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86" r:id="rId6"/>
    <p:sldId id="285" r:id="rId7"/>
    <p:sldId id="287" r:id="rId8"/>
    <p:sldId id="288" r:id="rId9"/>
    <p:sldId id="289" r:id="rId10"/>
    <p:sldId id="292" r:id="rId11"/>
    <p:sldId id="291" r:id="rId12"/>
    <p:sldId id="257" r:id="rId13"/>
    <p:sldId id="258" r:id="rId14"/>
    <p:sldId id="270" r:id="rId15"/>
    <p:sldId id="282" r:id="rId16"/>
    <p:sldId id="272" r:id="rId17"/>
    <p:sldId id="269" r:id="rId18"/>
    <p:sldId id="271" r:id="rId19"/>
    <p:sldId id="283" r:id="rId20"/>
    <p:sldId id="273" r:id="rId21"/>
    <p:sldId id="275" r:id="rId22"/>
    <p:sldId id="268" r:id="rId23"/>
    <p:sldId id="274" r:id="rId24"/>
    <p:sldId id="267" r:id="rId25"/>
    <p:sldId id="265" r:id="rId26"/>
    <p:sldId id="263" r:id="rId27"/>
    <p:sldId id="264" r:id="rId28"/>
    <p:sldId id="262" r:id="rId29"/>
    <p:sldId id="277" r:id="rId30"/>
    <p:sldId id="276" r:id="rId31"/>
    <p:sldId id="279" r:id="rId32"/>
    <p:sldId id="261" r:id="rId33"/>
    <p:sldId id="260" r:id="rId34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LARRAGA 920" initials="AL9" lastIdx="1" clrIdx="0">
    <p:extLst>
      <p:ext uri="{19B8F6BF-5375-455C-9EA6-DF929625EA0E}">
        <p15:presenceInfo xmlns:p15="http://schemas.microsoft.com/office/powerpoint/2012/main" userId="S::audrey.larraga@caf92.caf.fr::b8959c9d-ae35-4658-8747-277b8700ca32" providerId="AD"/>
      </p:ext>
    </p:extLst>
  </p:cmAuthor>
  <p:cmAuthor id="2" name="Laurence MUSCATELLI 131" initials="LM1" lastIdx="9" clrIdx="1">
    <p:extLst>
      <p:ext uri="{19B8F6BF-5375-455C-9EA6-DF929625EA0E}">
        <p15:presenceInfo xmlns:p15="http://schemas.microsoft.com/office/powerpoint/2012/main" userId="S::laurence.muscatelli@caf13.caf.fr::b169c467-8c23-4908-a0b7-3b6f5f6112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D88"/>
    <a:srgbClr val="D2853D"/>
    <a:srgbClr val="7E0000"/>
    <a:srgbClr val="6B8761"/>
    <a:srgbClr val="89ABB3"/>
    <a:srgbClr val="E4E4E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1" autoAdjust="0"/>
    <p:restoredTop sz="94683" autoAdjust="0"/>
  </p:normalViewPr>
  <p:slideViewPr>
    <p:cSldViewPr>
      <p:cViewPr varScale="1">
        <p:scale>
          <a:sx n="118" d="100"/>
          <a:sy n="118" d="100"/>
        </p:scale>
        <p:origin x="102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6EFBC-E315-41BB-A809-22141CED3C24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5A029806-5547-4D00-A0BB-0D5F24701DCB}">
      <dgm:prSet phldrT="[Texte]" custT="1"/>
      <dgm:spPr/>
      <dgm:t>
        <a:bodyPr/>
        <a:lstStyle/>
        <a:p>
          <a:r>
            <a:rPr lang="fr-FR" sz="1400" dirty="0">
              <a:solidFill>
                <a:srgbClr val="156D88"/>
              </a:solidFill>
            </a:rPr>
            <a:t>La personne aidée</a:t>
          </a:r>
        </a:p>
        <a:p>
          <a:r>
            <a:rPr lang="fr-FR" sz="1400" dirty="0">
              <a:solidFill>
                <a:srgbClr val="156D88"/>
              </a:solidFill>
            </a:rPr>
            <a:t>est  </a:t>
          </a:r>
        </a:p>
      </dgm:t>
    </dgm:pt>
    <dgm:pt modelId="{1DD5A624-A24B-4E4C-A72A-F2ACD3BD2E01}" type="parTrans" cxnId="{AB87B6C1-3F5C-4A26-BEE1-006952E57940}">
      <dgm:prSet/>
      <dgm:spPr/>
      <dgm:t>
        <a:bodyPr/>
        <a:lstStyle/>
        <a:p>
          <a:endParaRPr lang="fr-FR">
            <a:solidFill>
              <a:srgbClr val="156D88"/>
            </a:solidFill>
          </a:endParaRPr>
        </a:p>
      </dgm:t>
    </dgm:pt>
    <dgm:pt modelId="{559EFD0B-7C26-4833-9CFC-9745886219AC}" type="sibTrans" cxnId="{AB87B6C1-3F5C-4A26-BEE1-006952E57940}">
      <dgm:prSet/>
      <dgm:spPr/>
      <dgm:t>
        <a:bodyPr/>
        <a:lstStyle/>
        <a:p>
          <a:endParaRPr lang="fr-FR">
            <a:solidFill>
              <a:srgbClr val="156D88"/>
            </a:solidFill>
          </a:endParaRPr>
        </a:p>
      </dgm:t>
    </dgm:pt>
    <dgm:pt modelId="{0D635DB0-0187-42F7-9987-A0F327DEDE95}">
      <dgm:prSet phldrT="[Texte]" custT="1"/>
      <dgm:spPr/>
      <dgm:t>
        <a:bodyPr/>
        <a:lstStyle/>
        <a:p>
          <a:r>
            <a:rPr lang="fr-FR" sz="1200" dirty="0">
              <a:solidFill>
                <a:srgbClr val="156D88"/>
              </a:solidFill>
            </a:rPr>
            <a:t>Une personne qui réside en France de façon stable et régulière</a:t>
          </a:r>
        </a:p>
      </dgm:t>
    </dgm:pt>
    <dgm:pt modelId="{F96C5AE7-9D75-4AB0-8181-E4345E604283}" type="parTrans" cxnId="{547D87B0-5DA1-4F27-9674-7FD51FE58FA6}">
      <dgm:prSet/>
      <dgm:spPr/>
      <dgm:t>
        <a:bodyPr/>
        <a:lstStyle/>
        <a:p>
          <a:endParaRPr lang="fr-FR">
            <a:solidFill>
              <a:srgbClr val="156D88"/>
            </a:solidFill>
          </a:endParaRPr>
        </a:p>
      </dgm:t>
    </dgm:pt>
    <dgm:pt modelId="{EEAD1256-E792-463D-B3EF-3E74E937F900}" type="sibTrans" cxnId="{547D87B0-5DA1-4F27-9674-7FD51FE58FA6}">
      <dgm:prSet/>
      <dgm:spPr/>
      <dgm:t>
        <a:bodyPr/>
        <a:lstStyle/>
        <a:p>
          <a:endParaRPr lang="fr-FR">
            <a:solidFill>
              <a:srgbClr val="156D88"/>
            </a:solidFill>
          </a:endParaRPr>
        </a:p>
      </dgm:t>
    </dgm:pt>
    <dgm:pt modelId="{076EFABD-148A-4E92-ACA0-B72927192193}">
      <dgm:prSet phldrT="[Texte]" custT="1"/>
      <dgm:spPr/>
      <dgm:t>
        <a:bodyPr/>
        <a:lstStyle/>
        <a:p>
          <a:r>
            <a:rPr lang="fr-FR" sz="1200" dirty="0">
              <a:solidFill>
                <a:srgbClr val="156D88"/>
              </a:solidFill>
            </a:rPr>
            <a:t>Une personne en situation de handicap dont le taux d’incapacité est </a:t>
          </a:r>
          <a:r>
            <a:rPr lang="fr-FR" sz="1200" dirty="0">
              <a:solidFill>
                <a:srgbClr val="156D88"/>
              </a:solidFill>
              <a:latin typeface="Calibri" panose="020F0502020204030204" pitchFamily="34" charset="0"/>
              <a:cs typeface="Calibri" panose="020F0502020204030204" pitchFamily="34" charset="0"/>
            </a:rPr>
            <a:t>≥ à 80%</a:t>
          </a:r>
          <a:endParaRPr lang="fr-FR" sz="1200" dirty="0">
            <a:solidFill>
              <a:srgbClr val="156D88"/>
            </a:solidFill>
          </a:endParaRPr>
        </a:p>
      </dgm:t>
    </dgm:pt>
    <dgm:pt modelId="{B434A833-0934-498A-B9F4-90627D5B172F}" type="parTrans" cxnId="{C3587D0E-82EC-43C3-BE1A-5AD4BCD552B6}">
      <dgm:prSet/>
      <dgm:spPr/>
      <dgm:t>
        <a:bodyPr/>
        <a:lstStyle/>
        <a:p>
          <a:endParaRPr lang="fr-FR">
            <a:solidFill>
              <a:srgbClr val="156D88"/>
            </a:solidFill>
          </a:endParaRPr>
        </a:p>
      </dgm:t>
    </dgm:pt>
    <dgm:pt modelId="{FB5E4449-69A4-4998-BD22-6EA746C477C1}" type="sibTrans" cxnId="{C3587D0E-82EC-43C3-BE1A-5AD4BCD552B6}">
      <dgm:prSet/>
      <dgm:spPr/>
      <dgm:t>
        <a:bodyPr/>
        <a:lstStyle/>
        <a:p>
          <a:endParaRPr lang="fr-FR">
            <a:solidFill>
              <a:srgbClr val="156D88"/>
            </a:solidFill>
          </a:endParaRPr>
        </a:p>
      </dgm:t>
    </dgm:pt>
    <dgm:pt modelId="{C1E3A465-636B-42C4-899B-C4B1C04C98ED}">
      <dgm:prSet phldrT="[Texte]" custT="1"/>
      <dgm:spPr/>
      <dgm:t>
        <a:bodyPr/>
        <a:lstStyle/>
        <a:p>
          <a:r>
            <a:rPr lang="fr-FR" sz="1200" dirty="0">
              <a:solidFill>
                <a:srgbClr val="156D88"/>
              </a:solidFill>
            </a:rPr>
            <a:t>Une personne âgée de + de 60 ans reconnue en GIR</a:t>
          </a:r>
          <a:r>
            <a:rPr lang="fr-FR" sz="1200" b="1" dirty="0">
              <a:solidFill>
                <a:srgbClr val="002060"/>
              </a:solidFill>
            </a:rPr>
            <a:t>*</a:t>
          </a:r>
          <a:endParaRPr lang="fr-FR" sz="1200" dirty="0">
            <a:solidFill>
              <a:srgbClr val="156D88"/>
            </a:solidFill>
          </a:endParaRPr>
        </a:p>
      </dgm:t>
    </dgm:pt>
    <dgm:pt modelId="{CB1EA225-097B-4F8B-8B35-42A09ED0BC73}" type="parTrans" cxnId="{D037B963-E0BD-4F77-BC9D-A564E0497FE9}">
      <dgm:prSet/>
      <dgm:spPr>
        <a:ln>
          <a:solidFill>
            <a:srgbClr val="156D88"/>
          </a:solidFill>
          <a:prstDash val="sysDot"/>
        </a:ln>
      </dgm:spPr>
      <dgm:t>
        <a:bodyPr/>
        <a:lstStyle/>
        <a:p>
          <a:endParaRPr lang="fr-FR">
            <a:solidFill>
              <a:srgbClr val="156D88"/>
            </a:solidFill>
          </a:endParaRPr>
        </a:p>
      </dgm:t>
    </dgm:pt>
    <dgm:pt modelId="{35F7D766-D92A-4A6C-909D-CE6C548D9007}" type="sibTrans" cxnId="{D037B963-E0BD-4F77-BC9D-A564E0497FE9}">
      <dgm:prSet/>
      <dgm:spPr/>
      <dgm:t>
        <a:bodyPr/>
        <a:lstStyle/>
        <a:p>
          <a:endParaRPr lang="fr-FR">
            <a:solidFill>
              <a:srgbClr val="156D88"/>
            </a:solidFill>
          </a:endParaRPr>
        </a:p>
      </dgm:t>
    </dgm:pt>
    <dgm:pt modelId="{476435BC-7856-424B-A8BE-2B636D034B94}" type="pres">
      <dgm:prSet presAssocID="{2256EFBC-E315-41BB-A809-22141CED3C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AEF290-EE23-4FE3-A071-FC43C3C52166}" type="pres">
      <dgm:prSet presAssocID="{5A029806-5547-4D00-A0BB-0D5F24701DCB}" presName="hierRoot1" presStyleCnt="0">
        <dgm:presLayoutVars>
          <dgm:hierBranch val="init"/>
        </dgm:presLayoutVars>
      </dgm:prSet>
      <dgm:spPr/>
    </dgm:pt>
    <dgm:pt modelId="{B3522554-4AA8-4723-A05C-6F92733E408F}" type="pres">
      <dgm:prSet presAssocID="{5A029806-5547-4D00-A0BB-0D5F24701DCB}" presName="rootComposite1" presStyleCnt="0"/>
      <dgm:spPr/>
    </dgm:pt>
    <dgm:pt modelId="{708BDC28-A315-46DC-8A6A-D31E72EE3785}" type="pres">
      <dgm:prSet presAssocID="{5A029806-5547-4D00-A0BB-0D5F24701DCB}" presName="rootText1" presStyleLbl="node0" presStyleIdx="0" presStyleCnt="1" custScaleX="96969" custScaleY="68099">
        <dgm:presLayoutVars>
          <dgm:chPref val="3"/>
        </dgm:presLayoutVars>
      </dgm:prSet>
      <dgm:spPr/>
    </dgm:pt>
    <dgm:pt modelId="{42877DFF-D923-40B8-AD53-5D8A1E9388B6}" type="pres">
      <dgm:prSet presAssocID="{5A029806-5547-4D00-A0BB-0D5F24701DCB}" presName="rootConnector1" presStyleLbl="node1" presStyleIdx="0" presStyleCnt="0"/>
      <dgm:spPr/>
    </dgm:pt>
    <dgm:pt modelId="{936DB80F-C723-462E-9BA4-8C0E15BA2DE5}" type="pres">
      <dgm:prSet presAssocID="{5A029806-5547-4D00-A0BB-0D5F24701DCB}" presName="hierChild2" presStyleCnt="0"/>
      <dgm:spPr/>
    </dgm:pt>
    <dgm:pt modelId="{84335EE8-3B65-4CD3-BF2C-B6193DEBAA32}" type="pres">
      <dgm:prSet presAssocID="{F96C5AE7-9D75-4AB0-8181-E4345E604283}" presName="Name37" presStyleLbl="parChTrans1D2" presStyleIdx="0" presStyleCnt="3"/>
      <dgm:spPr/>
    </dgm:pt>
    <dgm:pt modelId="{BE7B2A8A-3AED-48C8-A5BD-EBE9BAD445C4}" type="pres">
      <dgm:prSet presAssocID="{0D635DB0-0187-42F7-9987-A0F327DEDE95}" presName="hierRoot2" presStyleCnt="0">
        <dgm:presLayoutVars>
          <dgm:hierBranch val="init"/>
        </dgm:presLayoutVars>
      </dgm:prSet>
      <dgm:spPr/>
    </dgm:pt>
    <dgm:pt modelId="{0BA5A725-46C7-4DAF-B3B4-2698F384EDBD}" type="pres">
      <dgm:prSet presAssocID="{0D635DB0-0187-42F7-9987-A0F327DEDE95}" presName="rootComposite" presStyleCnt="0"/>
      <dgm:spPr/>
    </dgm:pt>
    <dgm:pt modelId="{05573A58-E27A-468D-AF0A-333CF4063A29}" type="pres">
      <dgm:prSet presAssocID="{0D635DB0-0187-42F7-9987-A0F327DEDE95}" presName="rootText" presStyleLbl="node2" presStyleIdx="0" presStyleCnt="3">
        <dgm:presLayoutVars>
          <dgm:chPref val="3"/>
        </dgm:presLayoutVars>
      </dgm:prSet>
      <dgm:spPr/>
    </dgm:pt>
    <dgm:pt modelId="{43F40D6A-F638-4415-BC57-EC90288356FB}" type="pres">
      <dgm:prSet presAssocID="{0D635DB0-0187-42F7-9987-A0F327DEDE95}" presName="rootConnector" presStyleLbl="node2" presStyleIdx="0" presStyleCnt="3"/>
      <dgm:spPr/>
    </dgm:pt>
    <dgm:pt modelId="{5534C3DB-C915-46FC-8025-1240D2162A7A}" type="pres">
      <dgm:prSet presAssocID="{0D635DB0-0187-42F7-9987-A0F327DEDE95}" presName="hierChild4" presStyleCnt="0"/>
      <dgm:spPr/>
    </dgm:pt>
    <dgm:pt modelId="{4A53A98C-891D-402B-BC2E-DABA6951C863}" type="pres">
      <dgm:prSet presAssocID="{0D635DB0-0187-42F7-9987-A0F327DEDE95}" presName="hierChild5" presStyleCnt="0"/>
      <dgm:spPr/>
    </dgm:pt>
    <dgm:pt modelId="{E7510949-9BB9-4D6C-A79A-D62379793421}" type="pres">
      <dgm:prSet presAssocID="{B434A833-0934-498A-B9F4-90627D5B172F}" presName="Name37" presStyleLbl="parChTrans1D2" presStyleIdx="1" presStyleCnt="3"/>
      <dgm:spPr/>
    </dgm:pt>
    <dgm:pt modelId="{F6BCBFCC-DB21-4E2F-A878-3C2D6D1FE740}" type="pres">
      <dgm:prSet presAssocID="{076EFABD-148A-4E92-ACA0-B72927192193}" presName="hierRoot2" presStyleCnt="0">
        <dgm:presLayoutVars>
          <dgm:hierBranch val="init"/>
        </dgm:presLayoutVars>
      </dgm:prSet>
      <dgm:spPr/>
    </dgm:pt>
    <dgm:pt modelId="{C2EE6C85-68E4-47D5-B577-E95031C462FB}" type="pres">
      <dgm:prSet presAssocID="{076EFABD-148A-4E92-ACA0-B72927192193}" presName="rootComposite" presStyleCnt="0"/>
      <dgm:spPr/>
    </dgm:pt>
    <dgm:pt modelId="{D9EB145B-4AEC-4D33-AE7C-32ACAB1E2F6B}" type="pres">
      <dgm:prSet presAssocID="{076EFABD-148A-4E92-ACA0-B72927192193}" presName="rootText" presStyleLbl="node2" presStyleIdx="1" presStyleCnt="3">
        <dgm:presLayoutVars>
          <dgm:chPref val="3"/>
        </dgm:presLayoutVars>
      </dgm:prSet>
      <dgm:spPr/>
    </dgm:pt>
    <dgm:pt modelId="{4D43CB8F-05B0-4FFB-B2C6-45EE5AF010F2}" type="pres">
      <dgm:prSet presAssocID="{076EFABD-148A-4E92-ACA0-B72927192193}" presName="rootConnector" presStyleLbl="node2" presStyleIdx="1" presStyleCnt="3"/>
      <dgm:spPr/>
    </dgm:pt>
    <dgm:pt modelId="{BE1353AA-F2F4-4CE6-ADAA-C0CAAC165EC7}" type="pres">
      <dgm:prSet presAssocID="{076EFABD-148A-4E92-ACA0-B72927192193}" presName="hierChild4" presStyleCnt="0"/>
      <dgm:spPr/>
    </dgm:pt>
    <dgm:pt modelId="{3CBCEBE2-8BCF-4570-A6DD-FEE7C48D0BAF}" type="pres">
      <dgm:prSet presAssocID="{076EFABD-148A-4E92-ACA0-B72927192193}" presName="hierChild5" presStyleCnt="0"/>
      <dgm:spPr/>
    </dgm:pt>
    <dgm:pt modelId="{06621BB3-543C-49E0-AEE8-457EF3150222}" type="pres">
      <dgm:prSet presAssocID="{CB1EA225-097B-4F8B-8B35-42A09ED0BC73}" presName="Name37" presStyleLbl="parChTrans1D2" presStyleIdx="2" presStyleCnt="3"/>
      <dgm:spPr/>
    </dgm:pt>
    <dgm:pt modelId="{72B5ABD7-D825-409D-A8DB-FC69485E65CE}" type="pres">
      <dgm:prSet presAssocID="{C1E3A465-636B-42C4-899B-C4B1C04C98ED}" presName="hierRoot2" presStyleCnt="0">
        <dgm:presLayoutVars>
          <dgm:hierBranch val="init"/>
        </dgm:presLayoutVars>
      </dgm:prSet>
      <dgm:spPr/>
    </dgm:pt>
    <dgm:pt modelId="{F74DC598-DB79-4F1B-BD7E-269CEE7FAAF4}" type="pres">
      <dgm:prSet presAssocID="{C1E3A465-636B-42C4-899B-C4B1C04C98ED}" presName="rootComposite" presStyleCnt="0"/>
      <dgm:spPr/>
    </dgm:pt>
    <dgm:pt modelId="{8E0E5FE2-BEC1-48C1-B5EB-1C6C145F7538}" type="pres">
      <dgm:prSet presAssocID="{C1E3A465-636B-42C4-899B-C4B1C04C98ED}" presName="rootText" presStyleLbl="node2" presStyleIdx="2" presStyleCnt="3">
        <dgm:presLayoutVars>
          <dgm:chPref val="3"/>
        </dgm:presLayoutVars>
      </dgm:prSet>
      <dgm:spPr/>
    </dgm:pt>
    <dgm:pt modelId="{B5B699AE-A270-4EDA-828B-3181C973CF1C}" type="pres">
      <dgm:prSet presAssocID="{C1E3A465-636B-42C4-899B-C4B1C04C98ED}" presName="rootConnector" presStyleLbl="node2" presStyleIdx="2" presStyleCnt="3"/>
      <dgm:spPr/>
    </dgm:pt>
    <dgm:pt modelId="{78B1C70B-E921-4B88-995B-6BD4C6A13692}" type="pres">
      <dgm:prSet presAssocID="{C1E3A465-636B-42C4-899B-C4B1C04C98ED}" presName="hierChild4" presStyleCnt="0"/>
      <dgm:spPr/>
    </dgm:pt>
    <dgm:pt modelId="{D1DF4410-35AD-46F5-B1FD-04C9C47E1829}" type="pres">
      <dgm:prSet presAssocID="{C1E3A465-636B-42C4-899B-C4B1C04C98ED}" presName="hierChild5" presStyleCnt="0"/>
      <dgm:spPr/>
    </dgm:pt>
    <dgm:pt modelId="{0BC40498-F9F7-4F6C-9715-FB62F9EC46A1}" type="pres">
      <dgm:prSet presAssocID="{5A029806-5547-4D00-A0BB-0D5F24701DCB}" presName="hierChild3" presStyleCnt="0"/>
      <dgm:spPr/>
    </dgm:pt>
  </dgm:ptLst>
  <dgm:cxnLst>
    <dgm:cxn modelId="{016C6202-DD38-46D9-B27B-E31C2A9B7DEC}" type="presOf" srcId="{2256EFBC-E315-41BB-A809-22141CED3C24}" destId="{476435BC-7856-424B-A8BE-2B636D034B94}" srcOrd="0" destOrd="0" presId="urn:microsoft.com/office/officeart/2005/8/layout/orgChart1"/>
    <dgm:cxn modelId="{11434E08-4E55-4DCC-96D7-DDFE4231F172}" type="presOf" srcId="{C1E3A465-636B-42C4-899B-C4B1C04C98ED}" destId="{8E0E5FE2-BEC1-48C1-B5EB-1C6C145F7538}" srcOrd="0" destOrd="0" presId="urn:microsoft.com/office/officeart/2005/8/layout/orgChart1"/>
    <dgm:cxn modelId="{C3587D0E-82EC-43C3-BE1A-5AD4BCD552B6}" srcId="{5A029806-5547-4D00-A0BB-0D5F24701DCB}" destId="{076EFABD-148A-4E92-ACA0-B72927192193}" srcOrd="1" destOrd="0" parTransId="{B434A833-0934-498A-B9F4-90627D5B172F}" sibTransId="{FB5E4449-69A4-4998-BD22-6EA746C477C1}"/>
    <dgm:cxn modelId="{5BA49D17-C9FC-4C49-B675-DA7DFF56AF28}" type="presOf" srcId="{F96C5AE7-9D75-4AB0-8181-E4345E604283}" destId="{84335EE8-3B65-4CD3-BF2C-B6193DEBAA32}" srcOrd="0" destOrd="0" presId="urn:microsoft.com/office/officeart/2005/8/layout/orgChart1"/>
    <dgm:cxn modelId="{D037B963-E0BD-4F77-BC9D-A564E0497FE9}" srcId="{5A029806-5547-4D00-A0BB-0D5F24701DCB}" destId="{C1E3A465-636B-42C4-899B-C4B1C04C98ED}" srcOrd="2" destOrd="0" parTransId="{CB1EA225-097B-4F8B-8B35-42A09ED0BC73}" sibTransId="{35F7D766-D92A-4A6C-909D-CE6C548D9007}"/>
    <dgm:cxn modelId="{09981E47-92D5-44D7-95EF-E05BBB324135}" type="presOf" srcId="{5A029806-5547-4D00-A0BB-0D5F24701DCB}" destId="{42877DFF-D923-40B8-AD53-5D8A1E9388B6}" srcOrd="1" destOrd="0" presId="urn:microsoft.com/office/officeart/2005/8/layout/orgChart1"/>
    <dgm:cxn modelId="{897E3C6A-1227-4694-8ECE-4EBD4185068E}" type="presOf" srcId="{0D635DB0-0187-42F7-9987-A0F327DEDE95}" destId="{43F40D6A-F638-4415-BC57-EC90288356FB}" srcOrd="1" destOrd="0" presId="urn:microsoft.com/office/officeart/2005/8/layout/orgChart1"/>
    <dgm:cxn modelId="{7D32044D-D403-4B61-8557-32FBF43DF75F}" type="presOf" srcId="{B434A833-0934-498A-B9F4-90627D5B172F}" destId="{E7510949-9BB9-4D6C-A79A-D62379793421}" srcOrd="0" destOrd="0" presId="urn:microsoft.com/office/officeart/2005/8/layout/orgChart1"/>
    <dgm:cxn modelId="{D4682C53-535E-49A6-8BE4-B2C1C69A9EEF}" type="presOf" srcId="{076EFABD-148A-4E92-ACA0-B72927192193}" destId="{D9EB145B-4AEC-4D33-AE7C-32ACAB1E2F6B}" srcOrd="0" destOrd="0" presId="urn:microsoft.com/office/officeart/2005/8/layout/orgChart1"/>
    <dgm:cxn modelId="{C1444A74-A39E-48E6-9084-37A468AE521C}" type="presOf" srcId="{0D635DB0-0187-42F7-9987-A0F327DEDE95}" destId="{05573A58-E27A-468D-AF0A-333CF4063A29}" srcOrd="0" destOrd="0" presId="urn:microsoft.com/office/officeart/2005/8/layout/orgChart1"/>
    <dgm:cxn modelId="{7B13A558-71C6-4A69-AB52-D2F7986BC59C}" type="presOf" srcId="{076EFABD-148A-4E92-ACA0-B72927192193}" destId="{4D43CB8F-05B0-4FFB-B2C6-45EE5AF010F2}" srcOrd="1" destOrd="0" presId="urn:microsoft.com/office/officeart/2005/8/layout/orgChart1"/>
    <dgm:cxn modelId="{FB57AE8E-8679-49A7-9ECB-13C8577EE1DE}" type="presOf" srcId="{CB1EA225-097B-4F8B-8B35-42A09ED0BC73}" destId="{06621BB3-543C-49E0-AEE8-457EF3150222}" srcOrd="0" destOrd="0" presId="urn:microsoft.com/office/officeart/2005/8/layout/orgChart1"/>
    <dgm:cxn modelId="{547D87B0-5DA1-4F27-9674-7FD51FE58FA6}" srcId="{5A029806-5547-4D00-A0BB-0D5F24701DCB}" destId="{0D635DB0-0187-42F7-9987-A0F327DEDE95}" srcOrd="0" destOrd="0" parTransId="{F96C5AE7-9D75-4AB0-8181-E4345E604283}" sibTransId="{EEAD1256-E792-463D-B3EF-3E74E937F900}"/>
    <dgm:cxn modelId="{AB87B6C1-3F5C-4A26-BEE1-006952E57940}" srcId="{2256EFBC-E315-41BB-A809-22141CED3C24}" destId="{5A029806-5547-4D00-A0BB-0D5F24701DCB}" srcOrd="0" destOrd="0" parTransId="{1DD5A624-A24B-4E4C-A72A-F2ACD3BD2E01}" sibTransId="{559EFD0B-7C26-4833-9CFC-9745886219AC}"/>
    <dgm:cxn modelId="{0EB2C3F9-26A7-4311-A818-79724B3EF05C}" type="presOf" srcId="{5A029806-5547-4D00-A0BB-0D5F24701DCB}" destId="{708BDC28-A315-46DC-8A6A-D31E72EE3785}" srcOrd="0" destOrd="0" presId="urn:microsoft.com/office/officeart/2005/8/layout/orgChart1"/>
    <dgm:cxn modelId="{7F8C81FB-D5CB-41EE-BE95-E7B47F43EB7C}" type="presOf" srcId="{C1E3A465-636B-42C4-899B-C4B1C04C98ED}" destId="{B5B699AE-A270-4EDA-828B-3181C973CF1C}" srcOrd="1" destOrd="0" presId="urn:microsoft.com/office/officeart/2005/8/layout/orgChart1"/>
    <dgm:cxn modelId="{ACDFBC11-F44B-4826-8BE6-9D550A0A0EAC}" type="presParOf" srcId="{476435BC-7856-424B-A8BE-2B636D034B94}" destId="{A8AEF290-EE23-4FE3-A071-FC43C3C52166}" srcOrd="0" destOrd="0" presId="urn:microsoft.com/office/officeart/2005/8/layout/orgChart1"/>
    <dgm:cxn modelId="{D4D17AE6-190B-43CA-A61A-3008CC9F6BFF}" type="presParOf" srcId="{A8AEF290-EE23-4FE3-A071-FC43C3C52166}" destId="{B3522554-4AA8-4723-A05C-6F92733E408F}" srcOrd="0" destOrd="0" presId="urn:microsoft.com/office/officeart/2005/8/layout/orgChart1"/>
    <dgm:cxn modelId="{A8B93422-D3EA-48C1-9038-58472B81194A}" type="presParOf" srcId="{B3522554-4AA8-4723-A05C-6F92733E408F}" destId="{708BDC28-A315-46DC-8A6A-D31E72EE3785}" srcOrd="0" destOrd="0" presId="urn:microsoft.com/office/officeart/2005/8/layout/orgChart1"/>
    <dgm:cxn modelId="{6C5D4843-DE4C-4590-A42C-E057C68AE585}" type="presParOf" srcId="{B3522554-4AA8-4723-A05C-6F92733E408F}" destId="{42877DFF-D923-40B8-AD53-5D8A1E9388B6}" srcOrd="1" destOrd="0" presId="urn:microsoft.com/office/officeart/2005/8/layout/orgChart1"/>
    <dgm:cxn modelId="{2485DB3E-82F3-485B-8242-45CF4AF44E37}" type="presParOf" srcId="{A8AEF290-EE23-4FE3-A071-FC43C3C52166}" destId="{936DB80F-C723-462E-9BA4-8C0E15BA2DE5}" srcOrd="1" destOrd="0" presId="urn:microsoft.com/office/officeart/2005/8/layout/orgChart1"/>
    <dgm:cxn modelId="{A3D99029-897A-4557-9EA5-FA36C1D5A358}" type="presParOf" srcId="{936DB80F-C723-462E-9BA4-8C0E15BA2DE5}" destId="{84335EE8-3B65-4CD3-BF2C-B6193DEBAA32}" srcOrd="0" destOrd="0" presId="urn:microsoft.com/office/officeart/2005/8/layout/orgChart1"/>
    <dgm:cxn modelId="{B7B2C0C9-0577-4EE2-A3DE-ECBCDF30FB8F}" type="presParOf" srcId="{936DB80F-C723-462E-9BA4-8C0E15BA2DE5}" destId="{BE7B2A8A-3AED-48C8-A5BD-EBE9BAD445C4}" srcOrd="1" destOrd="0" presId="urn:microsoft.com/office/officeart/2005/8/layout/orgChart1"/>
    <dgm:cxn modelId="{0109816E-9F5E-4D98-A4F2-AA803D7E5D69}" type="presParOf" srcId="{BE7B2A8A-3AED-48C8-A5BD-EBE9BAD445C4}" destId="{0BA5A725-46C7-4DAF-B3B4-2698F384EDBD}" srcOrd="0" destOrd="0" presId="urn:microsoft.com/office/officeart/2005/8/layout/orgChart1"/>
    <dgm:cxn modelId="{6C5EAE7C-F88B-44E1-85AA-8DE1FF490C4E}" type="presParOf" srcId="{0BA5A725-46C7-4DAF-B3B4-2698F384EDBD}" destId="{05573A58-E27A-468D-AF0A-333CF4063A29}" srcOrd="0" destOrd="0" presId="urn:microsoft.com/office/officeart/2005/8/layout/orgChart1"/>
    <dgm:cxn modelId="{D5E2AFFB-0FFD-4425-9EC5-61A8A36450B3}" type="presParOf" srcId="{0BA5A725-46C7-4DAF-B3B4-2698F384EDBD}" destId="{43F40D6A-F638-4415-BC57-EC90288356FB}" srcOrd="1" destOrd="0" presId="urn:microsoft.com/office/officeart/2005/8/layout/orgChart1"/>
    <dgm:cxn modelId="{DBDCE6DD-A300-4419-89CE-3A58CD12F37F}" type="presParOf" srcId="{BE7B2A8A-3AED-48C8-A5BD-EBE9BAD445C4}" destId="{5534C3DB-C915-46FC-8025-1240D2162A7A}" srcOrd="1" destOrd="0" presId="urn:microsoft.com/office/officeart/2005/8/layout/orgChart1"/>
    <dgm:cxn modelId="{0EB8869D-B004-4B92-AEA8-CCE7BB63CB54}" type="presParOf" srcId="{BE7B2A8A-3AED-48C8-A5BD-EBE9BAD445C4}" destId="{4A53A98C-891D-402B-BC2E-DABA6951C863}" srcOrd="2" destOrd="0" presId="urn:microsoft.com/office/officeart/2005/8/layout/orgChart1"/>
    <dgm:cxn modelId="{67D681F5-E82C-4917-9545-6E6247F116EF}" type="presParOf" srcId="{936DB80F-C723-462E-9BA4-8C0E15BA2DE5}" destId="{E7510949-9BB9-4D6C-A79A-D62379793421}" srcOrd="2" destOrd="0" presId="urn:microsoft.com/office/officeart/2005/8/layout/orgChart1"/>
    <dgm:cxn modelId="{6C548200-5C8F-4C57-807A-8F2F3116F06D}" type="presParOf" srcId="{936DB80F-C723-462E-9BA4-8C0E15BA2DE5}" destId="{F6BCBFCC-DB21-4E2F-A878-3C2D6D1FE740}" srcOrd="3" destOrd="0" presId="urn:microsoft.com/office/officeart/2005/8/layout/orgChart1"/>
    <dgm:cxn modelId="{1669BE5F-91EF-4ED4-B1D4-FCDB26B9CBD2}" type="presParOf" srcId="{F6BCBFCC-DB21-4E2F-A878-3C2D6D1FE740}" destId="{C2EE6C85-68E4-47D5-B577-E95031C462FB}" srcOrd="0" destOrd="0" presId="urn:microsoft.com/office/officeart/2005/8/layout/orgChart1"/>
    <dgm:cxn modelId="{C9EEF49E-1B36-41AC-825B-8EE8AB06CCB9}" type="presParOf" srcId="{C2EE6C85-68E4-47D5-B577-E95031C462FB}" destId="{D9EB145B-4AEC-4D33-AE7C-32ACAB1E2F6B}" srcOrd="0" destOrd="0" presId="urn:microsoft.com/office/officeart/2005/8/layout/orgChart1"/>
    <dgm:cxn modelId="{0B94DE10-4EB3-4FAE-AA19-D37FA4D994CF}" type="presParOf" srcId="{C2EE6C85-68E4-47D5-B577-E95031C462FB}" destId="{4D43CB8F-05B0-4FFB-B2C6-45EE5AF010F2}" srcOrd="1" destOrd="0" presId="urn:microsoft.com/office/officeart/2005/8/layout/orgChart1"/>
    <dgm:cxn modelId="{A6761225-D06B-4632-90EF-14F52A997315}" type="presParOf" srcId="{F6BCBFCC-DB21-4E2F-A878-3C2D6D1FE740}" destId="{BE1353AA-F2F4-4CE6-ADAA-C0CAAC165EC7}" srcOrd="1" destOrd="0" presId="urn:microsoft.com/office/officeart/2005/8/layout/orgChart1"/>
    <dgm:cxn modelId="{68DB5255-4131-48F4-91D1-A60201DC33FF}" type="presParOf" srcId="{F6BCBFCC-DB21-4E2F-A878-3C2D6D1FE740}" destId="{3CBCEBE2-8BCF-4570-A6DD-FEE7C48D0BAF}" srcOrd="2" destOrd="0" presId="urn:microsoft.com/office/officeart/2005/8/layout/orgChart1"/>
    <dgm:cxn modelId="{327BC0D7-65B4-43C2-B8CB-A0D57F675404}" type="presParOf" srcId="{936DB80F-C723-462E-9BA4-8C0E15BA2DE5}" destId="{06621BB3-543C-49E0-AEE8-457EF3150222}" srcOrd="4" destOrd="0" presId="urn:microsoft.com/office/officeart/2005/8/layout/orgChart1"/>
    <dgm:cxn modelId="{50E6A383-DFDC-4CF4-9F96-7BBC54F1F742}" type="presParOf" srcId="{936DB80F-C723-462E-9BA4-8C0E15BA2DE5}" destId="{72B5ABD7-D825-409D-A8DB-FC69485E65CE}" srcOrd="5" destOrd="0" presId="urn:microsoft.com/office/officeart/2005/8/layout/orgChart1"/>
    <dgm:cxn modelId="{E107CD19-D743-480A-97DA-49907F1F17F0}" type="presParOf" srcId="{72B5ABD7-D825-409D-A8DB-FC69485E65CE}" destId="{F74DC598-DB79-4F1B-BD7E-269CEE7FAAF4}" srcOrd="0" destOrd="0" presId="urn:microsoft.com/office/officeart/2005/8/layout/orgChart1"/>
    <dgm:cxn modelId="{6F3E3AC5-347B-4163-B609-57A90A5F7808}" type="presParOf" srcId="{F74DC598-DB79-4F1B-BD7E-269CEE7FAAF4}" destId="{8E0E5FE2-BEC1-48C1-B5EB-1C6C145F7538}" srcOrd="0" destOrd="0" presId="urn:microsoft.com/office/officeart/2005/8/layout/orgChart1"/>
    <dgm:cxn modelId="{458D09BF-1391-4E64-A2E0-D0D50EBEB6A9}" type="presParOf" srcId="{F74DC598-DB79-4F1B-BD7E-269CEE7FAAF4}" destId="{B5B699AE-A270-4EDA-828B-3181C973CF1C}" srcOrd="1" destOrd="0" presId="urn:microsoft.com/office/officeart/2005/8/layout/orgChart1"/>
    <dgm:cxn modelId="{66D830E7-B7F4-4FEB-96C5-3F8E31822FBC}" type="presParOf" srcId="{72B5ABD7-D825-409D-A8DB-FC69485E65CE}" destId="{78B1C70B-E921-4B88-995B-6BD4C6A13692}" srcOrd="1" destOrd="0" presId="urn:microsoft.com/office/officeart/2005/8/layout/orgChart1"/>
    <dgm:cxn modelId="{82B130A2-1CAC-48EF-AC50-94C9424D49F8}" type="presParOf" srcId="{72B5ABD7-D825-409D-A8DB-FC69485E65CE}" destId="{D1DF4410-35AD-46F5-B1FD-04C9C47E1829}" srcOrd="2" destOrd="0" presId="urn:microsoft.com/office/officeart/2005/8/layout/orgChart1"/>
    <dgm:cxn modelId="{DD2ACEC2-B366-4C07-92F1-7F6CE4888EF7}" type="presParOf" srcId="{A8AEF290-EE23-4FE3-A071-FC43C3C52166}" destId="{0BC40498-F9F7-4F6C-9715-FB62F9EC46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21BB3-543C-49E0-AEE8-457EF3150222}">
      <dsp:nvSpPr>
        <dsp:cNvPr id="0" name=""/>
        <dsp:cNvSpPr/>
      </dsp:nvSpPr>
      <dsp:spPr>
        <a:xfrm>
          <a:off x="3048000" y="170273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rgbClr val="156D88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10949-9BB9-4D6C-A79A-D62379793421}">
      <dsp:nvSpPr>
        <dsp:cNvPr id="0" name=""/>
        <dsp:cNvSpPr/>
      </dsp:nvSpPr>
      <dsp:spPr>
        <a:xfrm>
          <a:off x="3002280" y="170273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35EE8-3B65-4CD3-BF2C-B6193DEBAA32}">
      <dsp:nvSpPr>
        <dsp:cNvPr id="0" name=""/>
        <dsp:cNvSpPr/>
      </dsp:nvSpPr>
      <dsp:spPr>
        <a:xfrm>
          <a:off x="891517" y="170273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DC28-A315-46DC-8A6A-D31E72EE3785}">
      <dsp:nvSpPr>
        <dsp:cNvPr id="0" name=""/>
        <dsp:cNvSpPr/>
      </dsp:nvSpPr>
      <dsp:spPr>
        <a:xfrm>
          <a:off x="2183901" y="1095895"/>
          <a:ext cx="1728197" cy="606835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156D88"/>
              </a:solidFill>
            </a:rPr>
            <a:t>La personne aidée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156D88"/>
              </a:solidFill>
            </a:rPr>
            <a:t>est  </a:t>
          </a:r>
        </a:p>
      </dsp:txBody>
      <dsp:txXfrm>
        <a:off x="2183901" y="1095895"/>
        <a:ext cx="1728197" cy="606835"/>
      </dsp:txXfrm>
    </dsp:sp>
    <dsp:sp modelId="{05573A58-E27A-468D-AF0A-333CF4063A29}">
      <dsp:nvSpPr>
        <dsp:cNvPr id="0" name=""/>
        <dsp:cNvSpPr/>
      </dsp:nvSpPr>
      <dsp:spPr>
        <a:xfrm>
          <a:off x="409" y="2076996"/>
          <a:ext cx="1782216" cy="891108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56D88"/>
              </a:solidFill>
            </a:rPr>
            <a:t>Une personne qui réside en France de façon stable et régulière</a:t>
          </a:r>
        </a:p>
      </dsp:txBody>
      <dsp:txXfrm>
        <a:off x="409" y="2076996"/>
        <a:ext cx="1782216" cy="891108"/>
      </dsp:txXfrm>
    </dsp:sp>
    <dsp:sp modelId="{D9EB145B-4AEC-4D33-AE7C-32ACAB1E2F6B}">
      <dsp:nvSpPr>
        <dsp:cNvPr id="0" name=""/>
        <dsp:cNvSpPr/>
      </dsp:nvSpPr>
      <dsp:spPr>
        <a:xfrm>
          <a:off x="2156891" y="2076996"/>
          <a:ext cx="1782216" cy="891108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56D88"/>
              </a:solidFill>
            </a:rPr>
            <a:t>Une personne en situation de handicap dont le taux d’incapacité est </a:t>
          </a:r>
          <a:r>
            <a:rPr lang="fr-FR" sz="1200" kern="1200" dirty="0">
              <a:solidFill>
                <a:srgbClr val="156D88"/>
              </a:solidFill>
              <a:latin typeface="Calibri" panose="020F0502020204030204" pitchFamily="34" charset="0"/>
              <a:cs typeface="Calibri" panose="020F0502020204030204" pitchFamily="34" charset="0"/>
            </a:rPr>
            <a:t>≥ à 80%</a:t>
          </a:r>
          <a:endParaRPr lang="fr-FR" sz="1200" kern="1200" dirty="0">
            <a:solidFill>
              <a:srgbClr val="156D88"/>
            </a:solidFill>
          </a:endParaRPr>
        </a:p>
      </dsp:txBody>
      <dsp:txXfrm>
        <a:off x="2156891" y="2076996"/>
        <a:ext cx="1782216" cy="891108"/>
      </dsp:txXfrm>
    </dsp:sp>
    <dsp:sp modelId="{8E0E5FE2-BEC1-48C1-B5EB-1C6C145F7538}">
      <dsp:nvSpPr>
        <dsp:cNvPr id="0" name=""/>
        <dsp:cNvSpPr/>
      </dsp:nvSpPr>
      <dsp:spPr>
        <a:xfrm>
          <a:off x="4313373" y="2076996"/>
          <a:ext cx="1782216" cy="891108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56D88"/>
              </a:solidFill>
            </a:rPr>
            <a:t>Une personne âgée de + de 60 ans reconnue en GIR</a:t>
          </a:r>
          <a:r>
            <a:rPr lang="fr-FR" sz="1200" b="1" kern="1200" dirty="0">
              <a:solidFill>
                <a:srgbClr val="002060"/>
              </a:solidFill>
            </a:rPr>
            <a:t>*</a:t>
          </a:r>
          <a:endParaRPr lang="fr-FR" sz="1200" kern="1200" dirty="0">
            <a:solidFill>
              <a:srgbClr val="156D88"/>
            </a:solidFill>
          </a:endParaRPr>
        </a:p>
      </dsp:txBody>
      <dsp:txXfrm>
        <a:off x="4313373" y="207699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5928B-BF06-46DD-9F67-FADE41ECEABF}" type="datetimeFigureOut">
              <a:rPr lang="fr-FR"/>
              <a:pPr>
                <a:defRPr/>
              </a:pPr>
              <a:t>24/09/2020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03FB2-C656-42D4-AF89-5CEC18B46E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47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357CE-6E50-4CCF-A723-9DFA64EB5C29}" type="datetimeFigureOut">
              <a:rPr lang="fr-FR"/>
              <a:pPr>
                <a:defRPr/>
              </a:pPr>
              <a:t>24/09/2020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86FA09-9640-4457-B200-4EF5736D51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298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but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427288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Chevron 5"/>
          <p:cNvSpPr/>
          <p:nvPr/>
        </p:nvSpPr>
        <p:spPr>
          <a:xfrm>
            <a:off x="742950" y="0"/>
            <a:ext cx="1584325" cy="2427288"/>
          </a:xfrm>
          <a:prstGeom prst="chevron">
            <a:avLst>
              <a:gd name="adj" fmla="val 732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08175" y="1706563"/>
            <a:ext cx="5327650" cy="144145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71975"/>
            <a:ext cx="132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e 8"/>
          <p:cNvSpPr/>
          <p:nvPr/>
        </p:nvSpPr>
        <p:spPr>
          <a:xfrm>
            <a:off x="-36513" y="0"/>
            <a:ext cx="1914526" cy="2443163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173237 w 2059276"/>
              <a:gd name="connsiteY4" fmla="*/ 2444022 h 2445495"/>
              <a:gd name="connsiteX5" fmla="*/ 24024 w 2059276"/>
              <a:gd name="connsiteY5" fmla="*/ 2445495 h 2445495"/>
              <a:gd name="connsiteX6" fmla="*/ 170 w 2059276"/>
              <a:gd name="connsiteY6" fmla="*/ 7951 h 2445495"/>
              <a:gd name="connsiteX0" fmla="*/ 170 w 2059276"/>
              <a:gd name="connsiteY0" fmla="*/ 7951 h 2445495"/>
              <a:gd name="connsiteX1" fmla="*/ 143972 w 2059276"/>
              <a:gd name="connsiteY1" fmla="*/ 0 h 2445495"/>
              <a:gd name="connsiteX2" fmla="*/ 923993 w 2059276"/>
              <a:gd name="connsiteY2" fmla="*/ 0 h 2445495"/>
              <a:gd name="connsiteX3" fmla="*/ 2059276 w 2059276"/>
              <a:gd name="connsiteY3" fmla="*/ 1214797 h 2445495"/>
              <a:gd name="connsiteX4" fmla="*/ 939896 w 2059276"/>
              <a:gd name="connsiteY4" fmla="*/ 2429593 h 2445495"/>
              <a:gd name="connsiteX5" fmla="*/ 173237 w 2059276"/>
              <a:gd name="connsiteY5" fmla="*/ 2444022 h 2445495"/>
              <a:gd name="connsiteX6" fmla="*/ 24024 w 2059276"/>
              <a:gd name="connsiteY6" fmla="*/ 2445495 h 2445495"/>
              <a:gd name="connsiteX7" fmla="*/ 170 w 2059276"/>
              <a:gd name="connsiteY7" fmla="*/ 7951 h 2445495"/>
              <a:gd name="connsiteX0" fmla="*/ 4597 w 2039849"/>
              <a:gd name="connsiteY0" fmla="*/ 2445495 h 2445495"/>
              <a:gd name="connsiteX1" fmla="*/ 124545 w 2039849"/>
              <a:gd name="connsiteY1" fmla="*/ 0 h 2445495"/>
              <a:gd name="connsiteX2" fmla="*/ 904566 w 2039849"/>
              <a:gd name="connsiteY2" fmla="*/ 0 h 2445495"/>
              <a:gd name="connsiteX3" fmla="*/ 2039849 w 2039849"/>
              <a:gd name="connsiteY3" fmla="*/ 1214797 h 2445495"/>
              <a:gd name="connsiteX4" fmla="*/ 920469 w 2039849"/>
              <a:gd name="connsiteY4" fmla="*/ 2429593 h 2445495"/>
              <a:gd name="connsiteX5" fmla="*/ 153810 w 2039849"/>
              <a:gd name="connsiteY5" fmla="*/ 2444022 h 2445495"/>
              <a:gd name="connsiteX6" fmla="*/ 4597 w 2039849"/>
              <a:gd name="connsiteY6" fmla="*/ 2445495 h 2445495"/>
              <a:gd name="connsiteX0" fmla="*/ 29265 w 1915304"/>
              <a:gd name="connsiteY0" fmla="*/ 2444022 h 2444022"/>
              <a:gd name="connsiteX1" fmla="*/ 0 w 1915304"/>
              <a:gd name="connsiteY1" fmla="*/ 0 h 2444022"/>
              <a:gd name="connsiteX2" fmla="*/ 780021 w 1915304"/>
              <a:gd name="connsiteY2" fmla="*/ 0 h 2444022"/>
              <a:gd name="connsiteX3" fmla="*/ 1915304 w 1915304"/>
              <a:gd name="connsiteY3" fmla="*/ 1214797 h 2444022"/>
              <a:gd name="connsiteX4" fmla="*/ 795924 w 1915304"/>
              <a:gd name="connsiteY4" fmla="*/ 2429593 h 2444022"/>
              <a:gd name="connsiteX5" fmla="*/ 29265 w 1915304"/>
              <a:gd name="connsiteY5" fmla="*/ 2444022 h 24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304" h="2444022">
                <a:moveTo>
                  <a:pt x="29265" y="2444022"/>
                </a:moveTo>
                <a:lnTo>
                  <a:pt x="0" y="0"/>
                </a:lnTo>
                <a:lnTo>
                  <a:pt x="780021" y="0"/>
                </a:lnTo>
                <a:lnTo>
                  <a:pt x="1915304" y="1214797"/>
                </a:lnTo>
                <a:lnTo>
                  <a:pt x="795924" y="2429593"/>
                </a:lnTo>
                <a:lnTo>
                  <a:pt x="29265" y="2444022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63427" y="1712427"/>
            <a:ext cx="5417145" cy="1064694"/>
          </a:xfrm>
        </p:spPr>
        <p:txBody>
          <a:bodyPr>
            <a:normAutofit/>
          </a:bodyPr>
          <a:lstStyle>
            <a:lvl1pPr>
              <a:defRPr sz="2800" b="1">
                <a:latin typeface="Roboto Black" pitchFamily="2" charset="0"/>
                <a:ea typeface="Roboto Black" pitchFamily="2" charset="0"/>
                <a:cs typeface="Roboto Blac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403350" y="3579863"/>
            <a:ext cx="6337300" cy="36004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1835225" y="2866421"/>
            <a:ext cx="5400600" cy="288032"/>
          </a:xfrm>
        </p:spPr>
        <p:txBody>
          <a:bodyPr anchor="ctr"/>
          <a:lstStyle>
            <a:lvl1pPr marL="0" indent="0" algn="ctr">
              <a:buNone/>
              <a:defRPr lang="fr-FR" sz="14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4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nouvell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163" y="422275"/>
            <a:ext cx="9144001" cy="4248150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Pentagone 8"/>
          <p:cNvSpPr/>
          <p:nvPr/>
        </p:nvSpPr>
        <p:spPr>
          <a:xfrm>
            <a:off x="0" y="987425"/>
            <a:ext cx="798513" cy="3168650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276" h="2445495">
                <a:moveTo>
                  <a:pt x="170" y="7951"/>
                </a:moveTo>
                <a:lnTo>
                  <a:pt x="923993" y="0"/>
                </a:lnTo>
                <a:lnTo>
                  <a:pt x="2059276" y="1214797"/>
                </a:lnTo>
                <a:lnTo>
                  <a:pt x="939896" y="2429593"/>
                </a:lnTo>
                <a:lnTo>
                  <a:pt x="24024" y="2445495"/>
                </a:lnTo>
                <a:cubicBezTo>
                  <a:pt x="26675" y="1632980"/>
                  <a:pt x="-2481" y="820466"/>
                  <a:pt x="170" y="7951"/>
                </a:cubicBez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Chevron 14"/>
          <p:cNvSpPr/>
          <p:nvPr/>
        </p:nvSpPr>
        <p:spPr>
          <a:xfrm>
            <a:off x="-34925" y="0"/>
            <a:ext cx="1366838" cy="5092700"/>
          </a:xfrm>
          <a:custGeom>
            <a:avLst/>
            <a:gdLst>
              <a:gd name="connsiteX0" fmla="*/ 0 w 1873250"/>
              <a:gd name="connsiteY0" fmla="*/ 0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0 w 1873250"/>
              <a:gd name="connsiteY6" fmla="*/ 0 h 5092030"/>
              <a:gd name="connsiteX0" fmla="*/ 0 w 1873250"/>
              <a:gd name="connsiteY0" fmla="*/ 0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511993 w 1873250"/>
              <a:gd name="connsiteY6" fmla="*/ 981075 h 5092030"/>
              <a:gd name="connsiteX7" fmla="*/ 0 w 1873250"/>
              <a:gd name="connsiteY7" fmla="*/ 0 h 5092030"/>
              <a:gd name="connsiteX0" fmla="*/ 511993 w 1873250"/>
              <a:gd name="connsiteY0" fmla="*/ 981075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511993 w 1873250"/>
              <a:gd name="connsiteY6" fmla="*/ 981075 h 5092030"/>
              <a:gd name="connsiteX0" fmla="*/ 511993 w 1873250"/>
              <a:gd name="connsiteY0" fmla="*/ 981075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533253 w 1873250"/>
              <a:gd name="connsiteY5" fmla="*/ 4096512 h 5092030"/>
              <a:gd name="connsiteX6" fmla="*/ 1367735 w 1873250"/>
              <a:gd name="connsiteY6" fmla="*/ 2546015 h 5092030"/>
              <a:gd name="connsiteX7" fmla="*/ 511993 w 1873250"/>
              <a:gd name="connsiteY7" fmla="*/ 981075 h 5092030"/>
              <a:gd name="connsiteX0" fmla="*/ 6478 w 1367735"/>
              <a:gd name="connsiteY0" fmla="*/ 981075 h 5092030"/>
              <a:gd name="connsiteX1" fmla="*/ 0 w 1367735"/>
              <a:gd name="connsiteY1" fmla="*/ 0 h 5092030"/>
              <a:gd name="connsiteX2" fmla="*/ 1367735 w 1367735"/>
              <a:gd name="connsiteY2" fmla="*/ 2546015 h 5092030"/>
              <a:gd name="connsiteX3" fmla="*/ 0 w 1367735"/>
              <a:gd name="connsiteY3" fmla="*/ 5092030 h 5092030"/>
              <a:gd name="connsiteX4" fmla="*/ 27738 w 1367735"/>
              <a:gd name="connsiteY4" fmla="*/ 4096512 h 5092030"/>
              <a:gd name="connsiteX5" fmla="*/ 862220 w 1367735"/>
              <a:gd name="connsiteY5" fmla="*/ 2546015 h 5092030"/>
              <a:gd name="connsiteX6" fmla="*/ 6478 w 1367735"/>
              <a:gd name="connsiteY6" fmla="*/ 981075 h 509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735" h="5092030">
                <a:moveTo>
                  <a:pt x="6478" y="981075"/>
                </a:moveTo>
                <a:cubicBezTo>
                  <a:pt x="4319" y="654050"/>
                  <a:pt x="2159" y="327025"/>
                  <a:pt x="0" y="0"/>
                </a:cubicBezTo>
                <a:lnTo>
                  <a:pt x="1367735" y="2546015"/>
                </a:lnTo>
                <a:lnTo>
                  <a:pt x="0" y="5092030"/>
                </a:lnTo>
                <a:lnTo>
                  <a:pt x="27738" y="4096512"/>
                </a:lnTo>
                <a:lnTo>
                  <a:pt x="862220" y="2546015"/>
                </a:lnTo>
                <a:lnTo>
                  <a:pt x="6478" y="9810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835696" y="1822895"/>
            <a:ext cx="5760640" cy="1280716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78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1525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Chevron 4"/>
          <p:cNvSpPr/>
          <p:nvPr/>
        </p:nvSpPr>
        <p:spPr>
          <a:xfrm>
            <a:off x="323850" y="0"/>
            <a:ext cx="503238" cy="771525"/>
          </a:xfrm>
          <a:prstGeom prst="chevron">
            <a:avLst>
              <a:gd name="adj" fmla="val 6700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98513"/>
            <a:ext cx="395288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Pentagone 10"/>
          <p:cNvSpPr/>
          <p:nvPr/>
        </p:nvSpPr>
        <p:spPr>
          <a:xfrm>
            <a:off x="-20638" y="-17463"/>
            <a:ext cx="685801" cy="793751"/>
          </a:xfrm>
          <a:custGeom>
            <a:avLst/>
            <a:gdLst>
              <a:gd name="connsiteX0" fmla="*/ 0 w 936104"/>
              <a:gd name="connsiteY0" fmla="*/ 0 h 771525"/>
              <a:gd name="connsiteX1" fmla="*/ 550342 w 936104"/>
              <a:gd name="connsiteY1" fmla="*/ 0 h 771525"/>
              <a:gd name="connsiteX2" fmla="*/ 936104 w 936104"/>
              <a:gd name="connsiteY2" fmla="*/ 385763 h 771525"/>
              <a:gd name="connsiteX3" fmla="*/ 550342 w 936104"/>
              <a:gd name="connsiteY3" fmla="*/ 771525 h 771525"/>
              <a:gd name="connsiteX4" fmla="*/ 0 w 936104"/>
              <a:gd name="connsiteY4" fmla="*/ 771525 h 771525"/>
              <a:gd name="connsiteX5" fmla="*/ 0 w 936104"/>
              <a:gd name="connsiteY5" fmla="*/ 0 h 771525"/>
              <a:gd name="connsiteX0" fmla="*/ 0 w 936104"/>
              <a:gd name="connsiteY0" fmla="*/ 0 h 783401"/>
              <a:gd name="connsiteX1" fmla="*/ 550342 w 936104"/>
              <a:gd name="connsiteY1" fmla="*/ 0 h 783401"/>
              <a:gd name="connsiteX2" fmla="*/ 936104 w 936104"/>
              <a:gd name="connsiteY2" fmla="*/ 385763 h 783401"/>
              <a:gd name="connsiteX3" fmla="*/ 568155 w 936104"/>
              <a:gd name="connsiteY3" fmla="*/ 783401 h 783401"/>
              <a:gd name="connsiteX4" fmla="*/ 0 w 936104"/>
              <a:gd name="connsiteY4" fmla="*/ 771525 h 783401"/>
              <a:gd name="connsiteX5" fmla="*/ 0 w 936104"/>
              <a:gd name="connsiteY5" fmla="*/ 0 h 783401"/>
              <a:gd name="connsiteX0" fmla="*/ 0 w 936104"/>
              <a:gd name="connsiteY0" fmla="*/ 11876 h 795277"/>
              <a:gd name="connsiteX1" fmla="*/ 568155 w 936104"/>
              <a:gd name="connsiteY1" fmla="*/ 0 h 795277"/>
              <a:gd name="connsiteX2" fmla="*/ 936104 w 936104"/>
              <a:gd name="connsiteY2" fmla="*/ 397639 h 795277"/>
              <a:gd name="connsiteX3" fmla="*/ 568155 w 936104"/>
              <a:gd name="connsiteY3" fmla="*/ 795277 h 795277"/>
              <a:gd name="connsiteX4" fmla="*/ 0 w 936104"/>
              <a:gd name="connsiteY4" fmla="*/ 783401 h 795277"/>
              <a:gd name="connsiteX5" fmla="*/ 0 w 936104"/>
              <a:gd name="connsiteY5" fmla="*/ 11876 h 795277"/>
              <a:gd name="connsiteX0" fmla="*/ 0 w 936104"/>
              <a:gd name="connsiteY0" fmla="*/ 11876 h 795277"/>
              <a:gd name="connsiteX1" fmla="*/ 568155 w 936104"/>
              <a:gd name="connsiteY1" fmla="*/ 0 h 795277"/>
              <a:gd name="connsiteX2" fmla="*/ 936104 w 936104"/>
              <a:gd name="connsiteY2" fmla="*/ 397639 h 795277"/>
              <a:gd name="connsiteX3" fmla="*/ 568155 w 936104"/>
              <a:gd name="connsiteY3" fmla="*/ 795277 h 795277"/>
              <a:gd name="connsiteX4" fmla="*/ 261257 w 936104"/>
              <a:gd name="connsiteY4" fmla="*/ 795276 h 795277"/>
              <a:gd name="connsiteX5" fmla="*/ 0 w 936104"/>
              <a:gd name="connsiteY5" fmla="*/ 11876 h 795277"/>
              <a:gd name="connsiteX0" fmla="*/ 0 w 686722"/>
              <a:gd name="connsiteY0" fmla="*/ 0 h 795277"/>
              <a:gd name="connsiteX1" fmla="*/ 318773 w 686722"/>
              <a:gd name="connsiteY1" fmla="*/ 0 h 795277"/>
              <a:gd name="connsiteX2" fmla="*/ 686722 w 686722"/>
              <a:gd name="connsiteY2" fmla="*/ 397639 h 795277"/>
              <a:gd name="connsiteX3" fmla="*/ 318773 w 686722"/>
              <a:gd name="connsiteY3" fmla="*/ 795277 h 795277"/>
              <a:gd name="connsiteX4" fmla="*/ 11875 w 686722"/>
              <a:gd name="connsiteY4" fmla="*/ 795276 h 795277"/>
              <a:gd name="connsiteX5" fmla="*/ 0 w 686722"/>
              <a:gd name="connsiteY5" fmla="*/ 0 h 79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22" h="795277">
                <a:moveTo>
                  <a:pt x="0" y="0"/>
                </a:moveTo>
                <a:lnTo>
                  <a:pt x="318773" y="0"/>
                </a:lnTo>
                <a:lnTo>
                  <a:pt x="686722" y="397639"/>
                </a:lnTo>
                <a:lnTo>
                  <a:pt x="318773" y="795277"/>
                </a:lnTo>
                <a:lnTo>
                  <a:pt x="11875" y="795276"/>
                </a:lnTo>
                <a:lnTo>
                  <a:pt x="0" y="0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971600" y="102991"/>
            <a:ext cx="7715200" cy="5655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1800">
                <a:solidFill>
                  <a:schemeClr val="tx2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buFontTx/>
              <a:buBlip>
                <a:blip r:embed="rId3"/>
              </a:buBlip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DB57-5E90-49EC-B26A-D7BF3771E647}" type="datetime1">
              <a:rPr lang="fr-FR"/>
              <a:pPr>
                <a:defRPr/>
              </a:pPr>
              <a:t>24/09/2020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2588" y="4776788"/>
            <a:ext cx="2133600" cy="274637"/>
          </a:xfrm>
        </p:spPr>
        <p:txBody>
          <a:bodyPr/>
          <a:lstStyle>
            <a:lvl1pPr>
              <a:defRPr b="1">
                <a:solidFill>
                  <a:srgbClr val="D2853D"/>
                </a:solidFill>
              </a:defRPr>
            </a:lvl1pPr>
          </a:lstStyle>
          <a:p>
            <a:pPr>
              <a:defRPr/>
            </a:pPr>
            <a:fld id="{73AC4AAD-0306-478B-9209-DB8791A942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72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" name="Picture 2" descr="C:\Users\llego920\AppData\Local\Temp\help.pn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56368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03350" y="2063750"/>
            <a:ext cx="5297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6000" dirty="0">
                <a:solidFill>
                  <a:schemeClr val="bg1"/>
                </a:solidFill>
                <a:latin typeface="Roboto Black" pitchFamily="2" charset="0"/>
              </a:rPr>
              <a:t>Des questions </a:t>
            </a:r>
          </a:p>
        </p:txBody>
      </p:sp>
    </p:spTree>
    <p:extLst>
      <p:ext uri="{BB962C8B-B14F-4D97-AF65-F5344CB8AC3E}">
        <p14:creationId xmlns:p14="http://schemas.microsoft.com/office/powerpoint/2010/main" val="142720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 de votre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427288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Chevron 5"/>
          <p:cNvSpPr/>
          <p:nvPr/>
        </p:nvSpPr>
        <p:spPr>
          <a:xfrm>
            <a:off x="742950" y="0"/>
            <a:ext cx="1584325" cy="2427288"/>
          </a:xfrm>
          <a:prstGeom prst="chevron">
            <a:avLst>
              <a:gd name="adj" fmla="val 732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08175" y="1706563"/>
            <a:ext cx="5327650" cy="144145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71975"/>
            <a:ext cx="132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e 8"/>
          <p:cNvSpPr/>
          <p:nvPr/>
        </p:nvSpPr>
        <p:spPr>
          <a:xfrm>
            <a:off x="-36513" y="0"/>
            <a:ext cx="1914526" cy="2443163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173237 w 2059276"/>
              <a:gd name="connsiteY4" fmla="*/ 2444022 h 2445495"/>
              <a:gd name="connsiteX5" fmla="*/ 24024 w 2059276"/>
              <a:gd name="connsiteY5" fmla="*/ 2445495 h 2445495"/>
              <a:gd name="connsiteX6" fmla="*/ 170 w 2059276"/>
              <a:gd name="connsiteY6" fmla="*/ 7951 h 2445495"/>
              <a:gd name="connsiteX0" fmla="*/ 170 w 2059276"/>
              <a:gd name="connsiteY0" fmla="*/ 7951 h 2445495"/>
              <a:gd name="connsiteX1" fmla="*/ 143972 w 2059276"/>
              <a:gd name="connsiteY1" fmla="*/ 0 h 2445495"/>
              <a:gd name="connsiteX2" fmla="*/ 923993 w 2059276"/>
              <a:gd name="connsiteY2" fmla="*/ 0 h 2445495"/>
              <a:gd name="connsiteX3" fmla="*/ 2059276 w 2059276"/>
              <a:gd name="connsiteY3" fmla="*/ 1214797 h 2445495"/>
              <a:gd name="connsiteX4" fmla="*/ 939896 w 2059276"/>
              <a:gd name="connsiteY4" fmla="*/ 2429593 h 2445495"/>
              <a:gd name="connsiteX5" fmla="*/ 173237 w 2059276"/>
              <a:gd name="connsiteY5" fmla="*/ 2444022 h 2445495"/>
              <a:gd name="connsiteX6" fmla="*/ 24024 w 2059276"/>
              <a:gd name="connsiteY6" fmla="*/ 2445495 h 2445495"/>
              <a:gd name="connsiteX7" fmla="*/ 170 w 2059276"/>
              <a:gd name="connsiteY7" fmla="*/ 7951 h 2445495"/>
              <a:gd name="connsiteX0" fmla="*/ 4597 w 2039849"/>
              <a:gd name="connsiteY0" fmla="*/ 2445495 h 2445495"/>
              <a:gd name="connsiteX1" fmla="*/ 124545 w 2039849"/>
              <a:gd name="connsiteY1" fmla="*/ 0 h 2445495"/>
              <a:gd name="connsiteX2" fmla="*/ 904566 w 2039849"/>
              <a:gd name="connsiteY2" fmla="*/ 0 h 2445495"/>
              <a:gd name="connsiteX3" fmla="*/ 2039849 w 2039849"/>
              <a:gd name="connsiteY3" fmla="*/ 1214797 h 2445495"/>
              <a:gd name="connsiteX4" fmla="*/ 920469 w 2039849"/>
              <a:gd name="connsiteY4" fmla="*/ 2429593 h 2445495"/>
              <a:gd name="connsiteX5" fmla="*/ 153810 w 2039849"/>
              <a:gd name="connsiteY5" fmla="*/ 2444022 h 2445495"/>
              <a:gd name="connsiteX6" fmla="*/ 4597 w 2039849"/>
              <a:gd name="connsiteY6" fmla="*/ 2445495 h 2445495"/>
              <a:gd name="connsiteX0" fmla="*/ 29265 w 1915304"/>
              <a:gd name="connsiteY0" fmla="*/ 2444022 h 2444022"/>
              <a:gd name="connsiteX1" fmla="*/ 0 w 1915304"/>
              <a:gd name="connsiteY1" fmla="*/ 0 h 2444022"/>
              <a:gd name="connsiteX2" fmla="*/ 780021 w 1915304"/>
              <a:gd name="connsiteY2" fmla="*/ 0 h 2444022"/>
              <a:gd name="connsiteX3" fmla="*/ 1915304 w 1915304"/>
              <a:gd name="connsiteY3" fmla="*/ 1214797 h 2444022"/>
              <a:gd name="connsiteX4" fmla="*/ 795924 w 1915304"/>
              <a:gd name="connsiteY4" fmla="*/ 2429593 h 2444022"/>
              <a:gd name="connsiteX5" fmla="*/ 29265 w 1915304"/>
              <a:gd name="connsiteY5" fmla="*/ 2444022 h 24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304" h="2444022">
                <a:moveTo>
                  <a:pt x="29265" y="2444022"/>
                </a:moveTo>
                <a:lnTo>
                  <a:pt x="0" y="0"/>
                </a:lnTo>
                <a:lnTo>
                  <a:pt x="780021" y="0"/>
                </a:lnTo>
                <a:lnTo>
                  <a:pt x="1915304" y="1214797"/>
                </a:lnTo>
                <a:lnTo>
                  <a:pt x="795924" y="2429593"/>
                </a:lnTo>
                <a:lnTo>
                  <a:pt x="29265" y="2444022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428875" y="1865313"/>
            <a:ext cx="4278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1" dirty="0">
                <a:latin typeface="Roboto Black" pitchFamily="2" charset="0"/>
              </a:rPr>
              <a:t>Merci de votre attention !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388" y="3324225"/>
            <a:ext cx="107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400" b="1" dirty="0">
                <a:solidFill>
                  <a:srgbClr val="3F3F3F"/>
                </a:solidFill>
                <a:latin typeface="Roboto" pitchFamily="2" charset="0"/>
              </a:rPr>
              <a:t>Contacts</a:t>
            </a:r>
            <a:r>
              <a:rPr lang="fr-FR" b="1" dirty="0">
                <a:solidFill>
                  <a:srgbClr val="3F3F3F"/>
                </a:solidFill>
              </a:rPr>
              <a:t> : </a:t>
            </a:r>
          </a:p>
        </p:txBody>
      </p:sp>
      <p:sp>
        <p:nvSpPr>
          <p:cNvPr id="39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51520" y="4443958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251520" y="4083943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251520" y="3723878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1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732588" y="4776788"/>
            <a:ext cx="2133600" cy="274637"/>
          </a:xfrm>
        </p:spPr>
        <p:txBody>
          <a:bodyPr/>
          <a:lstStyle>
            <a:lvl1pPr>
              <a:defRPr b="1">
                <a:solidFill>
                  <a:srgbClr val="D2853D"/>
                </a:solidFill>
              </a:defRPr>
            </a:lvl1pPr>
          </a:lstStyle>
          <a:p>
            <a:pPr>
              <a:defRPr/>
            </a:pPr>
            <a:fld id="{B4D5E70B-A73D-49FE-92F5-77FF2B3878A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22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53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8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9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3A1C9-E9F1-40C5-BF26-8A827FE564C2}" type="datetime1">
              <a:rPr lang="fr-FR"/>
              <a:pPr>
                <a:defRPr/>
              </a:pPr>
              <a:t>24/09/2020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DE580-D0CA-4234-8CC2-21DE9324677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F3F3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F3F3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F3F3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F3F3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F3F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rvice-public.fr/particuliers/vosdroits/F16920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ctrTitle"/>
          </p:nvPr>
        </p:nvSpPr>
        <p:spPr>
          <a:xfrm>
            <a:off x="1863725" y="1712913"/>
            <a:ext cx="5416550" cy="1063625"/>
          </a:xfrm>
        </p:spPr>
        <p:txBody>
          <a:bodyPr/>
          <a:lstStyle/>
          <a:p>
            <a:pPr eaLnBrk="1" hangingPunct="1"/>
            <a:r>
              <a:rPr lang="fr-FR" dirty="0"/>
              <a:t>AJPA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403350" y="3579813"/>
            <a:ext cx="6337300" cy="36036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Septembre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9C5085-45E2-4B9B-8D5A-0E5CCEDE4991}"/>
              </a:ext>
            </a:extLst>
          </p:cNvPr>
          <p:cNvSpPr/>
          <p:nvPr/>
        </p:nvSpPr>
        <p:spPr>
          <a:xfrm>
            <a:off x="2339752" y="2481739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La prestation Ajpa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La démarche en ligne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B10EB3EB-1BC3-4AB5-9EB4-83356C404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45928"/>
              </p:ext>
            </p:extLst>
          </p:nvPr>
        </p:nvGraphicFramePr>
        <p:xfrm>
          <a:off x="179512" y="2576915"/>
          <a:ext cx="4032448" cy="17230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4798714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623349813"/>
                    </a:ext>
                  </a:extLst>
                </a:gridCol>
              </a:tblGrid>
              <a:tr h="30653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156D88"/>
                          </a:solidFill>
                        </a:rPr>
                        <a:t>Allocataire connecté à Mon Compte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5541"/>
                  </a:ext>
                </a:extLst>
              </a:tr>
              <a:tr h="286660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fr-FR" sz="1100" b="1" dirty="0">
                          <a:effectLst/>
                        </a:rPr>
                        <a:t>09/2020​</a:t>
                      </a:r>
                      <a:endParaRPr lang="fr-FR" sz="1100" b="1" i="0" dirty="0">
                        <a:solidFill>
                          <a:srgbClr val="156D88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78494"/>
                  </a:ext>
                </a:extLst>
              </a:tr>
              <a:tr h="6576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100" dirty="0">
                          <a:solidFill>
                            <a:srgbClr val="156D88"/>
                          </a:solidFill>
                          <a:effectLst/>
                        </a:rPr>
                        <a:t>Demande​</a:t>
                      </a:r>
                    </a:p>
                    <a:p>
                      <a:pPr algn="ctr" rtl="0" fontAlgn="base"/>
                      <a:r>
                        <a:rPr lang="fr-FR" sz="1100" dirty="0">
                          <a:solidFill>
                            <a:srgbClr val="156D88"/>
                          </a:solidFill>
                          <a:effectLst/>
                        </a:rPr>
                        <a:t>1 / 2 personne(s) aidée(s) </a:t>
                      </a:r>
                    </a:p>
                    <a:p>
                      <a:pPr algn="ctr" rtl="0" fontAlgn="base"/>
                      <a:r>
                        <a:rPr lang="fr-FR" sz="1100" dirty="0">
                          <a:solidFill>
                            <a:srgbClr val="156D88"/>
                          </a:solidFill>
                          <a:effectLst/>
                        </a:rPr>
                        <a:t> DAJPA</a:t>
                      </a:r>
                      <a:endParaRPr lang="fr-FR" sz="1100" b="0" i="0" dirty="0">
                        <a:solidFill>
                          <a:srgbClr val="156D88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100" dirty="0">
                          <a:solidFill>
                            <a:srgbClr val="156D88"/>
                          </a:solidFill>
                          <a:effectLst/>
                        </a:rPr>
                        <a:t>Ajout personne aidée​ (APS)</a:t>
                      </a:r>
                      <a:endParaRPr lang="fr-FR" sz="1100" b="0" i="0" dirty="0">
                        <a:solidFill>
                          <a:srgbClr val="156D88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693563"/>
                  </a:ext>
                </a:extLst>
              </a:tr>
              <a:tr h="472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100" dirty="0">
                          <a:solidFill>
                            <a:srgbClr val="156D88"/>
                          </a:solidFill>
                          <a:effectLst/>
                        </a:rPr>
                        <a:t>Demande en ligne*</a:t>
                      </a:r>
                      <a:endParaRPr lang="fr-FR" sz="1100" b="0" i="0" dirty="0">
                        <a:solidFill>
                          <a:srgbClr val="156D88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100" dirty="0">
                          <a:solidFill>
                            <a:srgbClr val="156D88"/>
                          </a:solidFill>
                          <a:effectLst/>
                        </a:rPr>
                        <a:t>Formulaire papier ​</a:t>
                      </a:r>
                      <a:endParaRPr lang="fr-FR" sz="1100" b="0" i="0" dirty="0">
                        <a:solidFill>
                          <a:srgbClr val="156D88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26833"/>
                  </a:ext>
                </a:extLst>
              </a:tr>
            </a:tbl>
          </a:graphicData>
        </a:graphic>
      </p:graphicFrame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L’accès à la téléprocédure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5E752F-26C0-48A0-A6A0-F702EBA09DF6}"/>
              </a:ext>
            </a:extLst>
          </p:cNvPr>
          <p:cNvSpPr/>
          <p:nvPr/>
        </p:nvSpPr>
        <p:spPr>
          <a:xfrm>
            <a:off x="107504" y="771550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L’Ajpa est une nouvelle prestation qui permet à une personne de s’occuper 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​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d’une ou plusieurs personnes en perte d’autonomie en renonçant à son activité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​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professionnelle ou assimilée. 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​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Elle entre en vigueur le 30 septembre 2020date à laquelle les intéressés pourront en faire 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​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la demande.</a:t>
            </a:r>
            <a:endParaRPr lang="en-US" sz="1600" b="0" i="0" dirty="0">
              <a:solidFill>
                <a:schemeClr val="accent5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E1CA245-4104-4284-86E7-83BF48BC5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75214"/>
              </p:ext>
            </p:extLst>
          </p:nvPr>
        </p:nvGraphicFramePr>
        <p:xfrm>
          <a:off x="4860032" y="2598902"/>
          <a:ext cx="4032448" cy="16779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3867993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02944493"/>
                    </a:ext>
                  </a:extLst>
                </a:gridCol>
              </a:tblGrid>
              <a:tr h="25329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Non allocataire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82681"/>
                  </a:ext>
                </a:extLst>
              </a:tr>
              <a:tr h="353231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fr-FR" sz="1100" b="1" dirty="0">
                          <a:solidFill>
                            <a:srgbClr val="156D88"/>
                          </a:solidFill>
                          <a:effectLst/>
                          <a:latin typeface="+mn-lt"/>
                        </a:rPr>
                        <a:t>09/2020</a:t>
                      </a:r>
                      <a:r>
                        <a:rPr lang="fr-FR" sz="1100" dirty="0">
                          <a:effectLst/>
                          <a:latin typeface="+mn-lt"/>
                        </a:rPr>
                        <a:t>​</a:t>
                      </a:r>
                      <a:endParaRPr lang="fr-FR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52" marR="84852" marT="42426" marB="42426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05375"/>
                  </a:ext>
                </a:extLst>
              </a:tr>
              <a:tr h="542723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100" dirty="0">
                          <a:effectLst/>
                          <a:latin typeface="+mn-lt"/>
                        </a:rPr>
                        <a:t>Demande​</a:t>
                      </a:r>
                    </a:p>
                    <a:p>
                      <a:pPr algn="ctr" rtl="0" fontAlgn="base"/>
                      <a:r>
                        <a:rPr lang="fr-FR" sz="1100" dirty="0">
                          <a:effectLst/>
                          <a:latin typeface="+mn-lt"/>
                        </a:rPr>
                        <a:t>(DAJPA)</a:t>
                      </a:r>
                      <a:endParaRPr lang="fr-FR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52" marR="84852" marT="42426" marB="42426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100" dirty="0">
                          <a:effectLst/>
                          <a:latin typeface="+mn-lt"/>
                        </a:rPr>
                        <a:t>Ajout personne aidée​ (APS)</a:t>
                      </a:r>
                      <a:endParaRPr lang="fr-FR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52" marR="84852" marT="42426" marB="42426" anchor="ctr"/>
                </a:tc>
                <a:extLst>
                  <a:ext uri="{0D108BD9-81ED-4DB2-BD59-A6C34878D82A}">
                    <a16:rowId xmlns:a16="http://schemas.microsoft.com/office/drawing/2014/main" val="2686950173"/>
                  </a:ext>
                </a:extLst>
              </a:tr>
              <a:tr h="522944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100" dirty="0">
                          <a:effectLst/>
                          <a:latin typeface="+mn-lt"/>
                        </a:rPr>
                        <a:t>Formulaire papier </a:t>
                      </a:r>
                    </a:p>
                    <a:p>
                      <a:pPr algn="ctr" rtl="0" fontAlgn="base"/>
                      <a:endParaRPr lang="fr-FR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52" marR="84852" marT="42426" marB="42426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100" dirty="0">
                          <a:effectLst/>
                          <a:latin typeface="+mn-lt"/>
                        </a:rPr>
                        <a:t>Formulaire papier </a:t>
                      </a:r>
                    </a:p>
                    <a:p>
                      <a:pPr algn="ctr" rtl="0" fontAlgn="base"/>
                      <a:endParaRPr lang="fr-FR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852" marR="84852" marT="42426" marB="42426"/>
                </a:tc>
                <a:extLst>
                  <a:ext uri="{0D108BD9-81ED-4DB2-BD59-A6C34878D82A}">
                    <a16:rowId xmlns:a16="http://schemas.microsoft.com/office/drawing/2014/main" val="368358899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9AD55280-B740-4528-B57D-010D2E7B34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29488" y="4025304"/>
            <a:ext cx="264572" cy="27463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94B9792-7DCF-4FC6-BDBD-730B577F97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96444" y="4025304"/>
            <a:ext cx="264572" cy="27463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3D83B-B1F9-406C-8F91-FCC2B530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8812" y="4005985"/>
            <a:ext cx="264572" cy="27463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D675166-5486-4CA5-80C8-8EE3681112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884" y="4047048"/>
            <a:ext cx="354980" cy="2311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691582E-2866-4E9F-A761-98C371C84F28}"/>
              </a:ext>
            </a:extLst>
          </p:cNvPr>
          <p:cNvSpPr/>
          <p:nvPr/>
        </p:nvSpPr>
        <p:spPr>
          <a:xfrm>
            <a:off x="179512" y="4515966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* </a:t>
            </a:r>
            <a:r>
              <a:rPr lang="fr-FR" sz="1400" i="1" dirty="0">
                <a:solidFill>
                  <a:schemeClr val="accent1"/>
                </a:solidFill>
              </a:rPr>
              <a:t>non disponible sur l’application mobile dans un premier temps</a:t>
            </a:r>
            <a:r>
              <a:rPr lang="fr-FR" sz="1400" dirty="0">
                <a:solidFill>
                  <a:srgbClr val="000000"/>
                </a:solidFill>
              </a:rPr>
              <a:t>​</a:t>
            </a:r>
            <a:endParaRPr lang="fr-F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L’accès à la téléprocédure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7EE7F0A-C161-43C4-9BC8-790160D7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22" y="967507"/>
            <a:ext cx="5481777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FF1AEB-58CB-4323-9934-A03B322A4314}"/>
              </a:ext>
            </a:extLst>
          </p:cNvPr>
          <p:cNvSpPr/>
          <p:nvPr/>
        </p:nvSpPr>
        <p:spPr>
          <a:xfrm>
            <a:off x="0" y="926050"/>
            <a:ext cx="3025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La demande d’</a:t>
            </a:r>
            <a:r>
              <a:rPr lang="fr-FR" dirty="0">
                <a:solidFill>
                  <a:srgbClr val="D2853D"/>
                </a:solidFill>
              </a:rPr>
              <a:t>AJPA</a:t>
            </a:r>
            <a:r>
              <a:rPr lang="fr-FR" dirty="0">
                <a:solidFill>
                  <a:srgbClr val="156D88"/>
                </a:solidFill>
              </a:rPr>
              <a:t> est accessible dans la rubrique « mes services en ligne » puis « faire une demande de prestation » et domaine « la maladie et le handicap ».​</a:t>
            </a:r>
          </a:p>
          <a:p>
            <a:endParaRPr lang="fr-FR" dirty="0">
              <a:solidFill>
                <a:srgbClr val="156D88"/>
              </a:solidFill>
            </a:endParaRPr>
          </a:p>
          <a:p>
            <a:endParaRPr lang="fr-FR" dirty="0">
              <a:solidFill>
                <a:srgbClr val="156D88"/>
              </a:solidFill>
            </a:endParaRPr>
          </a:p>
          <a:p>
            <a:endParaRPr lang="fr-FR" dirty="0">
              <a:solidFill>
                <a:srgbClr val="156D88"/>
              </a:solidFill>
            </a:endParaRPr>
          </a:p>
          <a:p>
            <a:r>
              <a:rPr lang="fr-FR" dirty="0">
                <a:solidFill>
                  <a:srgbClr val="156D88"/>
                </a:solidFill>
              </a:rPr>
              <a:t>La demande d’</a:t>
            </a:r>
            <a:r>
              <a:rPr lang="fr-FR" dirty="0">
                <a:solidFill>
                  <a:srgbClr val="D2853D"/>
                </a:solidFill>
              </a:rPr>
              <a:t>APS</a:t>
            </a:r>
            <a:r>
              <a:rPr lang="fr-FR" dirty="0">
                <a:solidFill>
                  <a:srgbClr val="156D88"/>
                </a:solidFill>
              </a:rPr>
              <a:t> (ajout d’une personne aidée​) est également accessible en téléchargement sur cette page.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4AFCD47-5678-442B-AD85-9E43D04796DD}"/>
              </a:ext>
            </a:extLst>
          </p:cNvPr>
          <p:cNvSpPr/>
          <p:nvPr/>
        </p:nvSpPr>
        <p:spPr>
          <a:xfrm>
            <a:off x="3267764" y="2779682"/>
            <a:ext cx="1656184" cy="288032"/>
          </a:xfrm>
          <a:prstGeom prst="roundRect">
            <a:avLst/>
          </a:prstGeom>
          <a:noFill/>
          <a:ln w="38100"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31AC72-A00F-4C30-A8A6-C375DF6E5012}"/>
              </a:ext>
            </a:extLst>
          </p:cNvPr>
          <p:cNvSpPr/>
          <p:nvPr/>
        </p:nvSpPr>
        <p:spPr>
          <a:xfrm>
            <a:off x="5148064" y="2513137"/>
            <a:ext cx="1872208" cy="274637"/>
          </a:xfrm>
          <a:prstGeom prst="roundRect">
            <a:avLst/>
          </a:prstGeom>
          <a:noFill/>
          <a:ln w="38100"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5C9E1D7-FF33-42B0-A0FC-8571DEEE2CAE}"/>
              </a:ext>
            </a:extLst>
          </p:cNvPr>
          <p:cNvSpPr/>
          <p:nvPr/>
        </p:nvSpPr>
        <p:spPr>
          <a:xfrm>
            <a:off x="6084168" y="3377233"/>
            <a:ext cx="648420" cy="274637"/>
          </a:xfrm>
          <a:prstGeom prst="roundRect">
            <a:avLst/>
          </a:prstGeom>
          <a:noFill/>
          <a:ln w="38100"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320E371-541F-40B1-A086-4995C8607E4D}"/>
              </a:ext>
            </a:extLst>
          </p:cNvPr>
          <p:cNvCxnSpPr>
            <a:cxnSpLocks/>
          </p:cNvCxnSpPr>
          <p:nvPr/>
        </p:nvCxnSpPr>
        <p:spPr>
          <a:xfrm>
            <a:off x="6300192" y="2787774"/>
            <a:ext cx="0" cy="589459"/>
          </a:xfrm>
          <a:prstGeom prst="straightConnector1">
            <a:avLst/>
          </a:prstGeom>
          <a:ln w="38100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A53662D-1355-4FA0-A4A9-316186306A7E}"/>
              </a:ext>
            </a:extLst>
          </p:cNvPr>
          <p:cNvCxnSpPr>
            <a:cxnSpLocks/>
          </p:cNvCxnSpPr>
          <p:nvPr/>
        </p:nvCxnSpPr>
        <p:spPr>
          <a:xfrm flipV="1">
            <a:off x="4923948" y="2680376"/>
            <a:ext cx="224116" cy="191280"/>
          </a:xfrm>
          <a:prstGeom prst="straightConnector1">
            <a:avLst/>
          </a:prstGeom>
          <a:ln w="38100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3BF9AEB-86C1-40AD-B9C9-37D9CB5B6613}"/>
              </a:ext>
            </a:extLst>
          </p:cNvPr>
          <p:cNvSpPr/>
          <p:nvPr/>
        </p:nvSpPr>
        <p:spPr>
          <a:xfrm>
            <a:off x="6084167" y="4227513"/>
            <a:ext cx="1512169" cy="274637"/>
          </a:xfrm>
          <a:prstGeom prst="roundRect">
            <a:avLst/>
          </a:prstGeom>
          <a:noFill/>
          <a:ln w="38100"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E301173-DE54-442E-BAAC-96E7806709C7}"/>
              </a:ext>
            </a:extLst>
          </p:cNvPr>
          <p:cNvCxnSpPr>
            <a:cxnSpLocks/>
          </p:cNvCxnSpPr>
          <p:nvPr/>
        </p:nvCxnSpPr>
        <p:spPr>
          <a:xfrm>
            <a:off x="2483768" y="2476297"/>
            <a:ext cx="648072" cy="311477"/>
          </a:xfrm>
          <a:prstGeom prst="straightConnector1">
            <a:avLst/>
          </a:prstGeom>
          <a:ln w="38100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35ABB22-E472-45D9-9E7E-4A79D72EECD9}"/>
              </a:ext>
            </a:extLst>
          </p:cNvPr>
          <p:cNvCxnSpPr>
            <a:cxnSpLocks/>
          </p:cNvCxnSpPr>
          <p:nvPr/>
        </p:nvCxnSpPr>
        <p:spPr>
          <a:xfrm>
            <a:off x="2699792" y="4338021"/>
            <a:ext cx="3096344" cy="0"/>
          </a:xfrm>
          <a:prstGeom prst="straightConnector1">
            <a:avLst/>
          </a:prstGeom>
          <a:ln w="38100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7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D0711-BEC4-4625-9994-733A3744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L’accès à la téléprocédure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5EBBCF-1AE4-45F9-B8FC-39EC6076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641B8-0F4D-4473-B459-CAFCC6C0880E}"/>
              </a:ext>
            </a:extLst>
          </p:cNvPr>
          <p:cNvSpPr/>
          <p:nvPr/>
        </p:nvSpPr>
        <p:spPr>
          <a:xfrm>
            <a:off x="179512" y="1131590"/>
            <a:ext cx="89877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Si l’allocataire déclare aider 2 personnes la page concernant la 2ème personne aidée s’enchaine à la suite de la 1ère.​</a:t>
            </a:r>
            <a:endParaRPr lang="fr-FR" dirty="0">
              <a:solidFill>
                <a:srgbClr val="156D88"/>
              </a:solidFill>
              <a:latin typeface="Segoe UI" panose="020B0502040204020203" pitchFamily="34" charset="0"/>
            </a:endParaRPr>
          </a:p>
          <a:p>
            <a:endParaRPr lang="fr-FR" dirty="0">
              <a:solidFill>
                <a:srgbClr val="156D88"/>
              </a:solidFill>
            </a:endParaRPr>
          </a:p>
          <a:p>
            <a:endParaRPr lang="fr-FR" dirty="0">
              <a:solidFill>
                <a:srgbClr val="156D88"/>
              </a:solidFill>
            </a:endParaRPr>
          </a:p>
          <a:p>
            <a:endParaRPr lang="fr-FR" dirty="0">
              <a:solidFill>
                <a:srgbClr val="156D88"/>
              </a:solidFill>
            </a:endParaRPr>
          </a:p>
          <a:p>
            <a:endParaRPr lang="fr-FR" dirty="0">
              <a:solidFill>
                <a:srgbClr val="156D88"/>
              </a:solidFill>
            </a:endParaRPr>
          </a:p>
          <a:p>
            <a:endParaRPr lang="fr-FR" dirty="0">
              <a:solidFill>
                <a:srgbClr val="156D88"/>
              </a:solidFill>
            </a:endParaRPr>
          </a:p>
          <a:p>
            <a:r>
              <a:rPr lang="fr-FR" dirty="0">
                <a:solidFill>
                  <a:srgbClr val="156D88"/>
                </a:solidFill>
              </a:rPr>
              <a:t>Lors de la téléprocédure l’allocataire peut déclarer </a:t>
            </a:r>
            <a:r>
              <a:rPr lang="fr-FR" b="1" dirty="0">
                <a:solidFill>
                  <a:srgbClr val="156D88"/>
                </a:solidFill>
              </a:rPr>
              <a:t>2</a:t>
            </a:r>
            <a:r>
              <a:rPr lang="fr-FR" dirty="0">
                <a:solidFill>
                  <a:srgbClr val="156D88"/>
                </a:solidFill>
              </a:rPr>
              <a:t> personnes aidées maximum.</a:t>
            </a:r>
          </a:p>
          <a:p>
            <a:r>
              <a:rPr lang="fr-FR" dirty="0">
                <a:solidFill>
                  <a:srgbClr val="156D88"/>
                </a:solidFill>
              </a:rPr>
              <a:t>S’il veut en déclarer une 3</a:t>
            </a:r>
            <a:r>
              <a:rPr lang="fr-FR" baseline="30000" dirty="0">
                <a:solidFill>
                  <a:srgbClr val="156D88"/>
                </a:solidFill>
              </a:rPr>
              <a:t>ème</a:t>
            </a:r>
            <a:r>
              <a:rPr lang="fr-FR" dirty="0">
                <a:solidFill>
                  <a:srgbClr val="156D88"/>
                </a:solidFill>
              </a:rPr>
              <a:t>, il doit télécharger un formulaire supplémentaire.</a:t>
            </a:r>
            <a:r>
              <a:rPr lang="en-US" dirty="0">
                <a:solidFill>
                  <a:srgbClr val="156D88"/>
                </a:solidFill>
              </a:rPr>
              <a:t>​</a:t>
            </a:r>
          </a:p>
          <a:p>
            <a:endParaRPr lang="en-US" dirty="0">
              <a:solidFill>
                <a:srgbClr val="156D88"/>
              </a:solidFill>
              <a:latin typeface="Segoe UI" panose="020B0502040204020203" pitchFamily="34" charset="0"/>
            </a:endParaRPr>
          </a:p>
          <a:p>
            <a:endParaRPr lang="en-US" dirty="0">
              <a:solidFill>
                <a:srgbClr val="156D88"/>
              </a:solidFill>
              <a:latin typeface="Segoe UI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99454C-6F12-48A6-824E-329E4301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026994"/>
            <a:ext cx="734925" cy="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6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L’accès à la téléprocédure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32588" y="4764550"/>
            <a:ext cx="2133600" cy="274637"/>
          </a:xfrm>
        </p:spPr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B918F5-DE6E-49AC-B5DB-4F62A967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75" y="1335828"/>
            <a:ext cx="6263713" cy="26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904E50-7770-44AA-8365-69238303ADAC}"/>
              </a:ext>
            </a:extLst>
          </p:cNvPr>
          <p:cNvSpPr/>
          <p:nvPr/>
        </p:nvSpPr>
        <p:spPr>
          <a:xfrm>
            <a:off x="35496" y="771550"/>
            <a:ext cx="8830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Comme pour toute demande, l’allocataire doit mettre à jour ou confirmer son profil avant de commencer la démarche.​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01037-9251-4352-A184-DCBEE10529A0}"/>
              </a:ext>
            </a:extLst>
          </p:cNvPr>
          <p:cNvSpPr/>
          <p:nvPr/>
        </p:nvSpPr>
        <p:spPr>
          <a:xfrm>
            <a:off x="611560" y="4097060"/>
            <a:ext cx="7992888" cy="892552"/>
          </a:xfrm>
          <a:prstGeom prst="rect">
            <a:avLst/>
          </a:prstGeom>
          <a:ln w="28575">
            <a:solidFill>
              <a:srgbClr val="D2853D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D2853D"/>
                </a:solidFill>
              </a:rPr>
              <a:t>Les modifications de situations professionnelles et/ou familiales non encore traitées ou signalées dans la mise à jour du profil sont prises en compte dans le cadre de la demande</a:t>
            </a:r>
            <a:r>
              <a:rPr lang="fr-FR" sz="1600" dirty="0">
                <a:solidFill>
                  <a:srgbClr val="156D88"/>
                </a:solidFill>
              </a:rPr>
              <a:t>. </a:t>
            </a:r>
          </a:p>
          <a:p>
            <a:r>
              <a:rPr lang="fr-FR" sz="1000" b="1" dirty="0">
                <a:solidFill>
                  <a:schemeClr val="accent5">
                    <a:lumMod val="75000"/>
                  </a:schemeClr>
                </a:solidFill>
              </a:rPr>
              <a:t>​Exemple: </a:t>
            </a:r>
            <a:r>
              <a:rPr lang="fr-FR" sz="1000" dirty="0">
                <a:solidFill>
                  <a:schemeClr val="accent5">
                    <a:lumMod val="75000"/>
                  </a:schemeClr>
                </a:solidFill>
              </a:rPr>
              <a:t>un allocataire, connu salarié à la caf, déclare une  situation de travailleur indépendant lors de la téléprocédure d'Ajpa.</a:t>
            </a:r>
          </a:p>
          <a:p>
            <a:r>
              <a:rPr lang="fr-FR" sz="1000" dirty="0">
                <a:solidFill>
                  <a:schemeClr val="accent5">
                    <a:lumMod val="75000"/>
                  </a:schemeClr>
                </a:solidFill>
              </a:rPr>
              <a:t>Les écrans proposés lors de la demande en ligne seront ceux liés à la nouvelle situation déclarée par l’allocataire lors de la mise à jour de son profil.</a:t>
            </a:r>
            <a:endParaRPr lang="fr-FR" sz="1000" dirty="0">
              <a:solidFill>
                <a:srgbClr val="156D88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815794-15B5-4488-A14B-508F59C56E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796" y="4216345"/>
            <a:ext cx="432048" cy="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4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L’accès à la téléprocédure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7EE844-0591-45D1-92E1-953FDE9F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9552"/>
            <a:ext cx="4824536" cy="33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6B0251-04C3-470B-8B88-FCBD1F95FDD1}"/>
              </a:ext>
            </a:extLst>
          </p:cNvPr>
          <p:cNvSpPr/>
          <p:nvPr/>
        </p:nvSpPr>
        <p:spPr>
          <a:xfrm>
            <a:off x="0" y="854668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La page « documents à préparer » varie en fonction de l’activité du demandeur.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0337F0-9DF2-4B55-A6C7-B3A36A91D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61" y="1725220"/>
            <a:ext cx="3574108" cy="4591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9D084D-4FFC-46E5-AD63-478DF03D6A23}"/>
              </a:ext>
            </a:extLst>
          </p:cNvPr>
          <p:cNvSpPr txBox="1"/>
          <p:nvPr/>
        </p:nvSpPr>
        <p:spPr>
          <a:xfrm>
            <a:off x="4149741" y="1379552"/>
            <a:ext cx="90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Salarié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CA2D3-0C46-4394-B311-E56C857CB2C8}"/>
              </a:ext>
            </a:extLst>
          </p:cNvPr>
          <p:cNvSpPr/>
          <p:nvPr/>
        </p:nvSpPr>
        <p:spPr>
          <a:xfrm>
            <a:off x="6768856" y="1389501"/>
            <a:ext cx="1944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D2853D"/>
                </a:solidFill>
              </a:rPr>
              <a:t>chômeurs indemnisés par un autre régime que Pôle Emploi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ADC5BA-66E9-4310-A89A-739613D9C312}"/>
              </a:ext>
            </a:extLst>
          </p:cNvPr>
          <p:cNvSpPr/>
          <p:nvPr/>
        </p:nvSpPr>
        <p:spPr>
          <a:xfrm>
            <a:off x="6168788" y="2504399"/>
            <a:ext cx="2867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D2853D"/>
                </a:solidFill>
              </a:rPr>
              <a:t>stagiaires de la formation professionnelle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64BFAB-86E6-41A6-ACBA-8FC7CFB70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017" y="2781398"/>
            <a:ext cx="3886681" cy="3730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AF4227-D79E-483E-8052-262E52511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306" y="4008409"/>
            <a:ext cx="3794710" cy="5874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7A381-209E-4BAF-AD7D-DF17E1E1A58C}"/>
              </a:ext>
            </a:extLst>
          </p:cNvPr>
          <p:cNvSpPr/>
          <p:nvPr/>
        </p:nvSpPr>
        <p:spPr>
          <a:xfrm>
            <a:off x="5730968" y="3596686"/>
            <a:ext cx="357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D2853D"/>
                </a:solidFill>
              </a:rPr>
              <a:t>travailleurs indépendants, VRP, et chômeurs indemnisés par Pôle Emploi et autres situations.​</a:t>
            </a:r>
          </a:p>
        </p:txBody>
      </p:sp>
    </p:spTree>
    <p:extLst>
      <p:ext uri="{BB962C8B-B14F-4D97-AF65-F5344CB8AC3E}">
        <p14:creationId xmlns:p14="http://schemas.microsoft.com/office/powerpoint/2010/main" val="344771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600" y="103188"/>
            <a:ext cx="7715250" cy="565150"/>
          </a:xfrm>
        </p:spPr>
        <p:txBody>
          <a:bodyPr/>
          <a:lstStyle/>
          <a:p>
            <a:r>
              <a:rPr lang="fr-FR" dirty="0"/>
              <a:t>L’accès à la téléprocédure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D9F7D5-BE6A-4483-9AA1-CE2C50F9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87737"/>
            <a:ext cx="44958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8D7A385-CF26-408D-BA2E-04669A91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7076"/>
            <a:ext cx="4392488" cy="19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09C816-D327-4D1E-8615-C26557055A6A}"/>
              </a:ext>
            </a:extLst>
          </p:cNvPr>
          <p:cNvSpPr txBox="1"/>
          <p:nvPr/>
        </p:nvSpPr>
        <p:spPr>
          <a:xfrm>
            <a:off x="0" y="833041"/>
            <a:ext cx="570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A la sélection de la personne aidante (demandeur):</a:t>
            </a:r>
          </a:p>
        </p:txBody>
      </p:sp>
      <p:sp>
        <p:nvSpPr>
          <p:cNvPr id="5" name="Légende : encadrée 4">
            <a:extLst>
              <a:ext uri="{FF2B5EF4-FFF2-40B4-BE49-F238E27FC236}">
                <a16:creationId xmlns:a16="http://schemas.microsoft.com/office/drawing/2014/main" id="{7786A6C3-F3D1-422F-BDFD-EA723DF7F1B6}"/>
              </a:ext>
            </a:extLst>
          </p:cNvPr>
          <p:cNvSpPr/>
          <p:nvPr/>
        </p:nvSpPr>
        <p:spPr>
          <a:xfrm>
            <a:off x="5508104" y="1467083"/>
            <a:ext cx="3096344" cy="1284879"/>
          </a:xfrm>
          <a:prstGeom prst="borderCallout1">
            <a:avLst>
              <a:gd name="adj1" fmla="val 47490"/>
              <a:gd name="adj2" fmla="val -4306"/>
              <a:gd name="adj3" fmla="val 94019"/>
              <a:gd name="adj4" fmla="val -725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156D88"/>
                </a:solidFill>
              </a:rPr>
              <a:t>Si une demande AJPA est déjà présente une question supplémentaire apparait :</a:t>
            </a:r>
          </a:p>
          <a:p>
            <a:pPr algn="ctr"/>
            <a:r>
              <a:rPr lang="fr-FR" sz="1400" dirty="0">
                <a:solidFill>
                  <a:srgbClr val="156D88"/>
                </a:solidFill>
              </a:rPr>
              <a:t>Ajout d’une personne aidée </a:t>
            </a:r>
          </a:p>
          <a:p>
            <a:pPr algn="ctr"/>
            <a:r>
              <a:rPr lang="fr-FR" sz="1400" dirty="0">
                <a:solidFill>
                  <a:srgbClr val="156D88"/>
                </a:solidFill>
              </a:rPr>
              <a:t>ou </a:t>
            </a:r>
          </a:p>
          <a:p>
            <a:pPr algn="ctr"/>
            <a:r>
              <a:rPr lang="fr-FR" sz="1400" dirty="0">
                <a:solidFill>
                  <a:srgbClr val="156D88"/>
                </a:solidFill>
              </a:rPr>
              <a:t>Nouvelle demande </a:t>
            </a:r>
          </a:p>
        </p:txBody>
      </p:sp>
      <p:sp>
        <p:nvSpPr>
          <p:cNvPr id="21" name="Légende : encadrée 20">
            <a:extLst>
              <a:ext uri="{FF2B5EF4-FFF2-40B4-BE49-F238E27FC236}">
                <a16:creationId xmlns:a16="http://schemas.microsoft.com/office/drawing/2014/main" id="{03DFE6FC-FF61-4391-801E-77ECA230C5AC}"/>
              </a:ext>
            </a:extLst>
          </p:cNvPr>
          <p:cNvSpPr/>
          <p:nvPr/>
        </p:nvSpPr>
        <p:spPr>
          <a:xfrm>
            <a:off x="251520" y="4011910"/>
            <a:ext cx="3341322" cy="472674"/>
          </a:xfrm>
          <a:prstGeom prst="borderCallout1">
            <a:avLst>
              <a:gd name="adj1" fmla="val 51521"/>
              <a:gd name="adj2" fmla="val 101955"/>
              <a:gd name="adj3" fmla="val 52047"/>
              <a:gd name="adj4" fmla="val 1119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156D88"/>
                </a:solidFill>
              </a:rPr>
              <a:t>Sinon enchainement vers l’écran suivant. </a:t>
            </a:r>
          </a:p>
        </p:txBody>
      </p:sp>
    </p:spTree>
    <p:extLst>
      <p:ext uri="{BB962C8B-B14F-4D97-AF65-F5344CB8AC3E}">
        <p14:creationId xmlns:p14="http://schemas.microsoft.com/office/powerpoint/2010/main" val="374692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3C733-9770-4802-A9BE-6381958E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demandeur - aidant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D32F42-4102-4AEE-AC3E-CA2E4D3F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5FD2815C-F1C5-41DB-B4B9-AE7B5088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9" y="2531138"/>
            <a:ext cx="4110772" cy="26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B99BD6-9621-4176-8E35-5192870BC866}"/>
              </a:ext>
            </a:extLst>
          </p:cNvPr>
          <p:cNvSpPr/>
          <p:nvPr/>
        </p:nvSpPr>
        <p:spPr>
          <a:xfrm>
            <a:off x="5958017" y="1757764"/>
            <a:ext cx="1944216" cy="830997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156D88"/>
                </a:solidFill>
              </a:rPr>
              <a:t>Informations demandées </a:t>
            </a:r>
          </a:p>
          <a:p>
            <a:r>
              <a:rPr lang="fr-FR" sz="1200" dirty="0">
                <a:solidFill>
                  <a:srgbClr val="156D88"/>
                </a:solidFill>
              </a:rPr>
              <a:t>concernant l’emploi et les coordonnées de l’employeur.​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11F9A9D-03D1-469A-A81D-6E61DFB5F5B0}"/>
              </a:ext>
            </a:extLst>
          </p:cNvPr>
          <p:cNvCxnSpPr>
            <a:cxnSpLocks/>
          </p:cNvCxnSpPr>
          <p:nvPr/>
        </p:nvCxnSpPr>
        <p:spPr>
          <a:xfrm flipH="1">
            <a:off x="5364088" y="1995686"/>
            <a:ext cx="576065" cy="11562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BA879E5B-B2FB-4C52-B021-4286C9FDFEAE}"/>
              </a:ext>
            </a:extLst>
          </p:cNvPr>
          <p:cNvSpPr/>
          <p:nvPr/>
        </p:nvSpPr>
        <p:spPr>
          <a:xfrm>
            <a:off x="4759842" y="1777908"/>
            <a:ext cx="497642" cy="2710850"/>
          </a:xfrm>
          <a:prstGeom prst="rightBrace">
            <a:avLst>
              <a:gd name="adj1" fmla="val 8333"/>
              <a:gd name="adj2" fmla="val 495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A8392345-4BE2-411B-8C8D-BC29BBA25AB5}"/>
              </a:ext>
            </a:extLst>
          </p:cNvPr>
          <p:cNvSpPr/>
          <p:nvPr/>
        </p:nvSpPr>
        <p:spPr>
          <a:xfrm>
            <a:off x="4759842" y="4619966"/>
            <a:ext cx="497642" cy="420543"/>
          </a:xfrm>
          <a:prstGeom prst="rightBrace">
            <a:avLst>
              <a:gd name="adj1" fmla="val 8333"/>
              <a:gd name="adj2" fmla="val 495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2CA11A0-19D4-4AFD-A2D4-D3ADB0F49ED8}"/>
              </a:ext>
            </a:extLst>
          </p:cNvPr>
          <p:cNvCxnSpPr>
            <a:cxnSpLocks/>
          </p:cNvCxnSpPr>
          <p:nvPr/>
        </p:nvCxnSpPr>
        <p:spPr>
          <a:xfrm flipH="1">
            <a:off x="5463147" y="4058930"/>
            <a:ext cx="477006" cy="717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BE264-57DF-4865-BF60-781B64F2D2E0}"/>
              </a:ext>
            </a:extLst>
          </p:cNvPr>
          <p:cNvSpPr/>
          <p:nvPr/>
        </p:nvSpPr>
        <p:spPr>
          <a:xfrm>
            <a:off x="6012160" y="3447130"/>
            <a:ext cx="3019618" cy="461665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156D88"/>
                </a:solidFill>
              </a:rPr>
              <a:t>La date du début du congé proche aidant</a:t>
            </a:r>
          </a:p>
          <a:p>
            <a:r>
              <a:rPr lang="fr-FR" sz="1200" dirty="0">
                <a:solidFill>
                  <a:srgbClr val="156D88"/>
                </a:solidFill>
              </a:rPr>
              <a:t> est ensuite demandée pour les salariés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D112867-FD02-4F2F-AD24-42C0A8CE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5" y="1373576"/>
            <a:ext cx="4151966" cy="28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533FBD0-1147-4145-B373-6DD3A8DBE6FA}"/>
              </a:ext>
            </a:extLst>
          </p:cNvPr>
          <p:cNvSpPr txBox="1"/>
          <p:nvPr/>
        </p:nvSpPr>
        <p:spPr>
          <a:xfrm>
            <a:off x="-47791" y="1010243"/>
            <a:ext cx="1065500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Salarié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F4266-4BD8-4257-98C5-81353E099DE1}"/>
              </a:ext>
            </a:extLst>
          </p:cNvPr>
          <p:cNvSpPr/>
          <p:nvPr/>
        </p:nvSpPr>
        <p:spPr>
          <a:xfrm>
            <a:off x="-36512" y="793036"/>
            <a:ext cx="6421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Les informations réclamées varient en fonction de l’activité du demandeur.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73CD01-7779-438A-873A-BAF784612022}"/>
              </a:ext>
            </a:extLst>
          </p:cNvPr>
          <p:cNvSpPr/>
          <p:nvPr/>
        </p:nvSpPr>
        <p:spPr>
          <a:xfrm>
            <a:off x="6012160" y="4227934"/>
            <a:ext cx="3019618" cy="646331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156D88"/>
                </a:solidFill>
              </a:rPr>
              <a:t>la date du début de cessation ou de réduction d’activité pour les salariés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des particuliers employeurs.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F7EF47-7DC2-4E27-9628-539F18DB03D9}"/>
              </a:ext>
            </a:extLst>
          </p:cNvPr>
          <p:cNvSpPr txBox="1"/>
          <p:nvPr/>
        </p:nvSpPr>
        <p:spPr>
          <a:xfrm>
            <a:off x="7308304" y="3874264"/>
            <a:ext cx="68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56D88"/>
                </a:solidFill>
              </a:rPr>
              <a:t>Ou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117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7622BB-D092-43BA-AF7B-AE34B149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7ABF794-280A-4C28-8E6B-FCD1D114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demandeur - aidant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63379-BFA6-45A9-8199-C44519FD29FB}"/>
              </a:ext>
            </a:extLst>
          </p:cNvPr>
          <p:cNvSpPr/>
          <p:nvPr/>
        </p:nvSpPr>
        <p:spPr>
          <a:xfrm>
            <a:off x="323528" y="1001474"/>
            <a:ext cx="251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D2853D"/>
                </a:solidFill>
              </a:rPr>
              <a:t>Travailleur indépendant ou VRP</a:t>
            </a:r>
            <a:r>
              <a:rPr lang="fr-FR" dirty="0">
                <a:solidFill>
                  <a:srgbClr val="000000"/>
                </a:solidFill>
              </a:rPr>
              <a:t>​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D7CE4-8C3E-41E4-A374-645874DFE2C9}"/>
              </a:ext>
            </a:extLst>
          </p:cNvPr>
          <p:cNvSpPr/>
          <p:nvPr/>
        </p:nvSpPr>
        <p:spPr>
          <a:xfrm>
            <a:off x="5436096" y="2156104"/>
            <a:ext cx="3600400" cy="523220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56D88"/>
                </a:solidFill>
              </a:rPr>
              <a:t>On demande la date de début de cessation ou de réduction d’activité.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60543"/>
            <a:ext cx="4911005" cy="13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8E8B1FF-64EB-44DB-9105-68E7B1242EAE}"/>
              </a:ext>
            </a:extLst>
          </p:cNvPr>
          <p:cNvCxnSpPr/>
          <p:nvPr/>
        </p:nvCxnSpPr>
        <p:spPr>
          <a:xfrm flipH="1" flipV="1">
            <a:off x="4932041" y="2417714"/>
            <a:ext cx="504055" cy="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8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7622BB-D092-43BA-AF7B-AE34B149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7ABF794-280A-4C28-8E6B-FCD1D114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demandeur - aidant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F9DB500-878E-4944-BF5B-2F899F54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" y="1398275"/>
            <a:ext cx="5028605" cy="35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5C01C3-107B-4682-A940-5380F97A97F8}"/>
              </a:ext>
            </a:extLst>
          </p:cNvPr>
          <p:cNvSpPr/>
          <p:nvPr/>
        </p:nvSpPr>
        <p:spPr>
          <a:xfrm>
            <a:off x="56536" y="890672"/>
            <a:ext cx="361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D2853D"/>
                </a:solidFill>
              </a:rPr>
              <a:t>Stagiaire de la formation professionnelle</a:t>
            </a:r>
            <a:r>
              <a:rPr lang="fr-FR" dirty="0">
                <a:solidFill>
                  <a:srgbClr val="000000"/>
                </a:solidFill>
              </a:rPr>
              <a:t>​</a:t>
            </a:r>
            <a:endParaRPr lang="fr-FR" dirty="0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7A93336E-0B1F-4679-A4AA-9F683D6BCC4F}"/>
              </a:ext>
            </a:extLst>
          </p:cNvPr>
          <p:cNvSpPr/>
          <p:nvPr/>
        </p:nvSpPr>
        <p:spPr>
          <a:xfrm>
            <a:off x="5062394" y="1851670"/>
            <a:ext cx="508964" cy="2127267"/>
          </a:xfrm>
          <a:prstGeom prst="rightBrace">
            <a:avLst>
              <a:gd name="adj1" fmla="val 8333"/>
              <a:gd name="adj2" fmla="val 495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D5671C9D-97C4-49B4-B9B6-3E56BC94A601}"/>
              </a:ext>
            </a:extLst>
          </p:cNvPr>
          <p:cNvSpPr/>
          <p:nvPr/>
        </p:nvSpPr>
        <p:spPr>
          <a:xfrm>
            <a:off x="5085141" y="4218615"/>
            <a:ext cx="508964" cy="695491"/>
          </a:xfrm>
          <a:prstGeom prst="rightBrace">
            <a:avLst>
              <a:gd name="adj1" fmla="val 8333"/>
              <a:gd name="adj2" fmla="val 495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2F929-3BE2-4AF4-8A73-F1017729A2D8}"/>
              </a:ext>
            </a:extLst>
          </p:cNvPr>
          <p:cNvSpPr/>
          <p:nvPr/>
        </p:nvSpPr>
        <p:spPr>
          <a:xfrm>
            <a:off x="5685906" y="3842544"/>
            <a:ext cx="2286000" cy="1077218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Les dates de fin initiale de formation et de cessation de formation sont demandées​.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DC06B-7CC1-4F97-9717-87F80D6AEA13}"/>
              </a:ext>
            </a:extLst>
          </p:cNvPr>
          <p:cNvSpPr/>
          <p:nvPr/>
        </p:nvSpPr>
        <p:spPr>
          <a:xfrm>
            <a:off x="5685906" y="2419745"/>
            <a:ext cx="2536559" cy="584775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coordonnées de </a:t>
            </a:r>
          </a:p>
          <a:p>
            <a:r>
              <a:rPr lang="fr-FR" sz="1600" dirty="0">
                <a:solidFill>
                  <a:srgbClr val="156D88"/>
                </a:solidFill>
              </a:rPr>
              <a:t>l’organisme de formation.</a:t>
            </a:r>
          </a:p>
        </p:txBody>
      </p:sp>
    </p:spTree>
    <p:extLst>
      <p:ext uri="{BB962C8B-B14F-4D97-AF65-F5344CB8AC3E}">
        <p14:creationId xmlns:p14="http://schemas.microsoft.com/office/powerpoint/2010/main" val="140165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demandeur - aidant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3D06D-138D-4565-A495-937584462089}"/>
              </a:ext>
            </a:extLst>
          </p:cNvPr>
          <p:cNvSpPr/>
          <p:nvPr/>
        </p:nvSpPr>
        <p:spPr>
          <a:xfrm>
            <a:off x="12082" y="954129"/>
            <a:ext cx="36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D2853D"/>
                </a:solidFill>
              </a:rPr>
              <a:t>Chômeur indemnisé par Pôle Emploi.​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A272ED-3DE7-4C85-8CB8-B5DFDED98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091"/>
            <a:ext cx="5401429" cy="17433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58367-6E78-40DF-A38F-62B0F09595DA}"/>
              </a:ext>
            </a:extLst>
          </p:cNvPr>
          <p:cNvSpPr/>
          <p:nvPr/>
        </p:nvSpPr>
        <p:spPr>
          <a:xfrm>
            <a:off x="4579118" y="2430175"/>
            <a:ext cx="4320480" cy="584775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Il est uniquement demandé la date du</a:t>
            </a:r>
          </a:p>
          <a:p>
            <a:r>
              <a:rPr lang="fr-FR" sz="1600" dirty="0">
                <a:solidFill>
                  <a:srgbClr val="156D88"/>
                </a:solidFill>
              </a:rPr>
              <a:t> premier jour pris pour s’occuper du proche aidé.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1118FC-156E-4D55-94A5-2ADD8605D6FA}"/>
              </a:ext>
            </a:extLst>
          </p:cNvPr>
          <p:cNvSpPr/>
          <p:nvPr/>
        </p:nvSpPr>
        <p:spPr>
          <a:xfrm>
            <a:off x="395536" y="4011910"/>
            <a:ext cx="756084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002060"/>
                </a:solidFill>
              </a:rPr>
              <a:t>Il convient d’informer l’usager qu’il doit, en plus de son actualisation, déclarer à Pôle Emploi le nombre de jour pris au titre de l’Ajpa. </a:t>
            </a:r>
          </a:p>
          <a:p>
            <a:pPr algn="ctr"/>
            <a:r>
              <a:rPr lang="fr-FR" sz="1100" dirty="0">
                <a:solidFill>
                  <a:srgbClr val="002060"/>
                </a:solidFill>
              </a:rPr>
              <a:t>Cette information est à communiquer par tout moyen et le plus rapidement possible, sinon Pôle Emploi peut être amené à détecter un indu</a:t>
            </a:r>
            <a:endParaRPr lang="fr-FR" sz="11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24D8499-4111-4A9D-8CAE-C5A8C7417116}"/>
              </a:ext>
            </a:extLst>
          </p:cNvPr>
          <p:cNvCxnSpPr/>
          <p:nvPr/>
        </p:nvCxnSpPr>
        <p:spPr>
          <a:xfrm flipH="1" flipV="1">
            <a:off x="3779912" y="2722102"/>
            <a:ext cx="504055" cy="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6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1057E7-7BB7-4260-97A4-C68A52B45A42}"/>
              </a:ext>
            </a:extLst>
          </p:cNvPr>
          <p:cNvSpPr/>
          <p:nvPr/>
        </p:nvSpPr>
        <p:spPr>
          <a:xfrm>
            <a:off x="2987824" y="1275606"/>
            <a:ext cx="56886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</a:rPr>
              <a:t>La prestation Ajpa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Le droit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Conditions générales d'attribution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Conditions relatives à l'aidant​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Conditions relatives à l'aidé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Démarches et pièces justificatives</a:t>
            </a:r>
          </a:p>
        </p:txBody>
      </p:sp>
    </p:spTree>
    <p:extLst>
      <p:ext uri="{BB962C8B-B14F-4D97-AF65-F5344CB8AC3E}">
        <p14:creationId xmlns:p14="http://schemas.microsoft.com/office/powerpoint/2010/main" val="165951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7622BB-D092-43BA-AF7B-AE34B149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7ABF794-280A-4C28-8E6B-FCD1D114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demandeur - aidant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0E0CF-E87F-40FB-981F-1678A06C6BDF}"/>
              </a:ext>
            </a:extLst>
          </p:cNvPr>
          <p:cNvSpPr/>
          <p:nvPr/>
        </p:nvSpPr>
        <p:spPr>
          <a:xfrm>
            <a:off x="246426" y="1115870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D2853D"/>
                </a:solidFill>
              </a:rPr>
              <a:t>Chômeur </a:t>
            </a:r>
          </a:p>
          <a:p>
            <a:r>
              <a:rPr lang="fr-FR" sz="1400" b="1" dirty="0">
                <a:solidFill>
                  <a:srgbClr val="D2853D"/>
                </a:solidFill>
              </a:rPr>
              <a:t>(indemnisé par un autre régime que Pôle Emploi)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2CF3C3-6190-4A86-A435-D3FFA1F72D68}"/>
              </a:ext>
            </a:extLst>
          </p:cNvPr>
          <p:cNvSpPr/>
          <p:nvPr/>
        </p:nvSpPr>
        <p:spPr>
          <a:xfrm>
            <a:off x="6155745" y="1786920"/>
            <a:ext cx="2520280" cy="1569660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Coordonnées de l’organisme qui verse les indemnités chômage et la date du premier jour pris pour s’occuper du proche aidé.​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578C37-2451-429E-9378-93CDE53B2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6" y="2067694"/>
            <a:ext cx="5306165" cy="169568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4A8F562-B07F-418C-8A3B-F575FFC126A1}"/>
              </a:ext>
            </a:extLst>
          </p:cNvPr>
          <p:cNvCxnSpPr/>
          <p:nvPr/>
        </p:nvCxnSpPr>
        <p:spPr>
          <a:xfrm flipH="1" flipV="1">
            <a:off x="5300563" y="2787774"/>
            <a:ext cx="504055" cy="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5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demandeur - aidant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C2F643-6867-4C96-880C-1935C16A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23678"/>
            <a:ext cx="4392488" cy="182905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BFFA1EF-4462-4D21-83F3-2B7EBBC66FC5}"/>
              </a:ext>
            </a:extLst>
          </p:cNvPr>
          <p:cNvSpPr txBox="1"/>
          <p:nvPr/>
        </p:nvSpPr>
        <p:spPr>
          <a:xfrm>
            <a:off x="24122" y="793744"/>
            <a:ext cx="901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La suite du questionnaire est commune à toutes les situations professionnelles énumérées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334C8-7852-4188-953A-254377B7A8EC}"/>
              </a:ext>
            </a:extLst>
          </p:cNvPr>
          <p:cNvSpPr/>
          <p:nvPr/>
        </p:nvSpPr>
        <p:spPr>
          <a:xfrm>
            <a:off x="5364088" y="2431323"/>
            <a:ext cx="3158132" cy="338554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Nombre de personnes aidées.</a:t>
            </a:r>
            <a:endParaRPr lang="en-US" sz="1600" dirty="0">
              <a:solidFill>
                <a:srgbClr val="156D88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99E99E6-8212-4076-B628-67B808CCC04B}"/>
              </a:ext>
            </a:extLst>
          </p:cNvPr>
          <p:cNvCxnSpPr>
            <a:cxnSpLocks/>
          </p:cNvCxnSpPr>
          <p:nvPr/>
        </p:nvCxnSpPr>
        <p:spPr>
          <a:xfrm flipH="1">
            <a:off x="4499992" y="2643758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641AB0E-6057-4858-902B-DA1CBCFDE0E2}"/>
              </a:ext>
            </a:extLst>
          </p:cNvPr>
          <p:cNvCxnSpPr>
            <a:cxnSpLocks/>
          </p:cNvCxnSpPr>
          <p:nvPr/>
        </p:nvCxnSpPr>
        <p:spPr>
          <a:xfrm flipH="1">
            <a:off x="4531540" y="3507854"/>
            <a:ext cx="833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3A8668-D558-40A9-A462-4E2CFF000DB8}"/>
              </a:ext>
            </a:extLst>
          </p:cNvPr>
          <p:cNvSpPr/>
          <p:nvPr/>
        </p:nvSpPr>
        <p:spPr>
          <a:xfrm>
            <a:off x="5364088" y="3166791"/>
            <a:ext cx="3158132" cy="584775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Si antérieurement bénéficiaire</a:t>
            </a:r>
          </a:p>
          <a:p>
            <a:r>
              <a:rPr lang="fr-FR" sz="1600" dirty="0">
                <a:solidFill>
                  <a:srgbClr val="156D88"/>
                </a:solidFill>
              </a:rPr>
              <a:t> de congé proche aidant.</a:t>
            </a:r>
            <a:endParaRPr lang="en-US" sz="1600" dirty="0">
              <a:solidFill>
                <a:srgbClr val="156D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5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personne aidée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BAD04B-3789-454B-BD2C-A44E1AD06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043" y="2421102"/>
            <a:ext cx="4012172" cy="16148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2606CD-10BF-46D8-8D28-042D3A24D99D}"/>
              </a:ext>
            </a:extLst>
          </p:cNvPr>
          <p:cNvSpPr/>
          <p:nvPr/>
        </p:nvSpPr>
        <p:spPr>
          <a:xfrm>
            <a:off x="5220072" y="1363149"/>
            <a:ext cx="1240340" cy="338554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Son état civil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9FF9DB-838F-49F2-8279-DDB92C0AD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13" y="797636"/>
            <a:ext cx="4153480" cy="1808135"/>
          </a:xfrm>
          <a:prstGeom prst="rect">
            <a:avLst/>
          </a:prstGeom>
        </p:spPr>
      </p:pic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FDE438E1-14F0-4041-8C51-BE761D8CFAC0}"/>
              </a:ext>
            </a:extLst>
          </p:cNvPr>
          <p:cNvSpPr/>
          <p:nvPr/>
        </p:nvSpPr>
        <p:spPr>
          <a:xfrm>
            <a:off x="4656136" y="979235"/>
            <a:ext cx="423294" cy="1175707"/>
          </a:xfrm>
          <a:prstGeom prst="rightBrace">
            <a:avLst>
              <a:gd name="adj1" fmla="val 12156"/>
              <a:gd name="adj2" fmla="val 4882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1BFAE08A-4DDC-437B-A7D2-E0E8F7EB00CF}"/>
              </a:ext>
            </a:extLst>
          </p:cNvPr>
          <p:cNvSpPr/>
          <p:nvPr/>
        </p:nvSpPr>
        <p:spPr>
          <a:xfrm rot="5400000">
            <a:off x="1040822" y="1914217"/>
            <a:ext cx="637537" cy="2020646"/>
          </a:xfrm>
          <a:prstGeom prst="rightBrace">
            <a:avLst>
              <a:gd name="adj1" fmla="val 12156"/>
              <a:gd name="adj2" fmla="val 495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A0A4B-02B8-4E00-A16F-225EC1D6870D}"/>
              </a:ext>
            </a:extLst>
          </p:cNvPr>
          <p:cNvSpPr/>
          <p:nvPr/>
        </p:nvSpPr>
        <p:spPr>
          <a:xfrm>
            <a:off x="125760" y="3350415"/>
            <a:ext cx="2502024" cy="307777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56D88"/>
                </a:solidFill>
              </a:rPr>
              <a:t>Son numéro de sécurité sociale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3795086-DB84-4302-902F-C3A5CF896E63}"/>
              </a:ext>
            </a:extLst>
          </p:cNvPr>
          <p:cNvCxnSpPr>
            <a:cxnSpLocks/>
          </p:cNvCxnSpPr>
          <p:nvPr/>
        </p:nvCxnSpPr>
        <p:spPr>
          <a:xfrm flipV="1">
            <a:off x="4716016" y="3504303"/>
            <a:ext cx="254027" cy="74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0807FD0-47E5-4E35-83B3-22ACFD412F20}"/>
              </a:ext>
            </a:extLst>
          </p:cNvPr>
          <p:cNvSpPr/>
          <p:nvPr/>
        </p:nvSpPr>
        <p:spPr>
          <a:xfrm>
            <a:off x="4613548" y="4323215"/>
            <a:ext cx="2838772" cy="523220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56D88"/>
                </a:solidFill>
              </a:rPr>
              <a:t>Si NIR inconnu, le lieu de naissance et la nationalité sont réclamés.</a:t>
            </a:r>
          </a:p>
        </p:txBody>
      </p:sp>
    </p:spTree>
    <p:extLst>
      <p:ext uri="{BB962C8B-B14F-4D97-AF65-F5344CB8AC3E}">
        <p14:creationId xmlns:p14="http://schemas.microsoft.com/office/powerpoint/2010/main" val="210557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personne aidée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EF847-6A30-45FB-BBB6-D7E6C9E99BDF}"/>
              </a:ext>
            </a:extLst>
          </p:cNvPr>
          <p:cNvSpPr/>
          <p:nvPr/>
        </p:nvSpPr>
        <p:spPr>
          <a:xfrm>
            <a:off x="107504" y="843558"/>
            <a:ext cx="141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 </a:t>
            </a:r>
            <a:r>
              <a:rPr lang="fr-FR" dirty="0">
                <a:solidFill>
                  <a:srgbClr val="156D88"/>
                </a:solidFill>
              </a:rPr>
              <a:t>Sa résidence​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B34A780-AC28-419A-A80E-C1C96FFB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75606"/>
            <a:ext cx="5856882" cy="8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11E32EA-8EAD-4875-A469-1A2A5B61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5726"/>
            <a:ext cx="5856883" cy="2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B020E5-28B9-4577-A9E1-2F7325A7CC16}"/>
              </a:ext>
            </a:extLst>
          </p:cNvPr>
          <p:cNvSpPr/>
          <p:nvPr/>
        </p:nvSpPr>
        <p:spPr>
          <a:xfrm>
            <a:off x="6290677" y="1822753"/>
            <a:ext cx="2744331" cy="738664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56D88"/>
                </a:solidFill>
              </a:rPr>
              <a:t>Si la personne aidée ne réside pas au foyer de l’aidant, son adresse est demandée.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76DD219-F02E-4CBA-ABF5-D4E6E52F1A87}"/>
              </a:ext>
            </a:extLst>
          </p:cNvPr>
          <p:cNvCxnSpPr>
            <a:cxnSpLocks/>
          </p:cNvCxnSpPr>
          <p:nvPr/>
        </p:nvCxnSpPr>
        <p:spPr>
          <a:xfrm flipV="1">
            <a:off x="3995936" y="2211711"/>
            <a:ext cx="2112119" cy="5651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F123920-BB9C-4A01-A9AF-FF16EE2F195C}"/>
              </a:ext>
            </a:extLst>
          </p:cNvPr>
          <p:cNvCxnSpPr>
            <a:cxnSpLocks/>
            <a:stCxn id="12290" idx="2"/>
          </p:cNvCxnSpPr>
          <p:nvPr/>
        </p:nvCxnSpPr>
        <p:spPr>
          <a:xfrm>
            <a:off x="3035946" y="2105375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88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concernant la personne aidée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A4B987-D7C9-4680-A346-471F8C8A31BB}"/>
              </a:ext>
            </a:extLst>
          </p:cNvPr>
          <p:cNvSpPr/>
          <p:nvPr/>
        </p:nvSpPr>
        <p:spPr>
          <a:xfrm>
            <a:off x="107504" y="843558"/>
            <a:ext cx="12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156D88"/>
                </a:solidFill>
              </a:rPr>
              <a:t>sa situation</a:t>
            </a:r>
            <a:r>
              <a:rPr lang="fr-FR" dirty="0">
                <a:solidFill>
                  <a:srgbClr val="000000"/>
                </a:solidFill>
              </a:rPr>
              <a:t>​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AC23A-7CC7-4771-BAAD-4F541165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8110"/>
            <a:ext cx="4824536" cy="11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062A8F6B-3F3F-4CE9-B291-8E1D78A4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5846"/>
            <a:ext cx="4824536" cy="10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4E1424B-C822-4DFC-B046-8E387AB5D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766285"/>
            <a:ext cx="1288623" cy="750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BC9B2E-1E27-475A-8494-3A23A321E0CE}"/>
              </a:ext>
            </a:extLst>
          </p:cNvPr>
          <p:cNvSpPr/>
          <p:nvPr/>
        </p:nvSpPr>
        <p:spPr>
          <a:xfrm>
            <a:off x="5868145" y="1894641"/>
            <a:ext cx="3024336" cy="1354217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2 choix possibles: </a:t>
            </a:r>
            <a:r>
              <a:rPr lang="en-US" sz="1600" dirty="0">
                <a:solidFill>
                  <a:srgbClr val="156D88"/>
                </a:solidFill>
              </a:rPr>
              <a:t>​</a:t>
            </a:r>
            <a:endParaRPr lang="en-US" sz="1600" dirty="0">
              <a:solidFill>
                <a:srgbClr val="156D88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156D88"/>
                </a:solidFill>
              </a:rPr>
              <a:t>Situation de handicap</a:t>
            </a:r>
            <a:r>
              <a:rPr lang="en-US" sz="1200" dirty="0">
                <a:solidFill>
                  <a:srgbClr val="156D88"/>
                </a:solidFill>
              </a:rPr>
              <a:t>​</a:t>
            </a:r>
            <a:endParaRPr lang="en-US" sz="1200" dirty="0">
              <a:solidFill>
                <a:srgbClr val="156D88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156D88"/>
                </a:solidFill>
              </a:rPr>
              <a:t>Perte d’autonomie</a:t>
            </a:r>
            <a:r>
              <a:rPr lang="en-US" sz="1200" dirty="0">
                <a:solidFill>
                  <a:srgbClr val="156D88"/>
                </a:solidFill>
              </a:rPr>
              <a:t>​</a:t>
            </a:r>
            <a:endParaRPr lang="en-US" sz="1200" dirty="0">
              <a:solidFill>
                <a:srgbClr val="156D88"/>
              </a:solidFill>
              <a:latin typeface="Arial" panose="020B0604020202020204" pitchFamily="34" charset="0"/>
            </a:endParaRPr>
          </a:p>
          <a:p>
            <a:r>
              <a:rPr lang="fr-FR" sz="1400" dirty="0">
                <a:solidFill>
                  <a:srgbClr val="156D88"/>
                </a:solidFill>
              </a:rPr>
              <a:t>1 seule situation peut être choisie  même si la personne aidée se trouve dans les 2 situations.</a:t>
            </a:r>
            <a:r>
              <a:rPr lang="en-US" sz="1400" dirty="0">
                <a:solidFill>
                  <a:srgbClr val="156D88"/>
                </a:solidFill>
              </a:rPr>
              <a:t>​</a:t>
            </a:r>
            <a:endParaRPr lang="en-US" sz="1400" b="0" i="0" dirty="0">
              <a:solidFill>
                <a:srgbClr val="156D88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99401-98A7-4632-8F38-F566E9F1C2E6}"/>
              </a:ext>
            </a:extLst>
          </p:cNvPr>
          <p:cNvSpPr/>
          <p:nvPr/>
        </p:nvSpPr>
        <p:spPr>
          <a:xfrm>
            <a:off x="107503" y="1388110"/>
            <a:ext cx="4982371" cy="1399664"/>
          </a:xfrm>
          <a:prstGeom prst="rect">
            <a:avLst/>
          </a:prstGeom>
          <a:noFill/>
          <a:ln>
            <a:solidFill>
              <a:srgbClr val="D2853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F49C-64CA-40D0-91A1-1DAF740D9DDC}"/>
              </a:ext>
            </a:extLst>
          </p:cNvPr>
          <p:cNvSpPr/>
          <p:nvPr/>
        </p:nvSpPr>
        <p:spPr>
          <a:xfrm>
            <a:off x="124129" y="3116302"/>
            <a:ext cx="4982371" cy="1399664"/>
          </a:xfrm>
          <a:prstGeom prst="rect">
            <a:avLst/>
          </a:prstGeom>
          <a:noFill/>
          <a:ln>
            <a:solidFill>
              <a:srgbClr val="D2853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01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EFEE566-7C5A-43F4-9AD5-8A07C89FD0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5564" y="3665449"/>
            <a:ext cx="504056" cy="521036"/>
          </a:xfrm>
          <a:prstGeom prst="rect">
            <a:avLst/>
          </a:prstGeom>
        </p:spPr>
      </p:pic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Informations concernant la personne aidée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AC0CB-ED19-4026-A222-EDDD76FE5AD4}"/>
              </a:ext>
            </a:extLst>
          </p:cNvPr>
          <p:cNvSpPr/>
          <p:nvPr/>
        </p:nvSpPr>
        <p:spPr>
          <a:xfrm>
            <a:off x="22149" y="843558"/>
            <a:ext cx="406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Perception d’une prestation ou allocation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F0F558D-D1AB-4A09-98EB-FD1A2062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2890"/>
            <a:ext cx="4278263" cy="10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BBB7F2E6-AB7F-4DCE-825F-A973A054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1" y="4028890"/>
            <a:ext cx="5267325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89D28D33-DCD6-4FF3-B966-E6BD2896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1" y="2405621"/>
            <a:ext cx="4496998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2D803FF-B801-4DC3-B605-A23F2A00CCAF}"/>
              </a:ext>
            </a:extLst>
          </p:cNvPr>
          <p:cNvCxnSpPr>
            <a:cxnSpLocks/>
          </p:cNvCxnSpPr>
          <p:nvPr/>
        </p:nvCxnSpPr>
        <p:spPr>
          <a:xfrm>
            <a:off x="2699792" y="2003595"/>
            <a:ext cx="2592288" cy="435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B45E251-D9F7-476C-9B68-224985773F75}"/>
              </a:ext>
            </a:extLst>
          </p:cNvPr>
          <p:cNvCxnSpPr>
            <a:cxnSpLocks/>
          </p:cNvCxnSpPr>
          <p:nvPr/>
        </p:nvCxnSpPr>
        <p:spPr>
          <a:xfrm flipV="1">
            <a:off x="2600936" y="2405621"/>
            <a:ext cx="2691144" cy="1304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19BA7F1-FB03-451E-B1C8-643A5B326507}"/>
              </a:ext>
            </a:extLst>
          </p:cNvPr>
          <p:cNvSpPr/>
          <p:nvPr/>
        </p:nvSpPr>
        <p:spPr>
          <a:xfrm>
            <a:off x="5423826" y="1217533"/>
            <a:ext cx="3437005" cy="1354217"/>
          </a:xfrm>
          <a:prstGeom prst="rect">
            <a:avLst/>
          </a:prstGeom>
          <a:ln w="28575">
            <a:solidFill>
              <a:srgbClr val="156D88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Si la personne aidée perçoit la prestation de compensation ou l’APA une question supplémentaire est alors posée </a:t>
            </a:r>
            <a:r>
              <a:rPr lang="fr-FR" dirty="0">
                <a:solidFill>
                  <a:srgbClr val="156D88"/>
                </a:solidFill>
              </a:rPr>
              <a:t>« </a:t>
            </a:r>
            <a:r>
              <a:rPr lang="fr-FR" sz="1400" i="1" dirty="0">
                <a:solidFill>
                  <a:srgbClr val="156D88"/>
                </a:solidFill>
              </a:rPr>
              <a:t>Cette allocation sert à vous rémunérer ? ».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A8F6E8-0F53-42CE-94D4-6EE6DAE5E40E}"/>
              </a:ext>
            </a:extLst>
          </p:cNvPr>
          <p:cNvSpPr txBox="1"/>
          <p:nvPr/>
        </p:nvSpPr>
        <p:spPr>
          <a:xfrm>
            <a:off x="6012160" y="3330238"/>
            <a:ext cx="3065793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</a:rPr>
              <a:t>L’Ajpa n’est pas due si l’aidant est rémunéré: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rgbClr val="002060"/>
                </a:solidFill>
              </a:rPr>
              <a:t>par l’allocation personnalisée d’autonomie (APA) versée par le Conseil départemental à la personne aidée,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rgbClr val="002060"/>
                </a:solidFill>
              </a:rPr>
              <a:t>Par la prestation compensatoire du handicap (PCH) versée par le Conseil départemental à la personne aidée.</a:t>
            </a:r>
          </a:p>
        </p:txBody>
      </p:sp>
    </p:spTree>
    <p:extLst>
      <p:ext uri="{BB962C8B-B14F-4D97-AF65-F5344CB8AC3E}">
        <p14:creationId xmlns:p14="http://schemas.microsoft.com/office/powerpoint/2010/main" val="208607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Page récapitulative de la démarche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3D806B92-1BAF-4772-A7A8-5A7E08F3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44672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5B97FA-1506-417F-8B57-E46404C5FB3B}"/>
              </a:ext>
            </a:extLst>
          </p:cNvPr>
          <p:cNvSpPr txBox="1"/>
          <p:nvPr/>
        </p:nvSpPr>
        <p:spPr>
          <a:xfrm>
            <a:off x="5364088" y="2525524"/>
            <a:ext cx="2664296" cy="738664"/>
          </a:xfrm>
          <a:prstGeom prst="rect">
            <a:avLst/>
          </a:prstGeom>
          <a:noFill/>
          <a:ln w="28575">
            <a:solidFill>
              <a:srgbClr val="156D88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56D88"/>
                </a:solidFill>
              </a:rPr>
              <a:t>Possibilité de modifier les éléments avant la validation de la saisie des informations.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9D420F9-00D4-40BE-897D-1AD85ED607E6}"/>
              </a:ext>
            </a:extLst>
          </p:cNvPr>
          <p:cNvCxnSpPr>
            <a:cxnSpLocks/>
          </p:cNvCxnSpPr>
          <p:nvPr/>
        </p:nvCxnSpPr>
        <p:spPr>
          <a:xfrm flipH="1" flipV="1">
            <a:off x="3707904" y="1491630"/>
            <a:ext cx="1440160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B710696-B46D-44DC-BCCE-3029757D21C2}"/>
              </a:ext>
            </a:extLst>
          </p:cNvPr>
          <p:cNvCxnSpPr>
            <a:cxnSpLocks/>
          </p:cNvCxnSpPr>
          <p:nvPr/>
        </p:nvCxnSpPr>
        <p:spPr>
          <a:xfrm flipH="1">
            <a:off x="3563888" y="2931790"/>
            <a:ext cx="1584176" cy="46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94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Page de fin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DAE1245-4817-457D-A9C1-D767771A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8" y="1013711"/>
            <a:ext cx="5183269" cy="39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3F696358-A8DC-4504-A798-959758E669FB}"/>
              </a:ext>
            </a:extLst>
          </p:cNvPr>
          <p:cNvSpPr/>
          <p:nvPr/>
        </p:nvSpPr>
        <p:spPr>
          <a:xfrm>
            <a:off x="5076056" y="1635647"/>
            <a:ext cx="313963" cy="1296144"/>
          </a:xfrm>
          <a:prstGeom prst="rightBrace">
            <a:avLst>
              <a:gd name="adj1" fmla="val 8333"/>
              <a:gd name="adj2" fmla="val 484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4B62BF-3381-4B3A-851E-7E69FE133D86}"/>
              </a:ext>
            </a:extLst>
          </p:cNvPr>
          <p:cNvSpPr txBox="1"/>
          <p:nvPr/>
        </p:nvSpPr>
        <p:spPr>
          <a:xfrm>
            <a:off x="5508452" y="1937733"/>
            <a:ext cx="2663948" cy="523220"/>
          </a:xfrm>
          <a:prstGeom prst="rect">
            <a:avLst/>
          </a:prstGeom>
          <a:noFill/>
          <a:ln w="28575">
            <a:solidFill>
              <a:srgbClr val="156D88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56D88"/>
                </a:solidFill>
              </a:rPr>
              <a:t>Affichage de la liste des pièces justificatives à fournir.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4A1A596-CAA2-4E65-9EC2-4F2CC365FF38}"/>
              </a:ext>
            </a:extLst>
          </p:cNvPr>
          <p:cNvCxnSpPr>
            <a:cxnSpLocks/>
          </p:cNvCxnSpPr>
          <p:nvPr/>
        </p:nvCxnSpPr>
        <p:spPr>
          <a:xfrm>
            <a:off x="3059832" y="3723878"/>
            <a:ext cx="23301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E88C576-D5BF-4BDD-B734-89F5E8351CE6}"/>
              </a:ext>
            </a:extLst>
          </p:cNvPr>
          <p:cNvCxnSpPr>
            <a:cxnSpLocks/>
          </p:cNvCxnSpPr>
          <p:nvPr/>
        </p:nvCxnSpPr>
        <p:spPr>
          <a:xfrm>
            <a:off x="4932040" y="4443958"/>
            <a:ext cx="4579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1988165-7929-4D0D-865F-6837778CA2C7}"/>
              </a:ext>
            </a:extLst>
          </p:cNvPr>
          <p:cNvSpPr txBox="1"/>
          <p:nvPr/>
        </p:nvSpPr>
        <p:spPr>
          <a:xfrm>
            <a:off x="5508452" y="3401541"/>
            <a:ext cx="2663948" cy="523220"/>
          </a:xfrm>
          <a:prstGeom prst="rect">
            <a:avLst/>
          </a:prstGeom>
          <a:noFill/>
          <a:ln w="28575">
            <a:solidFill>
              <a:srgbClr val="156D88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56D88"/>
                </a:solidFill>
              </a:rPr>
              <a:t>Possibilité de joindre les documents demandés.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C5AE66-50B9-4273-8C2C-FC84E90BB2EA}"/>
              </a:ext>
            </a:extLst>
          </p:cNvPr>
          <p:cNvSpPr txBox="1"/>
          <p:nvPr/>
        </p:nvSpPr>
        <p:spPr>
          <a:xfrm>
            <a:off x="5508452" y="4126685"/>
            <a:ext cx="2663948" cy="738664"/>
          </a:xfrm>
          <a:prstGeom prst="rect">
            <a:avLst/>
          </a:prstGeom>
          <a:noFill/>
          <a:ln w="28575">
            <a:solidFill>
              <a:srgbClr val="156D88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56D88"/>
                </a:solidFill>
              </a:rPr>
              <a:t>Mise à disposition d’un récapitulatif de la demande au format PDF.</a:t>
            </a:r>
          </a:p>
        </p:txBody>
      </p:sp>
    </p:spTree>
    <p:extLst>
      <p:ext uri="{BB962C8B-B14F-4D97-AF65-F5344CB8AC3E}">
        <p14:creationId xmlns:p14="http://schemas.microsoft.com/office/powerpoint/2010/main" val="24694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1953C-72DD-4002-A91D-56223420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Page de fin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2077EC-7DAD-455F-BAC7-631E5791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49AE850-41F3-45BA-99C0-81C87003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83718"/>
            <a:ext cx="5105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319A75-0F8B-4AD1-982A-2EFDA4FBF953}"/>
              </a:ext>
            </a:extLst>
          </p:cNvPr>
          <p:cNvSpPr/>
          <p:nvPr/>
        </p:nvSpPr>
        <p:spPr>
          <a:xfrm>
            <a:off x="179512" y="11746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Si le demandeur aide 2 personnes, il doit fournir les pièces en 1 seule fois dans un seul document. ​</a:t>
            </a:r>
          </a:p>
        </p:txBody>
      </p:sp>
    </p:spTree>
    <p:extLst>
      <p:ext uri="{BB962C8B-B14F-4D97-AF65-F5344CB8AC3E}">
        <p14:creationId xmlns:p14="http://schemas.microsoft.com/office/powerpoint/2010/main" val="347316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Page de fin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7C8454-6783-49DF-924B-92C281226023}"/>
              </a:ext>
            </a:extLst>
          </p:cNvPr>
          <p:cNvSpPr/>
          <p:nvPr/>
        </p:nvSpPr>
        <p:spPr>
          <a:xfrm>
            <a:off x="35496" y="843558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56D88"/>
                </a:solidFill>
              </a:rPr>
              <a:t>Si une adresse mail est connue dans le dossier, envoi d’un accusé de réception qui rappelle la démarche effectuée et les pièces réclamées.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3E13556B-C739-4CC0-9E1D-96A38BFC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71473"/>
            <a:ext cx="4916016" cy="35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4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D601D-83E1-4623-B0F5-5FDB0CE9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/>
              <a:t>Le droit</a:t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8475D2-C9B6-4665-BC0D-BE534CD3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4997A-9431-4148-9D50-4A19C2751668}"/>
              </a:ext>
            </a:extLst>
          </p:cNvPr>
          <p:cNvSpPr/>
          <p:nvPr/>
        </p:nvSpPr>
        <p:spPr>
          <a:xfrm>
            <a:off x="35496" y="915566"/>
            <a:ext cx="90730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156D88"/>
                </a:solidFill>
              </a:rPr>
              <a:t>L'allocation journalière du proche aidant (Ajpa) entre en vigueur le </a:t>
            </a:r>
            <a:r>
              <a:rPr lang="fr-FR" sz="1400" b="1" dirty="0">
                <a:solidFill>
                  <a:srgbClr val="156D88"/>
                </a:solidFill>
              </a:rPr>
              <a:t>30 septembre 2020</a:t>
            </a:r>
            <a:r>
              <a:rPr lang="fr-FR" sz="1400" dirty="0">
                <a:solidFill>
                  <a:srgbClr val="156D88"/>
                </a:solidFill>
              </a:rPr>
              <a:t>. </a:t>
            </a:r>
            <a:r>
              <a:rPr lang="en-US" sz="1400" dirty="0"/>
              <a:t>​</a:t>
            </a:r>
          </a:p>
          <a:p>
            <a:r>
              <a:rPr lang="fr-FR" sz="1400" dirty="0">
                <a:solidFill>
                  <a:srgbClr val="156D88"/>
                </a:solidFill>
              </a:rPr>
              <a:t>Elle compense la diminution de revenu liée à des absences ponctuelles d'activité ou assimilée pour s'occuper d'un proche en perte d'autonomie. </a:t>
            </a:r>
            <a:r>
              <a:rPr lang="en-US" sz="1400" dirty="0"/>
              <a:t>​</a:t>
            </a:r>
            <a:r>
              <a:rPr lang="fr-FR" sz="1400" dirty="0"/>
              <a:t>​</a:t>
            </a:r>
          </a:p>
          <a:p>
            <a:r>
              <a:rPr lang="fr-FR" sz="1400" dirty="0">
                <a:solidFill>
                  <a:srgbClr val="156D88"/>
                </a:solidFill>
              </a:rPr>
              <a:t>l'Ajpa</a:t>
            </a:r>
            <a:r>
              <a:rPr lang="fr-FR" sz="1400" b="1" dirty="0">
                <a:solidFill>
                  <a:srgbClr val="156D88"/>
                </a:solidFill>
              </a:rPr>
              <a:t> n'est pas une prestation familiale</a:t>
            </a:r>
            <a:r>
              <a:rPr lang="fr-FR" sz="1400" dirty="0">
                <a:solidFill>
                  <a:srgbClr val="156D88"/>
                </a:solidFill>
              </a:rPr>
              <a:t>, il s'agit d'un revenu de remplacement  soumis à  CRDS, CSG </a:t>
            </a:r>
          </a:p>
          <a:p>
            <a:r>
              <a:rPr lang="fr-FR" sz="1400" dirty="0">
                <a:solidFill>
                  <a:srgbClr val="156D88"/>
                </a:solidFill>
              </a:rPr>
              <a:t>et à l’ impôt sur le revenu.  </a:t>
            </a:r>
            <a:r>
              <a:rPr lang="en-US" sz="1400" dirty="0"/>
              <a:t>​</a:t>
            </a:r>
            <a:r>
              <a:rPr lang="fr-FR" sz="1400" dirty="0"/>
              <a:t>​</a:t>
            </a:r>
          </a:p>
          <a:p>
            <a:r>
              <a:rPr lang="fr-FR" sz="1400" dirty="0">
                <a:solidFill>
                  <a:srgbClr val="156D88"/>
                </a:solidFill>
              </a:rPr>
              <a:t>L'Ajpa est applicable en France métropolitaine et ultra-marine sauf Mayotte, St Pierre et Miquelon, St Martin et St Barthélémy.</a:t>
            </a:r>
            <a:r>
              <a:rPr lang="en-US" sz="1400" dirty="0"/>
              <a:t>​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156D88"/>
                </a:solidFill>
              </a:rPr>
              <a:t>Le nombre maximal d'Ajpa est de</a:t>
            </a:r>
            <a:r>
              <a:rPr lang="fr-FR" sz="1400" b="1" dirty="0">
                <a:solidFill>
                  <a:srgbClr val="156D88"/>
                </a:solidFill>
              </a:rPr>
              <a:t> 66 jours</a:t>
            </a:r>
            <a:r>
              <a:rPr lang="fr-FR" sz="1400" dirty="0">
                <a:solidFill>
                  <a:srgbClr val="156D88"/>
                </a:solidFill>
              </a:rPr>
              <a:t> sur l'ensemble de la carrière professionnelle de l'aidant</a:t>
            </a:r>
          </a:p>
          <a:p>
            <a:r>
              <a:rPr lang="fr-FR" sz="1400" dirty="0">
                <a:solidFill>
                  <a:srgbClr val="156D88"/>
                </a:solidFill>
              </a:rPr>
              <a:t> quelle que soit le nombre personnes aidées et de demandes déposées.</a:t>
            </a:r>
            <a:r>
              <a:rPr lang="en-US" sz="1400" dirty="0"/>
              <a:t>​</a:t>
            </a:r>
            <a:endParaRPr lang="en-US" sz="1400" dirty="0">
              <a:latin typeface="Arial" panose="020B0604020202020204" pitchFamily="34" charset="0"/>
            </a:endParaRPr>
          </a:p>
          <a:p>
            <a:r>
              <a:rPr lang="fr-FR" sz="1400" dirty="0">
                <a:solidFill>
                  <a:srgbClr val="156D88"/>
                </a:solidFill>
              </a:rPr>
              <a:t>L'Ajpa étant fractionnable à la demi-journée (sauf stagiaires et demandeurs d’emploi), il est possible de valoriser </a:t>
            </a:r>
          </a:p>
          <a:p>
            <a:r>
              <a:rPr lang="fr-FR" sz="1400" dirty="0">
                <a:solidFill>
                  <a:srgbClr val="156D88"/>
                </a:solidFill>
              </a:rPr>
              <a:t>132 demi-journées au maximum sur l'ensemble de la carrière de l'aidant.</a:t>
            </a:r>
          </a:p>
          <a:p>
            <a:endParaRPr lang="fr-FR" sz="1400" dirty="0">
              <a:solidFill>
                <a:srgbClr val="156D8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156D88"/>
                </a:solidFill>
              </a:rPr>
              <a:t>Le nombre maximal d'Ajpa est de </a:t>
            </a:r>
            <a:r>
              <a:rPr lang="fr-FR" sz="1400" b="1" dirty="0">
                <a:solidFill>
                  <a:srgbClr val="156D88"/>
                </a:solidFill>
              </a:rPr>
              <a:t>22 jours ouvrés</a:t>
            </a:r>
            <a:r>
              <a:rPr lang="fr-FR" sz="1400" dirty="0">
                <a:solidFill>
                  <a:srgbClr val="156D88"/>
                </a:solidFill>
              </a:rPr>
              <a:t> par mois et par demandeur.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156D8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156D88"/>
                </a:solidFill>
              </a:rPr>
              <a:t>​</a:t>
            </a:r>
            <a:r>
              <a:rPr lang="fr-FR" sz="1400" dirty="0">
                <a:solidFill>
                  <a:srgbClr val="156D88"/>
                </a:solidFill>
              </a:rPr>
              <a:t>Le droit s’ouvre le mois civil au cours duquel les conditions pour la personne aidée et la personne aidante sont remplies, dans la limite du 30/09/2020 et de la prescription biennale.</a:t>
            </a:r>
            <a:r>
              <a:rPr lang="en-US" sz="1400" dirty="0">
                <a:solidFill>
                  <a:srgbClr val="156D88"/>
                </a:solidFill>
              </a:rPr>
              <a:t>​</a:t>
            </a:r>
            <a:r>
              <a:rPr lang="fr-FR" sz="14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88324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A2B824-01D1-4E7C-8EA8-104765A29658}"/>
              </a:ext>
            </a:extLst>
          </p:cNvPr>
          <p:cNvSpPr/>
          <p:nvPr/>
        </p:nvSpPr>
        <p:spPr>
          <a:xfrm>
            <a:off x="107504" y="3291830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1B87E-9197-427F-85FC-D4CF9A47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/>
              <a:t>Conditions générales d'attribution​</a:t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0CE9BE-8D66-4FBB-B677-7BB76600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D98A09-97CC-4BED-AA80-18E97C2946B5}"/>
              </a:ext>
            </a:extLst>
          </p:cNvPr>
          <p:cNvSpPr txBox="1"/>
          <p:nvPr/>
        </p:nvSpPr>
        <p:spPr>
          <a:xfrm>
            <a:off x="107504" y="915566"/>
            <a:ext cx="86409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2853D"/>
                </a:solidFill>
              </a:rPr>
              <a:t>Les ressources</a:t>
            </a:r>
            <a:r>
              <a:rPr lang="en-US" dirty="0">
                <a:solidFill>
                  <a:srgbClr val="D2853D"/>
                </a:solidFill>
              </a:rPr>
              <a:t>​</a:t>
            </a:r>
          </a:p>
          <a:p>
            <a:r>
              <a:rPr lang="fr-FR" dirty="0">
                <a:solidFill>
                  <a:srgbClr val="156D88"/>
                </a:solidFill>
              </a:rPr>
              <a:t>L'allocation journalière du proche aidant n'est pas soumise à condition de ressources.</a:t>
            </a:r>
          </a:p>
          <a:p>
            <a:endParaRPr lang="fr-FR" dirty="0">
              <a:solidFill>
                <a:srgbClr val="156D88"/>
              </a:solidFill>
            </a:endParaRPr>
          </a:p>
          <a:p>
            <a:r>
              <a:rPr lang="fr-FR" b="1" dirty="0">
                <a:solidFill>
                  <a:srgbClr val="D2853D"/>
                </a:solidFill>
              </a:rPr>
              <a:t>L'allocataire</a:t>
            </a:r>
            <a:r>
              <a:rPr lang="en-US" dirty="0">
                <a:solidFill>
                  <a:srgbClr val="D2853D"/>
                </a:solidFill>
              </a:rPr>
              <a:t>​</a:t>
            </a:r>
          </a:p>
          <a:p>
            <a:r>
              <a:rPr lang="fr-FR" dirty="0">
                <a:solidFill>
                  <a:srgbClr val="156D88"/>
                </a:solidFill>
              </a:rPr>
              <a:t>Les conditions relatives à la nationalité et à la résidence sont identiques à celles déterminées pour ouvrir le droit aux prestations familiales. </a:t>
            </a:r>
            <a:r>
              <a:rPr lang="en-US" dirty="0">
                <a:solidFill>
                  <a:srgbClr val="156D88"/>
                </a:solidFill>
              </a:rPr>
              <a:t>​</a:t>
            </a:r>
          </a:p>
          <a:p>
            <a:endParaRPr lang="en-US" dirty="0">
              <a:solidFill>
                <a:srgbClr val="156D88"/>
              </a:solidFill>
            </a:endParaRPr>
          </a:p>
          <a:p>
            <a:r>
              <a:rPr lang="fr-FR" dirty="0">
                <a:solidFill>
                  <a:srgbClr val="156D88"/>
                </a:solidFill>
              </a:rPr>
              <a:t>L'Ajpa est versée sur demande d'un congé proche aidant* pour les salariés.</a:t>
            </a:r>
            <a:r>
              <a:rPr lang="en-US" dirty="0">
                <a:solidFill>
                  <a:srgbClr val="156D88"/>
                </a:solidFill>
              </a:rPr>
              <a:t>​</a:t>
            </a:r>
          </a:p>
          <a:p>
            <a:r>
              <a:rPr lang="fr-FR" b="1" dirty="0">
                <a:solidFill>
                  <a:srgbClr val="156D88"/>
                </a:solidFill>
              </a:rPr>
              <a:t>En savoir + </a:t>
            </a:r>
            <a:r>
              <a:rPr lang="fr-FR" u="sng" dirty="0">
                <a:solidFill>
                  <a:srgbClr val="156D8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https://www.service-public.fr/particuliers/vosdroits/F16920</a:t>
            </a:r>
            <a:r>
              <a:rPr lang="fr-FR" dirty="0">
                <a:solidFill>
                  <a:srgbClr val="156D88"/>
                </a:solidFill>
              </a:rPr>
              <a:t>​​</a:t>
            </a:r>
          </a:p>
          <a:p>
            <a:endParaRPr lang="fr-FR" dirty="0">
              <a:solidFill>
                <a:srgbClr val="156D88"/>
              </a:solidFill>
            </a:endParaRPr>
          </a:p>
          <a:p>
            <a:r>
              <a:rPr lang="fr-FR" dirty="0">
                <a:solidFill>
                  <a:srgbClr val="156D88"/>
                </a:solidFill>
              </a:rPr>
              <a:t>Les autres catégories professionnelles ouvrant droit à l'Ajpa n'ont aucune demande de congé spécifique à formuler.  </a:t>
            </a:r>
            <a:r>
              <a:rPr lang="en-US" dirty="0">
                <a:solidFill>
                  <a:srgbClr val="156D88"/>
                </a:solidFill>
              </a:rPr>
              <a:t>​</a:t>
            </a:r>
          </a:p>
          <a:p>
            <a:endParaRPr lang="en-US" dirty="0"/>
          </a:p>
          <a:p>
            <a:r>
              <a:rPr lang="en-US" sz="800" dirty="0">
                <a:solidFill>
                  <a:srgbClr val="156D88"/>
                </a:solidFill>
              </a:rPr>
              <a:t>​*</a:t>
            </a:r>
            <a:r>
              <a:rPr lang="fr-FR" sz="800" dirty="0">
                <a:solidFill>
                  <a:srgbClr val="156D88"/>
                </a:solidFill>
              </a:rPr>
              <a:t>Le congé de proche aidant  permet à un salarié de cesser temporairement son activité professionnelle pour s'occuper d'une personne handicapée ou faisant l'objet d'une perte d'autonomie d'une particulière gravité. Il existe depuis le 1</a:t>
            </a:r>
            <a:r>
              <a:rPr lang="fr-FR" sz="800" baseline="30000" dirty="0">
                <a:solidFill>
                  <a:srgbClr val="156D88"/>
                </a:solidFill>
              </a:rPr>
              <a:t>er</a:t>
            </a:r>
            <a:r>
              <a:rPr lang="fr-FR" sz="800" dirty="0">
                <a:solidFill>
                  <a:srgbClr val="156D88"/>
                </a:solidFill>
              </a:rPr>
              <a:t> janvier 2017, en remplacement du congé de soutien familial, et permet l'affiliation à l'Avpf. Il s'agit d'un congé non rémunéré. Il est ouvert à tout salarié.</a:t>
            </a:r>
            <a:endParaRPr lang="fr-FR" sz="800" b="1" dirty="0">
              <a:solidFill>
                <a:srgbClr val="156D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12F33-F208-4808-A6A9-0098DDCA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dirty="0"/>
            </a:br>
            <a:r>
              <a:rPr lang="fr-FR" dirty="0"/>
              <a:t>Conditions relatives à l'aidant​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EA73CA-ED41-42E4-8CD4-9CEABADF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F5582-C34F-4E4C-8FBE-F2EAB7A3D955}"/>
              </a:ext>
            </a:extLst>
          </p:cNvPr>
          <p:cNvSpPr/>
          <p:nvPr/>
        </p:nvSpPr>
        <p:spPr>
          <a:xfrm>
            <a:off x="35495" y="843558"/>
            <a:ext cx="90010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D2853D"/>
                </a:solidFill>
              </a:rPr>
              <a:t>Personne physique </a:t>
            </a:r>
            <a:r>
              <a:rPr lang="en-US" dirty="0"/>
              <a:t>​</a:t>
            </a:r>
          </a:p>
          <a:p>
            <a:r>
              <a:rPr lang="fr-FR" dirty="0">
                <a:solidFill>
                  <a:srgbClr val="156D88"/>
                </a:solidFill>
              </a:rPr>
              <a:t>L'aidant peut être le responsable dossier, le conjoint, le concubin ou le partenaire d'un Pacs. </a:t>
            </a:r>
            <a:r>
              <a:rPr lang="en-US" dirty="0"/>
              <a:t>​</a:t>
            </a:r>
          </a:p>
          <a:p>
            <a:r>
              <a:rPr lang="fr-FR" sz="1400" b="1" dirty="0">
                <a:solidFill>
                  <a:srgbClr val="156D88"/>
                </a:solidFill>
              </a:rPr>
              <a:t>Particularité</a:t>
            </a:r>
            <a:r>
              <a:rPr lang="fr-FR" sz="1400" dirty="0">
                <a:solidFill>
                  <a:srgbClr val="156D88"/>
                </a:solidFill>
              </a:rPr>
              <a:t> :  L’enfant résidant au domicile de ses parents ou pas, à charge prestations familiales ou pas, peut être aidant de ses parents et bénéficier de l’AJPA</a:t>
            </a:r>
            <a:r>
              <a:rPr lang="en-US" sz="1400" dirty="0"/>
              <a:t>​</a:t>
            </a:r>
          </a:p>
          <a:p>
            <a:r>
              <a:rPr lang="fr-FR" sz="1400" dirty="0"/>
              <a:t>​</a:t>
            </a:r>
          </a:p>
          <a:p>
            <a:r>
              <a:rPr lang="fr-FR" dirty="0">
                <a:solidFill>
                  <a:srgbClr val="156D88"/>
                </a:solidFill>
              </a:rPr>
              <a:t>Le droit peut être ouvert simultanément ou alternativement aux deux membres du couple. </a:t>
            </a:r>
            <a:r>
              <a:rPr lang="en-US" dirty="0"/>
              <a:t>​</a:t>
            </a:r>
          </a:p>
          <a:p>
            <a:r>
              <a:rPr lang="fr-FR" dirty="0"/>
              <a:t>​</a:t>
            </a:r>
          </a:p>
          <a:p>
            <a:r>
              <a:rPr lang="fr-FR" b="1" dirty="0">
                <a:solidFill>
                  <a:srgbClr val="D2853D"/>
                </a:solidFill>
              </a:rPr>
              <a:t>Condition de résidence </a:t>
            </a:r>
            <a:r>
              <a:rPr lang="en-US" dirty="0"/>
              <a:t>​</a:t>
            </a:r>
          </a:p>
          <a:p>
            <a:r>
              <a:rPr lang="fr-FR" dirty="0">
                <a:solidFill>
                  <a:srgbClr val="156D88"/>
                </a:solidFill>
              </a:rPr>
              <a:t>Résider en France de manière stable et régulière </a:t>
            </a:r>
          </a:p>
          <a:p>
            <a:r>
              <a:rPr lang="fr-FR" dirty="0"/>
              <a:t>​</a:t>
            </a:r>
          </a:p>
          <a:p>
            <a:r>
              <a:rPr lang="fr-FR" b="1" dirty="0">
                <a:solidFill>
                  <a:srgbClr val="D2853D"/>
                </a:solidFill>
              </a:rPr>
              <a:t>Condition de nationalité </a:t>
            </a:r>
            <a:r>
              <a:rPr lang="en-US" dirty="0"/>
              <a:t>​</a:t>
            </a:r>
          </a:p>
          <a:p>
            <a:r>
              <a:rPr lang="fr-FR" dirty="0">
                <a:solidFill>
                  <a:srgbClr val="156D88"/>
                </a:solidFill>
              </a:rPr>
              <a:t>Disposer d’un droit au séjour ou d’un titre de séjour régulier en France.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327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22CD8-FF68-40BC-8174-6BF511AB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Conditions relatives à l'aidant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150650-2EA4-4CD5-B7ED-29E7DB8E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66410-1F02-4820-8856-5B50FBFF75F8}"/>
              </a:ext>
            </a:extLst>
          </p:cNvPr>
          <p:cNvSpPr/>
          <p:nvPr/>
        </p:nvSpPr>
        <p:spPr>
          <a:xfrm>
            <a:off x="35496" y="851278"/>
            <a:ext cx="88306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D2853D"/>
                </a:solidFill>
              </a:rPr>
              <a:t>Situation professionnelle</a:t>
            </a:r>
            <a:r>
              <a:rPr lang="en-US" dirty="0"/>
              <a:t>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FR" dirty="0">
              <a:solidFill>
                <a:srgbClr val="156D88"/>
              </a:solidFill>
            </a:endParaRPr>
          </a:p>
          <a:p>
            <a:endParaRPr lang="fr-FR" dirty="0">
              <a:solidFill>
                <a:srgbClr val="156D88"/>
              </a:solidFill>
            </a:endParaRPr>
          </a:p>
          <a:p>
            <a:r>
              <a:rPr lang="fr-FR" sz="1600" dirty="0">
                <a:solidFill>
                  <a:srgbClr val="156D88"/>
                </a:solidFill>
              </a:rPr>
              <a:t>L’aidant doit exercer une activité professionnelle, ou assimilée et être bénéficiaire lorsqu'il est salarié, </a:t>
            </a:r>
            <a:r>
              <a:rPr lang="fr-FR" sz="1600" b="1" dirty="0">
                <a:solidFill>
                  <a:srgbClr val="156D88"/>
                </a:solidFill>
              </a:rPr>
              <a:t>d'un congé de proche aidant. </a:t>
            </a:r>
            <a:r>
              <a:rPr lang="en-US" sz="1600" dirty="0"/>
              <a:t>​</a:t>
            </a:r>
          </a:p>
          <a:p>
            <a:r>
              <a:rPr lang="fr-FR" sz="1600" dirty="0">
                <a:solidFill>
                  <a:srgbClr val="156D88"/>
                </a:solidFill>
              </a:rPr>
              <a:t>Pour bénéficier de l'Ajpa l'aidant doit  réduire ou interrompre ponctuellement son activité professionnelle, sa formation, sa recherche d'emploi pour s'occuper d'une personne dépendante ou handicapée.</a:t>
            </a:r>
            <a:r>
              <a:rPr lang="fr-FR" sz="1600" dirty="0"/>
              <a:t>​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F138A896-4594-4283-B983-8537D652C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7309"/>
              </p:ext>
            </p:extLst>
          </p:nvPr>
        </p:nvGraphicFramePr>
        <p:xfrm>
          <a:off x="1524000" y="1386956"/>
          <a:ext cx="6096000" cy="161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2741934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07762732"/>
                    </a:ext>
                  </a:extLst>
                </a:gridCol>
              </a:tblGrid>
              <a:tr h="241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L’aidant peut être</a:t>
                      </a:r>
                      <a:endParaRPr lang="fr-FR" sz="1200" dirty="0"/>
                    </a:p>
                  </a:txBody>
                  <a:tcPr>
                    <a:solidFill>
                      <a:srgbClr val="6B87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L’aidant ne peut pas être </a:t>
                      </a:r>
                      <a:endParaRPr lang="fr-FR" sz="1200" dirty="0"/>
                    </a:p>
                  </a:txBody>
                  <a:tcPr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24334"/>
                  </a:ext>
                </a:extLst>
              </a:tr>
              <a:tr h="1342522">
                <a:tc>
                  <a:txBody>
                    <a:bodyPr/>
                    <a:lstStyle/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Salarié du public ou d’une entreprise privée 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Salarié d’un particulier employeur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 indépendant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VRP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Stagiaire de la formation professionnelle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Chômeur indemnisé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fr-FR" sz="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(liste exhaustive)</a:t>
                      </a:r>
                      <a:endParaRPr lang="fr-FR" dirty="0"/>
                    </a:p>
                  </a:txBody>
                  <a:tcPr>
                    <a:solidFill>
                      <a:srgbClr val="6B876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Chômeur NON indemnisé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Retraité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Etudiant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fr-F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Bénéficiaire de PreParE*, d’Ajpp*, d’Aah*</a:t>
                      </a:r>
                      <a:endParaRPr lang="en-US" sz="10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800" dirty="0"/>
                    </a:p>
                    <a:p>
                      <a:endParaRPr lang="fr-FR" sz="7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700" dirty="0">
                          <a:solidFill>
                            <a:schemeClr val="bg1"/>
                          </a:solidFill>
                        </a:rPr>
                        <a:t>*PreParE : prestation partagée de l’éducation de l’enfant</a:t>
                      </a:r>
                    </a:p>
                    <a:p>
                      <a:r>
                        <a:rPr lang="fr-FR" sz="700" dirty="0">
                          <a:solidFill>
                            <a:schemeClr val="bg1"/>
                          </a:solidFill>
                        </a:rPr>
                        <a:t>*Ajpp : allocation journalière de présence parentale</a:t>
                      </a:r>
                    </a:p>
                    <a:p>
                      <a:r>
                        <a:rPr lang="fr-FR" sz="700" dirty="0">
                          <a:solidFill>
                            <a:schemeClr val="bg1"/>
                          </a:solidFill>
                        </a:rPr>
                        <a:t>*Aah : allocation aux adultes handicapés</a:t>
                      </a:r>
                    </a:p>
                  </a:txBody>
                  <a:tcPr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9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91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82738-5EA7-4A2F-ABE3-007C9E53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Conditions relatives à l'aidé​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9DA2B4-F60B-4E1C-A1ED-5D129697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79D7D1FC-AD9F-4169-86EF-517693737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50132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6ED5893-B4BD-41B3-A397-A1055F9FF75F}"/>
              </a:ext>
            </a:extLst>
          </p:cNvPr>
          <p:cNvSpPr txBox="1"/>
          <p:nvPr/>
        </p:nvSpPr>
        <p:spPr>
          <a:xfrm>
            <a:off x="5405032" y="285978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D2853D"/>
                </a:solidFill>
              </a:rPr>
              <a:t>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871B0-703E-4041-8608-96C69A68858B}"/>
              </a:ext>
            </a:extLst>
          </p:cNvPr>
          <p:cNvSpPr/>
          <p:nvPr/>
        </p:nvSpPr>
        <p:spPr>
          <a:xfrm>
            <a:off x="277812" y="4229675"/>
            <a:ext cx="77872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rgbClr val="002060"/>
                </a:solidFill>
              </a:rPr>
              <a:t>*GIR </a:t>
            </a:r>
            <a:r>
              <a:rPr lang="en-US" sz="900" dirty="0"/>
              <a:t>​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fr-FR" sz="900" dirty="0">
                <a:solidFill>
                  <a:srgbClr val="156D88"/>
                </a:solidFill>
              </a:rPr>
              <a:t>st une grille nationale</a:t>
            </a:r>
            <a:r>
              <a:rPr lang="fr-FR" sz="900" b="1" dirty="0">
                <a:solidFill>
                  <a:srgbClr val="156D88"/>
                </a:solidFill>
              </a:rPr>
              <a:t> </a:t>
            </a:r>
            <a:r>
              <a:rPr lang="fr-FR" sz="900" dirty="0">
                <a:solidFill>
                  <a:srgbClr val="156D88"/>
                </a:solidFill>
              </a:rPr>
              <a:t>qui permet de mesurer le degré de perte d'autonomie d’une personne âgée. En fonction de son degré de perte d'autonomie, la personne âgée est classée dans un </a:t>
            </a:r>
            <a:r>
              <a:rPr lang="fr-FR" sz="900" i="1" dirty="0">
                <a:solidFill>
                  <a:srgbClr val="156D88"/>
                </a:solidFill>
              </a:rPr>
              <a:t>groupe iso-ressources</a:t>
            </a:r>
            <a:r>
              <a:rPr lang="fr-FR" sz="900" dirty="0">
                <a:solidFill>
                  <a:srgbClr val="156D88"/>
                </a:solidFill>
              </a:rPr>
              <a:t> (Gir). </a:t>
            </a:r>
            <a:r>
              <a:rPr lang="en-US" sz="900" dirty="0"/>
              <a:t>​</a:t>
            </a:r>
          </a:p>
          <a:p>
            <a:r>
              <a:rPr lang="fr-FR" sz="900" dirty="0">
                <a:solidFill>
                  <a:srgbClr val="156D88"/>
                </a:solidFill>
              </a:rPr>
              <a:t>Il existe 6 Gir </a:t>
            </a:r>
            <a:r>
              <a:rPr lang="fr-FR" sz="900" dirty="0"/>
              <a:t> </a:t>
            </a:r>
            <a:endParaRPr lang="fr-FR" sz="900" b="0" i="0" dirty="0">
              <a:effectLst/>
            </a:endParaRP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9B361FBD-1519-42AE-9145-91E4780C5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2764"/>
              </p:ext>
            </p:extLst>
          </p:nvPr>
        </p:nvGraphicFramePr>
        <p:xfrm>
          <a:off x="865623" y="4695986"/>
          <a:ext cx="42671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Objet d’environnement du Gestionnaire de liaisons" showAsIcon="1" r:id="rId8" imgW="914545" imgH="771380" progId="Package">
                  <p:embed/>
                </p:oleObj>
              </mc:Choice>
              <mc:Fallback>
                <p:oleObj name="Objet d’environnement du Gestionnaire de liaisons" showAsIcon="1" r:id="rId8" imgW="914545" imgH="771380" progId="Package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9B361FBD-1519-42AE-9145-91E4780C5C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5623" y="4695986"/>
                        <a:ext cx="426714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0D02915-3A43-4E47-B029-23603FB0CFF2}"/>
              </a:ext>
            </a:extLst>
          </p:cNvPr>
          <p:cNvSpPr txBox="1"/>
          <p:nvPr/>
        </p:nvSpPr>
        <p:spPr>
          <a:xfrm>
            <a:off x="3308070" y="2859782"/>
            <a:ext cx="37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86502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C67FE-1485-49E3-9A6B-7E8DEFAC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Démarches et pièces justificatives</a:t>
            </a:r>
            <a:r>
              <a:rPr lang="en-US" b="0" dirty="0"/>
              <a:t>​</a:t>
            </a:r>
            <a:br>
              <a:rPr lang="en-US" b="0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F083B5-874F-43FC-B071-924DBA75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1D559EE2-C30F-40AD-B2C5-E4A2FD1D0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75157"/>
              </p:ext>
            </p:extLst>
          </p:nvPr>
        </p:nvGraphicFramePr>
        <p:xfrm>
          <a:off x="382137" y="914400"/>
          <a:ext cx="8006288" cy="38884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8763">
                  <a:extLst>
                    <a:ext uri="{9D8B030D-6E8A-4147-A177-3AD203B41FA5}">
                      <a16:colId xmlns:a16="http://schemas.microsoft.com/office/drawing/2014/main" val="4280330758"/>
                    </a:ext>
                  </a:extLst>
                </a:gridCol>
                <a:gridCol w="2835560">
                  <a:extLst>
                    <a:ext uri="{9D8B030D-6E8A-4147-A177-3AD203B41FA5}">
                      <a16:colId xmlns:a16="http://schemas.microsoft.com/office/drawing/2014/main" val="79842736"/>
                    </a:ext>
                  </a:extLst>
                </a:gridCol>
                <a:gridCol w="2501965">
                  <a:extLst>
                    <a:ext uri="{9D8B030D-6E8A-4147-A177-3AD203B41FA5}">
                      <a16:colId xmlns:a16="http://schemas.microsoft.com/office/drawing/2014/main" val="1703821982"/>
                    </a:ext>
                  </a:extLst>
                </a:gridCol>
              </a:tblGrid>
              <a:tr h="458004">
                <a:tc>
                  <a:txBody>
                    <a:bodyPr/>
                    <a:lstStyle/>
                    <a:p>
                      <a:endParaRPr lang="fr-FR" sz="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r-FR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Auprès de l’employeur ou de l’organisme​</a:t>
                      </a:r>
                    </a:p>
                    <a:p>
                      <a:endParaRPr lang="fr-FR" sz="1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Auprès de la Caf​</a:t>
                      </a:r>
                    </a:p>
                    <a:p>
                      <a:endParaRPr lang="fr-FR" sz="1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0908"/>
                  </a:ext>
                </a:extLst>
              </a:tr>
              <a:tr h="719998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Pour les salariés​</a:t>
                      </a:r>
                    </a:p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du privée ou du public​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Demander un congé de proche aidant  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Faire une demande​</a:t>
                      </a:r>
                    </a:p>
                    <a:p>
                      <a:pPr marL="0" indent="0" algn="l" rtl="0" fontAlgn="base">
                        <a:buFont typeface="Wingdings" panose="05000000000000000000" pitchFamily="2" charset="2"/>
                        <a:buNone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Renvoyer l’attestation mensuelle complétée par l’employeur​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64508"/>
                  </a:ext>
                </a:extLst>
              </a:tr>
              <a:tr h="7022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Les stagiaires de la formation professionnelle 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algn="l" rtl="0" fontAlgn="base"/>
                      <a:r>
                        <a:rPr lang="fr-FR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Interrompre le stage </a:t>
                      </a: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Faire une demande​</a:t>
                      </a:r>
                    </a:p>
                    <a:p>
                      <a:pPr marL="0" indent="0" algn="l" rtl="0" fontAlgn="base">
                        <a:buFont typeface="Wingdings" panose="05000000000000000000" pitchFamily="2" charset="2"/>
                        <a:buNone/>
                      </a:pPr>
                      <a:endParaRPr lang="fr-FR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Renvoyer l’attestation mensuelle complétée par l’organisme de formation 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853933"/>
                  </a:ext>
                </a:extLst>
              </a:tr>
              <a:tr h="81442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Pour les chômeurs indemnisés​</a:t>
                      </a:r>
                    </a:p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algn="l" rtl="0" fontAlgn="base"/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Déclarer (mail, tel, courrier) le nombre de jour pris dans le mois auprès de Pole emploi​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​Faire une demande​</a:t>
                      </a: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Renvoyer l’attestation mensuelle sur l’honneur mentionnant le nombre de jour pris ​ ​</a:t>
                      </a: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fr-F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​</a:t>
                      </a:r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575067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Pour les travailleurs indépendants</a:t>
                      </a:r>
                      <a:endParaRPr lang="fr-FR" sz="10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 fontAlgn="base"/>
                      <a:endParaRPr lang="fr-FR" sz="10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91606"/>
                  </a:ext>
                </a:extLst>
              </a:tr>
              <a:tr h="382583"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Pour les salariés des particuliers employeurs</a:t>
                      </a:r>
                      <a:endParaRPr lang="fr-FR" sz="10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468860"/>
                  </a:ext>
                </a:extLst>
              </a:tr>
              <a:tr h="287212"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VRP</a:t>
                      </a:r>
                      <a:endParaRPr lang="fr-FR" sz="10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292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45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292BF78-F4E7-4E71-B29A-86AD40141ED3}"/>
              </a:ext>
            </a:extLst>
          </p:cNvPr>
          <p:cNvSpPr txBox="1"/>
          <p:nvPr/>
        </p:nvSpPr>
        <p:spPr>
          <a:xfrm>
            <a:off x="2483768" y="1275606"/>
            <a:ext cx="50405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</a:rPr>
              <a:t>La démarche en ligne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L’accès à la téléprocédure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Informations demandeur – aidant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Informations personne aidée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Page récapitulative de la démarche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Page de fin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ppt_cnam">
  <a:themeElements>
    <a:clrScheme name="Cnam">
      <a:dk1>
        <a:srgbClr val="D2853D"/>
      </a:dk1>
      <a:lt1>
        <a:srgbClr val="FFFFFF"/>
      </a:lt1>
      <a:dk2>
        <a:srgbClr val="2A2A2A"/>
      </a:dk2>
      <a:lt2>
        <a:srgbClr val="EEECE1"/>
      </a:lt2>
      <a:accent1>
        <a:srgbClr val="26748B"/>
      </a:accent1>
      <a:accent2>
        <a:srgbClr val="D2853D"/>
      </a:accent2>
      <a:accent3>
        <a:srgbClr val="89B3C0"/>
      </a:accent3>
      <a:accent4>
        <a:srgbClr val="D2853D"/>
      </a:accent4>
      <a:accent5>
        <a:srgbClr val="4BACC6"/>
      </a:accent5>
      <a:accent6>
        <a:srgbClr val="D1813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E41E30F3D7E42852936BF3A27222E" ma:contentTypeVersion="4" ma:contentTypeDescription="Crée un document." ma:contentTypeScope="" ma:versionID="33cdd763f89a93a93ee349571e3da970">
  <xsd:schema xmlns:xsd="http://www.w3.org/2001/XMLSchema" xmlns:xs="http://www.w3.org/2001/XMLSchema" xmlns:p="http://schemas.microsoft.com/office/2006/metadata/properties" xmlns:ns2="5dc08ad9-2d9f-42ce-a04a-d5a46f62cc1c" targetNamespace="http://schemas.microsoft.com/office/2006/metadata/properties" ma:root="true" ma:fieldsID="20d98c652abc5d645feb1304ef86e7d2" ns2:_="">
    <xsd:import namespace="5dc08ad9-2d9f-42ce-a04a-d5a46f62c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08ad9-2d9f-42ce-a04a-d5a46f62c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CEB7BE-CDE9-424B-91FF-829F56359D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E56D84-4FE7-4952-A7EF-435EB7462620}">
  <ds:schemaRefs>
    <ds:schemaRef ds:uri="5dc08ad9-2d9f-42ce-a04a-d5a46f62cc1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202664-BE3E-431C-90A3-8CCA5A659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08ad9-2d9f-42ce-a04a-d5a46f62c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modele_ptt_cnam</Template>
  <TotalTime>1061</TotalTime>
  <Words>1910</Words>
  <Application>Microsoft Office PowerPoint</Application>
  <PresentationFormat>Affichage à l'écran (16:9)</PresentationFormat>
  <Paragraphs>271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modele_ppt_cnam</vt:lpstr>
      <vt:lpstr>AJPA</vt:lpstr>
      <vt:lpstr>Présentation PowerPoint</vt:lpstr>
      <vt:lpstr> Le droit </vt:lpstr>
      <vt:lpstr> Conditions générales d'attribution​ </vt:lpstr>
      <vt:lpstr> Conditions relatives à l'aidant​ </vt:lpstr>
      <vt:lpstr>Conditions relatives à l'aidant</vt:lpstr>
      <vt:lpstr> Conditions relatives à l'aidé​ </vt:lpstr>
      <vt:lpstr> Démarches et pièces justificatives​ </vt:lpstr>
      <vt:lpstr>Présentation PowerPoint</vt:lpstr>
      <vt:lpstr>L’accès à la téléprocédure</vt:lpstr>
      <vt:lpstr>L’accès à la téléprocédure</vt:lpstr>
      <vt:lpstr>L’accès à la téléprocédure</vt:lpstr>
      <vt:lpstr>L’accès à la téléprocédure</vt:lpstr>
      <vt:lpstr>L’accès à la téléprocédure</vt:lpstr>
      <vt:lpstr>L’accès à la téléprocédure</vt:lpstr>
      <vt:lpstr>Informations demandeur - aidant</vt:lpstr>
      <vt:lpstr>Informations demandeur - aidant</vt:lpstr>
      <vt:lpstr>Informations demandeur - aidant</vt:lpstr>
      <vt:lpstr>Informations demandeur - aidant</vt:lpstr>
      <vt:lpstr>Informations demandeur - aidant</vt:lpstr>
      <vt:lpstr>Informations demandeur - aidant</vt:lpstr>
      <vt:lpstr>Informations personne aidée</vt:lpstr>
      <vt:lpstr>Informations personne aidée</vt:lpstr>
      <vt:lpstr>Informations concernant la personne aidée</vt:lpstr>
      <vt:lpstr>Informations concernant la personne aidée</vt:lpstr>
      <vt:lpstr>Page récapitulative de la démarche</vt:lpstr>
      <vt:lpstr>Page de fin</vt:lpstr>
      <vt:lpstr>Page de fin</vt:lpstr>
      <vt:lpstr>Page de fin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LARRAGA 920</dc:creator>
  <cp:lastModifiedBy>Janik BOURLES 755</cp:lastModifiedBy>
  <cp:revision>82</cp:revision>
  <dcterms:created xsi:type="dcterms:W3CDTF">2020-08-26T07:30:59Z</dcterms:created>
  <dcterms:modified xsi:type="dcterms:W3CDTF">2020-09-24T15:35:30Z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0x010100000E41E30F3D7E42852936BF3A27222E</vt:lpwstr>
  </property>
</Properties>
</file>