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sldIdLst>
    <p:sldId id="256" r:id="rId2"/>
    <p:sldId id="264" r:id="rId3"/>
    <p:sldId id="259" r:id="rId4"/>
    <p:sldId id="288" r:id="rId5"/>
    <p:sldId id="260" r:id="rId6"/>
    <p:sldId id="263" r:id="rId7"/>
    <p:sldId id="299" r:id="rId8"/>
    <p:sldId id="261" r:id="rId9"/>
    <p:sldId id="262" r:id="rId10"/>
    <p:sldId id="300" r:id="rId11"/>
    <p:sldId id="265" r:id="rId12"/>
    <p:sldId id="269" r:id="rId13"/>
    <p:sldId id="270" r:id="rId14"/>
    <p:sldId id="271" r:id="rId15"/>
    <p:sldId id="272" r:id="rId16"/>
    <p:sldId id="298" r:id="rId17"/>
    <p:sldId id="273" r:id="rId18"/>
    <p:sldId id="274" r:id="rId19"/>
    <p:sldId id="301" r:id="rId20"/>
    <p:sldId id="275" r:id="rId21"/>
    <p:sldId id="276" r:id="rId22"/>
    <p:sldId id="302" r:id="rId23"/>
    <p:sldId id="278" r:id="rId24"/>
    <p:sldId id="280" r:id="rId25"/>
    <p:sldId id="281" r:id="rId26"/>
    <p:sldId id="286" r:id="rId27"/>
    <p:sldId id="287" r:id="rId28"/>
    <p:sldId id="289" r:id="rId29"/>
    <p:sldId id="291" r:id="rId30"/>
    <p:sldId id="290" r:id="rId31"/>
    <p:sldId id="292" r:id="rId32"/>
    <p:sldId id="293" r:id="rId33"/>
    <p:sldId id="294" r:id="rId34"/>
    <p:sldId id="295" r:id="rId35"/>
    <p:sldId id="296" r:id="rId36"/>
    <p:sldId id="297" r:id="rId37"/>
    <p:sldId id="303" r:id="rId38"/>
    <p:sldId id="304" r:id="rId3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43" autoAdjust="0"/>
  </p:normalViewPr>
  <p:slideViewPr>
    <p:cSldViewPr>
      <p:cViewPr varScale="1">
        <p:scale>
          <a:sx n="108" d="100"/>
          <a:sy n="108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767238668396632E-4"/>
          <c:y val="6.9020063350640135E-2"/>
          <c:w val="0.99960232761331602"/>
          <c:h val="0.88408572666332108"/>
        </c:manualLayout>
      </c:layout>
      <c:pie3DChart>
        <c:varyColors val="1"/>
        <c:ser>
          <c:idx val="0"/>
          <c:order val="0"/>
          <c:explosion val="19"/>
          <c:dPt>
            <c:idx val="0"/>
            <c:bubble3D val="0"/>
            <c:explosion val="0"/>
            <c:spPr>
              <a:solidFill>
                <a:srgbClr val="FFFF00"/>
              </a:solidFill>
            </c:spPr>
          </c:dPt>
          <c:dPt>
            <c:idx val="1"/>
            <c:bubble3D val="0"/>
            <c:explosion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21497261573804333"/>
                  <c:y val="1.80613354889574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885635331524397"/>
                  <c:y val="-0.24109777152380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3344355335282895E-2"/>
                  <c:y val="-2.07608104811980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067870048337513E-2"/>
                  <c:y val="-1.00288138666464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Feuil1!$A$6:$A$9</c:f>
              <c:strCache>
                <c:ptCount val="4"/>
                <c:pt idx="0">
                  <c:v>011-Dépenses courantes</c:v>
                </c:pt>
                <c:pt idx="1">
                  <c:v>012-charges de personnel, salaires</c:v>
                </c:pt>
                <c:pt idx="2">
                  <c:v>65- Indemnités élus, SDIS, Subv.asso, Formation</c:v>
                </c:pt>
                <c:pt idx="3">
                  <c:v>66- Paiement intérêt emprunts</c:v>
                </c:pt>
              </c:strCache>
            </c:strRef>
          </c:cat>
          <c:val>
            <c:numRef>
              <c:f>Feuil1!$B$6:$B$9</c:f>
              <c:numCache>
                <c:formatCode>#,##0.00\ "€"</c:formatCode>
                <c:ptCount val="4"/>
                <c:pt idx="0">
                  <c:v>194169.55</c:v>
                </c:pt>
                <c:pt idx="1">
                  <c:v>131546.28</c:v>
                </c:pt>
                <c:pt idx="2">
                  <c:v>83067.13</c:v>
                </c:pt>
                <c:pt idx="3">
                  <c:v>10426.84</c:v>
                </c:pt>
              </c:numCache>
            </c:numRef>
          </c:val>
        </c:ser>
        <c:ser>
          <c:idx val="1"/>
          <c:order val="1"/>
          <c:cat>
            <c:strRef>
              <c:f>Feuil1!$A$6:$A$9</c:f>
              <c:strCache>
                <c:ptCount val="4"/>
                <c:pt idx="0">
                  <c:v>011-Dépenses courantes</c:v>
                </c:pt>
                <c:pt idx="1">
                  <c:v>012-charges de personnel, salaires</c:v>
                </c:pt>
                <c:pt idx="2">
                  <c:v>65- Indemnités élus, SDIS, Subv.asso, Formation</c:v>
                </c:pt>
                <c:pt idx="3">
                  <c:v>66- Paiement intérêt emprunts</c:v>
                </c:pt>
              </c:strCache>
            </c:strRef>
          </c:cat>
          <c:val>
            <c:numRef>
              <c:f>Feuil1!$C$6:$C$9</c:f>
              <c:numCache>
                <c:formatCode>0%</c:formatCode>
                <c:ptCount val="4"/>
                <c:pt idx="0">
                  <c:v>0.46</c:v>
                </c:pt>
                <c:pt idx="1">
                  <c:v>0.32000000000000067</c:v>
                </c:pt>
                <c:pt idx="2">
                  <c:v>0.2</c:v>
                </c:pt>
                <c:pt idx="3" formatCode="0.00%">
                  <c:v>2.5000000000000022E-2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195130228321477E-2"/>
          <c:w val="0.98376370234897081"/>
          <c:h val="0.95538931894376589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983288089289478E-3"/>
          <c:y val="0.13341591674999073"/>
          <c:w val="0.99870169405314269"/>
          <c:h val="0.70951389022582445"/>
        </c:manualLayout>
      </c:layout>
      <c:pie3DChart>
        <c:varyColors val="1"/>
        <c:ser>
          <c:idx val="0"/>
          <c:order val="0"/>
          <c:explosion val="8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Feuil1!$A$6:$A$12</c:f>
              <c:strCache>
                <c:ptCount val="7"/>
                <c:pt idx="0">
                  <c:v>011-Dépenses courantes</c:v>
                </c:pt>
                <c:pt idx="1">
                  <c:v>014-Atténuation de produits </c:v>
                </c:pt>
                <c:pt idx="2">
                  <c:v>042 - Amortissements </c:v>
                </c:pt>
                <c:pt idx="3">
                  <c:v>65 - autres charges de gestion courante</c:v>
                </c:pt>
                <c:pt idx="4">
                  <c:v>66 - Charges financières </c:v>
                </c:pt>
                <c:pt idx="5">
                  <c:v>022 - Dépenses imprévues</c:v>
                </c:pt>
                <c:pt idx="6">
                  <c:v>042 - Opérations d'ordre </c:v>
                </c:pt>
              </c:strCache>
            </c:strRef>
          </c:cat>
          <c:val>
            <c:numRef>
              <c:f>Feuil1!$B$6:$B$12</c:f>
              <c:numCache>
                <c:formatCode>#,##0.00\ "€"</c:formatCode>
                <c:ptCount val="7"/>
                <c:pt idx="0">
                  <c:v>50320</c:v>
                </c:pt>
                <c:pt idx="1">
                  <c:v>5300</c:v>
                </c:pt>
                <c:pt idx="2">
                  <c:v>25238.59</c:v>
                </c:pt>
                <c:pt idx="3">
                  <c:v>50</c:v>
                </c:pt>
                <c:pt idx="4">
                  <c:v>3968</c:v>
                </c:pt>
                <c:pt idx="5">
                  <c:v>1000</c:v>
                </c:pt>
                <c:pt idx="6">
                  <c:v>33076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290123456790129E-2"/>
          <c:y val="2.1064232807828216E-2"/>
          <c:w val="0.98070987654321018"/>
          <c:h val="0.96975061157923381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4344328501014482E-2"/>
          <c:w val="0.9595667349192345"/>
          <c:h val="0.9268733361992996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2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explosion val="1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7.1209402207387917E-2"/>
                  <c:y val="-3.01008951827789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831138708084323"/>
                  <c:y val="-0.2182840833108789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4"/>
                <c:pt idx="0">
                  <c:v>042 - Amortissements</c:v>
                </c:pt>
                <c:pt idx="1">
                  <c:v>70 - Ventes de produits (eau), prestations de services</c:v>
                </c:pt>
                <c:pt idx="2">
                  <c:v>74 - Subvention d'exploitation</c:v>
                </c:pt>
                <c:pt idx="3">
                  <c:v>75- FCTVA</c:v>
                </c:pt>
              </c:strCache>
            </c:strRef>
          </c:cat>
          <c:val>
            <c:numRef>
              <c:f>Feuil1!$B$6:$B$9</c:f>
              <c:numCache>
                <c:formatCode>#,##0.00\ "€"</c:formatCode>
                <c:ptCount val="4"/>
                <c:pt idx="0">
                  <c:v>9323</c:v>
                </c:pt>
                <c:pt idx="1">
                  <c:v>50885</c:v>
                </c:pt>
                <c:pt idx="2">
                  <c:v>29700</c:v>
                </c:pt>
                <c:pt idx="3">
                  <c:v>541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4"/>
                <c:pt idx="0">
                  <c:v>042 - Amortissements</c:v>
                </c:pt>
                <c:pt idx="1">
                  <c:v>70 - Ventes de produits (eau), prestations de services</c:v>
                </c:pt>
                <c:pt idx="2">
                  <c:v>74 - Subvention d'exploitation</c:v>
                </c:pt>
                <c:pt idx="3">
                  <c:v>75- FCTVA</c:v>
                </c:pt>
              </c:strCache>
            </c:strRef>
          </c:cat>
          <c:val>
            <c:numRef>
              <c:f>Feuil1!$C$6:$C$9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030864197530865E-2"/>
          <c:y val="2.7137173332043404E-2"/>
          <c:w val="0.9845679012345675"/>
          <c:h val="0.95156073541171138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8455322242567898E-2"/>
          <c:w val="0.97084228107850157"/>
          <c:h val="0.93398755534637279"/>
        </c:manualLayout>
      </c:layout>
      <c:pie3DChart>
        <c:varyColors val="1"/>
        <c:ser>
          <c:idx val="0"/>
          <c:order val="0"/>
          <c:explosion val="14"/>
          <c:dPt>
            <c:idx val="0"/>
            <c:bubble3D val="0"/>
            <c:explosion val="4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explosion val="6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0.17127987437088335"/>
                  <c:y val="9.78075106291355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195207892882311"/>
                  <c:y val="-0.239247393282328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1180059152225422"/>
                  <c:y val="-9.09490834381888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4"/>
                <c:pt idx="0">
                  <c:v>040 - Amortissements</c:v>
                </c:pt>
                <c:pt idx="1">
                  <c:v>16 - Emprunts et dettes assimilées</c:v>
                </c:pt>
                <c:pt idx="2">
                  <c:v>21 - Immobilisations corporelles - Travaux</c:v>
                </c:pt>
                <c:pt idx="3">
                  <c:v>20- Dépenses imprévues </c:v>
                </c:pt>
              </c:strCache>
            </c:strRef>
          </c:cat>
          <c:val>
            <c:numRef>
              <c:f>Feuil1!$B$6:$B$9</c:f>
              <c:numCache>
                <c:formatCode>#,##0.00\ "€"</c:formatCode>
                <c:ptCount val="4"/>
                <c:pt idx="0">
                  <c:v>9323</c:v>
                </c:pt>
                <c:pt idx="1">
                  <c:v>10836</c:v>
                </c:pt>
                <c:pt idx="2">
                  <c:v>25458.06</c:v>
                </c:pt>
                <c:pt idx="3">
                  <c:v>500.94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4"/>
                <c:pt idx="0">
                  <c:v>040 - Amortissements</c:v>
                </c:pt>
                <c:pt idx="1">
                  <c:v>16 - Emprunts et dettes assimilées</c:v>
                </c:pt>
                <c:pt idx="2">
                  <c:v>21 - Immobilisations corporelles - Travaux</c:v>
                </c:pt>
                <c:pt idx="3">
                  <c:v>20- Dépenses imprévues </c:v>
                </c:pt>
              </c:strCache>
            </c:strRef>
          </c:cat>
          <c:val>
            <c:numRef>
              <c:f>Feuil1!$C$6:$C$9</c:f>
              <c:numCache>
                <c:formatCode>0%</c:formatCode>
                <c:ptCount val="4"/>
                <c:pt idx="0">
                  <c:v>0.46</c:v>
                </c:pt>
                <c:pt idx="1">
                  <c:v>0.32</c:v>
                </c:pt>
                <c:pt idx="2">
                  <c:v>0.2</c:v>
                </c:pt>
                <c:pt idx="3" formatCode="0.00%">
                  <c:v>2.3E-2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130703953485638E-2"/>
          <c:y val="6.9952306801273539E-2"/>
          <c:w val="0.95123336040394058"/>
          <c:h val="0.92716669773449967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4"/>
          <c:dPt>
            <c:idx val="0"/>
            <c:bubble3D val="0"/>
            <c:explosion val="4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explosion val="6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0.2262481618973104"/>
                  <c:y val="-0.2607726315579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8045978924938807E-2"/>
                  <c:y val="-7.6832629761583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2"/>
                <c:pt idx="0">
                  <c:v>040 - Amortissements</c:v>
                </c:pt>
                <c:pt idx="1">
                  <c:v>16 - Dotations, fonds divers et réserves</c:v>
                </c:pt>
              </c:strCache>
            </c:strRef>
          </c:cat>
          <c:val>
            <c:numRef>
              <c:f>Feuil1!$B$6:$B$9</c:f>
              <c:numCache>
                <c:formatCode>#,##0.00\ "€"</c:formatCode>
                <c:ptCount val="4"/>
                <c:pt idx="0">
                  <c:v>33076</c:v>
                </c:pt>
                <c:pt idx="1">
                  <c:v>2615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Feuil1!$A$6:$A$9</c:f>
              <c:strCache>
                <c:ptCount val="2"/>
                <c:pt idx="0">
                  <c:v>040 - Amortissements</c:v>
                </c:pt>
                <c:pt idx="1">
                  <c:v>16 - Dotations, fonds divers et réserves</c:v>
                </c:pt>
              </c:strCache>
            </c:strRef>
          </c:cat>
          <c:val>
            <c:numRef>
              <c:f>Feuil1!$C$6:$C$9</c:f>
              <c:numCache>
                <c:formatCode>0%</c:formatCode>
                <c:ptCount val="4"/>
                <c:pt idx="0">
                  <c:v>0.46</c:v>
                </c:pt>
                <c:pt idx="1">
                  <c:v>0.32</c:v>
                </c:pt>
                <c:pt idx="2">
                  <c:v>0.2</c:v>
                </c:pt>
                <c:pt idx="3" formatCode="0.00%">
                  <c:v>2.3E-2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6300087105687594"/>
          <c:w val="0.93672925230529946"/>
          <c:h val="0.82045268037468477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explosion val="0"/>
          </c:dPt>
          <c:dPt>
            <c:idx val="2"/>
            <c:bubble3D val="0"/>
            <c:explosion val="19"/>
          </c:dPt>
          <c:dPt>
            <c:idx val="3"/>
            <c:bubble3D val="0"/>
            <c:explosion val="19"/>
          </c:dPt>
          <c:dLbls>
            <c:dLbl>
              <c:idx val="3"/>
              <c:layout>
                <c:manualLayout>
                  <c:x val="2.7371090712143095E-2"/>
                  <c:y val="-4.60444467613754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363593859941488"/>
                  <c:y val="-1.13190390556948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Feuil1!$A$6:$A$10</c:f>
              <c:strCache>
                <c:ptCount val="5"/>
                <c:pt idx="0">
                  <c:v>011-Dépenses courantes</c:v>
                </c:pt>
                <c:pt idx="1">
                  <c:v>012-charges de personnel, salaires</c:v>
                </c:pt>
                <c:pt idx="2">
                  <c:v>65- Indemnités élus, SDIS, Subv.asso, Formation</c:v>
                </c:pt>
                <c:pt idx="3">
                  <c:v>66- Paiement intérêt emprunts</c:v>
                </c:pt>
                <c:pt idx="4">
                  <c:v>042 - Opération ordre </c:v>
                </c:pt>
              </c:strCache>
            </c:strRef>
          </c:cat>
          <c:val>
            <c:numRef>
              <c:f>Feuil1!$B$6:$B$10</c:f>
              <c:numCache>
                <c:formatCode>#,##0.00\ "€"</c:formatCode>
                <c:ptCount val="5"/>
                <c:pt idx="0">
                  <c:v>255405</c:v>
                </c:pt>
                <c:pt idx="1">
                  <c:v>146400</c:v>
                </c:pt>
                <c:pt idx="2">
                  <c:v>89675</c:v>
                </c:pt>
                <c:pt idx="3">
                  <c:v>9270</c:v>
                </c:pt>
                <c:pt idx="4">
                  <c:v>3000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347495824614518E-3"/>
          <c:y val="0.10796266631034993"/>
          <c:w val="0.97060358766381372"/>
          <c:h val="0.85156416554316761"/>
        </c:manualLayout>
      </c:layout>
      <c:pie3DChart>
        <c:varyColors val="1"/>
        <c:ser>
          <c:idx val="0"/>
          <c:order val="0"/>
          <c:explosion val="19"/>
          <c:dPt>
            <c:idx val="1"/>
            <c:bubble3D val="0"/>
            <c:explosion val="10"/>
          </c:dPt>
          <c:dPt>
            <c:idx val="2"/>
            <c:bubble3D val="0"/>
            <c:explosion val="13"/>
            <c:spPr>
              <a:solidFill>
                <a:srgbClr val="FFFF00"/>
              </a:solidFill>
            </c:spPr>
          </c:dPt>
          <c:dPt>
            <c:idx val="3"/>
            <c:bubble3D val="0"/>
            <c:explosion val="6"/>
          </c:dPt>
          <c:dPt>
            <c:idx val="4"/>
            <c:bubble3D val="0"/>
            <c:explosion val="9"/>
            <c:spPr>
              <a:solidFill>
                <a:srgbClr val="92D050"/>
              </a:solidFill>
            </c:spPr>
          </c:dPt>
          <c:dPt>
            <c:idx val="6"/>
            <c:bubble3D val="0"/>
            <c:explosion val="13"/>
          </c:dPt>
          <c:dLbls>
            <c:dLbl>
              <c:idx val="0"/>
              <c:layout>
                <c:manualLayout>
                  <c:x val="0.10235491637925415"/>
                  <c:y val="-1.0191351779351604E-2"/>
                </c:manualLayout>
              </c:layout>
              <c:tx>
                <c:rich>
                  <a:bodyPr/>
                  <a:lstStyle/>
                  <a:p>
                    <a:r>
                      <a:rPr lang="en-US" sz="900"/>
                      <a:t>013-Remboursement charges personnel, sécu
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697221318409613"/>
                  <c:y val="5.70213639496181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628264028979859"/>
                  <c:y val="-0.281191806331471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0440988264896648E-2"/>
                  <c:y val="9.850936230736566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3371521621564551E-2"/>
                  <c:y val="3.99159853109414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6662632047027209E-2"/>
                  <c:y val="-9.50887842930246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4.2192230103468627E-2"/>
                  <c:y val="-5.75011363802988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Feuil1!$A$6:$A$12</c:f>
              <c:strCache>
                <c:ptCount val="7"/>
                <c:pt idx="0">
                  <c:v>013-Remboursement charges personnel, sécu</c:v>
                </c:pt>
                <c:pt idx="1">
                  <c:v>70-coupes de bois, concession cimetière, tickets cantine, versement CCCT</c:v>
                </c:pt>
                <c:pt idx="2">
                  <c:v>73-impôts et taxes</c:v>
                </c:pt>
                <c:pt idx="3">
                  <c:v>74-dotations, et  subventions de l'Etat et Département</c:v>
                </c:pt>
                <c:pt idx="4">
                  <c:v>75-Location MDL et Appartements</c:v>
                </c:pt>
                <c:pt idx="5">
                  <c:v>76-produits financiers </c:v>
                </c:pt>
                <c:pt idx="6">
                  <c:v>77-Produits exceptionnels </c:v>
                </c:pt>
              </c:strCache>
            </c:strRef>
          </c:cat>
          <c:val>
            <c:numRef>
              <c:f>Feuil1!$B$6:$B$12</c:f>
              <c:numCache>
                <c:formatCode>#,##0.00\ "€"</c:formatCode>
                <c:ptCount val="7"/>
                <c:pt idx="0">
                  <c:v>1038.1299999999999</c:v>
                </c:pt>
                <c:pt idx="1">
                  <c:v>42066.619999999995</c:v>
                </c:pt>
                <c:pt idx="2">
                  <c:v>354017.51</c:v>
                </c:pt>
                <c:pt idx="3">
                  <c:v>77580.75</c:v>
                </c:pt>
                <c:pt idx="4">
                  <c:v>18567.22</c:v>
                </c:pt>
                <c:pt idx="5">
                  <c:v>2909.92</c:v>
                </c:pt>
                <c:pt idx="6">
                  <c:v>68250.92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6025527078187896E-2"/>
          <c:w val="1"/>
          <c:h val="0.90744511293616947"/>
        </c:manualLayout>
      </c:layout>
      <c:pie3DChart>
        <c:varyColors val="1"/>
        <c:ser>
          <c:idx val="0"/>
          <c:order val="0"/>
          <c:explosion val="14"/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1"/>
              <c:layout>
                <c:manualLayout>
                  <c:x val="0.13085645227409465"/>
                  <c:y val="5.39771248106181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818144259745308"/>
                  <c:y val="-0.234053053934178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8237050997428566E-2"/>
                  <c:y val="3.89189765913407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5.6588192703092642E-2"/>
                  <c:y val="1.16080916714678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784728987984007E-2"/>
                  <c:y val="-5.03960480549687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5.5415289113201621E-2"/>
                  <c:y val="-7.30326696967757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Feuil1!$A$6:$A$12</c:f>
              <c:strCache>
                <c:ptCount val="7"/>
                <c:pt idx="0">
                  <c:v>013-Remboursement charges personnel, sécu</c:v>
                </c:pt>
                <c:pt idx="1">
                  <c:v>70-coupes de bois, concession cimetière, tickets cantine, versement CCCT</c:v>
                </c:pt>
                <c:pt idx="2">
                  <c:v>73-impôts et taxes</c:v>
                </c:pt>
                <c:pt idx="3">
                  <c:v>74-dotations, et  subventions de l'Etat et Département</c:v>
                </c:pt>
                <c:pt idx="4">
                  <c:v>75-Location MDL et Appartements</c:v>
                </c:pt>
                <c:pt idx="5">
                  <c:v>76-produits financiers </c:v>
                </c:pt>
                <c:pt idx="6">
                  <c:v>RESULTAT Reporté</c:v>
                </c:pt>
              </c:strCache>
            </c:strRef>
          </c:cat>
          <c:val>
            <c:numRef>
              <c:f>Feuil1!$B$6:$B$12</c:f>
              <c:numCache>
                <c:formatCode>#,##0.00\ "€"</c:formatCode>
                <c:ptCount val="7"/>
                <c:pt idx="0">
                  <c:v>500</c:v>
                </c:pt>
                <c:pt idx="1">
                  <c:v>42338.92</c:v>
                </c:pt>
                <c:pt idx="2">
                  <c:v>364187</c:v>
                </c:pt>
                <c:pt idx="3">
                  <c:v>115451</c:v>
                </c:pt>
                <c:pt idx="4">
                  <c:v>27302</c:v>
                </c:pt>
                <c:pt idx="5">
                  <c:v>2756</c:v>
                </c:pt>
                <c:pt idx="6">
                  <c:v>116323.08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6459725808629018E-2"/>
          <c:w val="1"/>
          <c:h val="0.9086320414020175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4"/>
          </c:dPt>
          <c:dPt>
            <c:idx val="1"/>
            <c:bubble3D val="0"/>
            <c:explosion val="31"/>
          </c:dPt>
          <c:dPt>
            <c:idx val="2"/>
            <c:bubble3D val="0"/>
            <c:explosion val="1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062856719283656"/>
                  <c:y val="0.117528670985092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4013227238415768"/>
                  <c:y val="-0.280316657877350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Feuil1!$A$5:$A$7</c:f>
              <c:strCache>
                <c:ptCount val="3"/>
                <c:pt idx="0">
                  <c:v>16-Emprunt - dette</c:v>
                </c:pt>
                <c:pt idx="1">
                  <c:v>204 -Subvention d'équipement raccordement ENEDIS </c:v>
                </c:pt>
                <c:pt idx="2">
                  <c:v>21-Travaux </c:v>
                </c:pt>
              </c:strCache>
            </c:strRef>
          </c:cat>
          <c:val>
            <c:numRef>
              <c:f>Feuil1!$B$5:$B$7</c:f>
              <c:numCache>
                <c:formatCode>#,##0.00\ "€"</c:formatCode>
                <c:ptCount val="3"/>
                <c:pt idx="0">
                  <c:v>30720.71</c:v>
                </c:pt>
                <c:pt idx="1">
                  <c:v>3203.4500000000012</c:v>
                </c:pt>
                <c:pt idx="2">
                  <c:v>211215.22</c:v>
                </c:pt>
              </c:numCache>
            </c:numRef>
          </c:val>
        </c:ser>
        <c:ser>
          <c:idx val="1"/>
          <c:order val="1"/>
          <c:cat>
            <c:strRef>
              <c:f>Feuil1!$A$5:$A$7</c:f>
              <c:strCache>
                <c:ptCount val="3"/>
                <c:pt idx="0">
                  <c:v>16-Emprunt - dette</c:v>
                </c:pt>
                <c:pt idx="1">
                  <c:v>204 -Subvention d'équipement raccordement ENEDIS </c:v>
                </c:pt>
                <c:pt idx="2">
                  <c:v>21-Travaux </c:v>
                </c:pt>
              </c:strCache>
            </c:strRef>
          </c:cat>
          <c:val>
            <c:numRef>
              <c:f>Feuil1!$C$5:$C$7</c:f>
              <c:numCache>
                <c:formatCode>0.00%</c:formatCode>
                <c:ptCount val="3"/>
                <c:pt idx="0">
                  <c:v>0.12529999999999999</c:v>
                </c:pt>
                <c:pt idx="1">
                  <c:v>1.3100000000000011E-2</c:v>
                </c:pt>
                <c:pt idx="2">
                  <c:v>0.86160000000000081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635802469135804E-2"/>
          <c:y val="4.8469684794153194E-2"/>
          <c:w val="0.9228395061728395"/>
          <c:h val="0.88903046710722111"/>
        </c:manualLayout>
      </c:layout>
      <c:pie3DChart>
        <c:varyColors val="1"/>
        <c:ser>
          <c:idx val="0"/>
          <c:order val="0"/>
          <c:explosion val="4"/>
          <c:dPt>
            <c:idx val="1"/>
            <c:bubble3D val="0"/>
            <c:explosion val="20"/>
          </c:dPt>
          <c:dPt>
            <c:idx val="2"/>
            <c:bubble3D val="0"/>
            <c:explosion val="9"/>
          </c:dPt>
          <c:dLbls>
            <c:dLbl>
              <c:idx val="2"/>
              <c:layout>
                <c:manualLayout>
                  <c:x val="-0.14181734227665987"/>
                  <c:y val="-0.243522096844362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Feuil1!$A$5:$A$8</c:f>
              <c:strCache>
                <c:ptCount val="4"/>
                <c:pt idx="0">
                  <c:v>16-Emprunt - dette</c:v>
                </c:pt>
                <c:pt idx="1">
                  <c:v>204 -Subvention d'équipement raccordement ENEDIS </c:v>
                </c:pt>
                <c:pt idx="2">
                  <c:v>21-Travaux </c:v>
                </c:pt>
                <c:pt idx="3">
                  <c:v>041 - Opérations Patrimoniales </c:v>
                </c:pt>
              </c:strCache>
            </c:strRef>
          </c:cat>
          <c:val>
            <c:numRef>
              <c:f>Feuil1!$B$5:$B$8</c:f>
              <c:numCache>
                <c:formatCode>#,##0.00\ "€"</c:formatCode>
                <c:ptCount val="4"/>
                <c:pt idx="0">
                  <c:v>21679</c:v>
                </c:pt>
                <c:pt idx="1">
                  <c:v>9500</c:v>
                </c:pt>
                <c:pt idx="2">
                  <c:v>133970</c:v>
                </c:pt>
                <c:pt idx="3">
                  <c:v>76374.960000000006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746913580246895E-2"/>
          <c:y val="5.1275717455047692E-2"/>
          <c:w val="0.95370370370370372"/>
          <c:h val="0.919896826377060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Lbls>
            <c:dLbl>
              <c:idx val="1"/>
              <c:layout>
                <c:manualLayout>
                  <c:x val="0.22001842986603232"/>
                  <c:y val="-0.23868653845169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ln>
                <a:solidFill>
                  <a:schemeClr val="accent1"/>
                </a:solidFill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Feuil1!$A$7:$A$9</c:f>
              <c:strCache>
                <c:ptCount val="3"/>
                <c:pt idx="0">
                  <c:v>10-FCTVA, TA</c:v>
                </c:pt>
                <c:pt idx="1">
                  <c:v>13- subventions d'investissement </c:v>
                </c:pt>
                <c:pt idx="2">
                  <c:v>27-autres immobilisations financières </c:v>
                </c:pt>
              </c:strCache>
            </c:strRef>
          </c:cat>
          <c:val>
            <c:numRef>
              <c:f>Feuil1!$B$7:$B$9</c:f>
              <c:numCache>
                <c:formatCode>#,##0.00\ "€"</c:formatCode>
                <c:ptCount val="3"/>
                <c:pt idx="0">
                  <c:v>38055.4</c:v>
                </c:pt>
                <c:pt idx="1">
                  <c:v>93458.959999999992</c:v>
                </c:pt>
                <c:pt idx="2">
                  <c:v>4705.5200000000004</c:v>
                </c:pt>
              </c:numCache>
            </c:numRef>
          </c:val>
        </c:ser>
        <c:ser>
          <c:idx val="1"/>
          <c:order val="1"/>
          <c:cat>
            <c:strRef>
              <c:f>Feuil1!$A$7:$A$9</c:f>
              <c:strCache>
                <c:ptCount val="3"/>
                <c:pt idx="0">
                  <c:v>10-FCTVA, TA</c:v>
                </c:pt>
                <c:pt idx="1">
                  <c:v>13- subventions d'investissement </c:v>
                </c:pt>
                <c:pt idx="2">
                  <c:v>27-autres immobilisations financières </c:v>
                </c:pt>
              </c:strCache>
            </c:strRef>
          </c:cat>
          <c:val>
            <c:numRef>
              <c:f>Feuil1!$C$7:$C$9</c:f>
              <c:numCache>
                <c:formatCode>0%</c:formatCode>
                <c:ptCount val="3"/>
                <c:pt idx="0">
                  <c:v>0.28000000000000008</c:v>
                </c:pt>
                <c:pt idx="1">
                  <c:v>0.6900000000000005</c:v>
                </c:pt>
                <c:pt idx="2">
                  <c:v>4.0000000000000022E-2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0189411623559451"/>
          <c:w val="0.96450617283950613"/>
          <c:h val="0.84665031508211608"/>
        </c:manualLayout>
      </c:layout>
      <c:pie3DChart>
        <c:varyColors val="1"/>
        <c:ser>
          <c:idx val="0"/>
          <c:order val="0"/>
          <c:explosion val="7"/>
          <c:dLbls>
            <c:dLbl>
              <c:idx val="0"/>
              <c:layout>
                <c:manualLayout>
                  <c:x val="-6.1470404764426868E-2"/>
                  <c:y val="0.10370018716475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4004119276757071"/>
                  <c:y val="-0.339344135159743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Feuil1!$A$7:$A$13</c:f>
              <c:strCache>
                <c:ptCount val="7"/>
                <c:pt idx="0">
                  <c:v>10-FCTVA, TA</c:v>
                </c:pt>
                <c:pt idx="1">
                  <c:v>13- subventions d'investissement </c:v>
                </c:pt>
                <c:pt idx="2">
                  <c:v>27-autres immobilisations financières </c:v>
                </c:pt>
                <c:pt idx="3">
                  <c:v>1068 - Excédent Fonctionnement </c:v>
                </c:pt>
                <c:pt idx="4">
                  <c:v>021 - virement section Fonctionnement </c:v>
                </c:pt>
                <c:pt idx="5">
                  <c:v>040 - opération ordre </c:v>
                </c:pt>
                <c:pt idx="6">
                  <c:v>041 - opérations patrimoniales </c:v>
                </c:pt>
              </c:strCache>
            </c:strRef>
          </c:cat>
          <c:val>
            <c:numRef>
              <c:f>Feuil1!$B$7:$B$13</c:f>
              <c:numCache>
                <c:formatCode>#,##0.00\ "€"</c:formatCode>
                <c:ptCount val="7"/>
                <c:pt idx="0">
                  <c:v>30950</c:v>
                </c:pt>
                <c:pt idx="1">
                  <c:v>1000</c:v>
                </c:pt>
                <c:pt idx="2">
                  <c:v>4861</c:v>
                </c:pt>
                <c:pt idx="3">
                  <c:v>110829.47</c:v>
                </c:pt>
                <c:pt idx="4">
                  <c:v>135338</c:v>
                </c:pt>
                <c:pt idx="5">
                  <c:v>3000</c:v>
                </c:pt>
                <c:pt idx="6">
                  <c:v>76374.960000000006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v>Evolution de la dette de 2006 à 2036</c:v>
          </c:tx>
          <c:invertIfNegative val="0"/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Lbls>
            <c:dLbl>
              <c:idx val="14"/>
              <c:layout>
                <c:manualLayout>
                  <c:x val="-1.638001638001638E-2"/>
                  <c:y val="-0.3258145363408527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>
                        <a:ln>
                          <a:solidFill>
                            <a:srgbClr val="FFC000"/>
                          </a:solidFill>
                        </a:ln>
                      </a:rPr>
                      <a:t>50 285,04 €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2285012285012289E-2"/>
                  <c:y val="-0.2610693400167082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rPr>
                      <a:t>50 285,09 €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6.6885066885066888E-2"/>
                  <c:y val="-0.1942355889724312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>
                        <a:ln>
                          <a:solidFill>
                            <a:srgbClr val="92D050"/>
                          </a:solidFill>
                        </a:ln>
                      </a:rPr>
                      <a:t>38 014,96 €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'copie graph'!$P$24:$AT$24</c:f>
              <c:numCache>
                <c:formatCode>mmm\-yy</c:formatCode>
                <c:ptCount val="31"/>
                <c:pt idx="0" formatCode="[$-40C]mmm\-yy;@">
                  <c:v>38718</c:v>
                </c:pt>
                <c:pt idx="1">
                  <c:v>39083</c:v>
                </c:pt>
                <c:pt idx="2" formatCode="[$-40C]mmm\-yy;@">
                  <c:v>39448</c:v>
                </c:pt>
                <c:pt idx="3">
                  <c:v>39814</c:v>
                </c:pt>
                <c:pt idx="4" formatCode="[$-40C]mmm\-yy;@">
                  <c:v>40179</c:v>
                </c:pt>
                <c:pt idx="5">
                  <c:v>40544</c:v>
                </c:pt>
                <c:pt idx="6" formatCode="[$-40C]mmm\-yy;@">
                  <c:v>40909</c:v>
                </c:pt>
                <c:pt idx="7">
                  <c:v>41275</c:v>
                </c:pt>
                <c:pt idx="8" formatCode="[$-40C]mmm\-yy;@">
                  <c:v>41640</c:v>
                </c:pt>
                <c:pt idx="9">
                  <c:v>42005</c:v>
                </c:pt>
                <c:pt idx="10" formatCode="[$-40C]mmm\-yy;@">
                  <c:v>42370</c:v>
                </c:pt>
                <c:pt idx="11">
                  <c:v>42736</c:v>
                </c:pt>
                <c:pt idx="12" formatCode="[$-40C]mmm\-yy;@">
                  <c:v>43101</c:v>
                </c:pt>
                <c:pt idx="13">
                  <c:v>43466</c:v>
                </c:pt>
                <c:pt idx="14" formatCode="[$-40C]mmm\-yy;@">
                  <c:v>43831</c:v>
                </c:pt>
                <c:pt idx="15">
                  <c:v>44197</c:v>
                </c:pt>
                <c:pt idx="16" formatCode="[$-40C]mmm\-yy;@">
                  <c:v>44562</c:v>
                </c:pt>
                <c:pt idx="17">
                  <c:v>44927</c:v>
                </c:pt>
                <c:pt idx="18" formatCode="[$-40C]mmm\-yy;@">
                  <c:v>45292</c:v>
                </c:pt>
                <c:pt idx="19">
                  <c:v>45658</c:v>
                </c:pt>
                <c:pt idx="20" formatCode="[$-40C]mmm\-yy;@">
                  <c:v>46023</c:v>
                </c:pt>
                <c:pt idx="21">
                  <c:v>46388</c:v>
                </c:pt>
                <c:pt idx="22" formatCode="[$-40C]mmm\-yy;@">
                  <c:v>46753</c:v>
                </c:pt>
                <c:pt idx="23">
                  <c:v>47119</c:v>
                </c:pt>
                <c:pt idx="24" formatCode="[$-40C]mmm\-yy;@">
                  <c:v>47484</c:v>
                </c:pt>
                <c:pt idx="25">
                  <c:v>47849</c:v>
                </c:pt>
                <c:pt idx="26" formatCode="[$-40C]mmm\-yy;@">
                  <c:v>48214</c:v>
                </c:pt>
                <c:pt idx="27">
                  <c:v>48580</c:v>
                </c:pt>
                <c:pt idx="28" formatCode="[$-40C]mmm\-yy;@">
                  <c:v>48945</c:v>
                </c:pt>
                <c:pt idx="29">
                  <c:v>49310</c:v>
                </c:pt>
                <c:pt idx="30" formatCode="[$-40C]mmm\-yy;@">
                  <c:v>49675</c:v>
                </c:pt>
              </c:numCache>
            </c:numRef>
          </c:cat>
          <c:val>
            <c:numRef>
              <c:f>'copie graph'!$P$25:$AT$25</c:f>
              <c:numCache>
                <c:formatCode>#,##0.00\ "€"</c:formatCode>
                <c:ptCount val="31"/>
                <c:pt idx="0">
                  <c:v>17347.400000000001</c:v>
                </c:pt>
                <c:pt idx="1">
                  <c:v>24414.280000000013</c:v>
                </c:pt>
                <c:pt idx="2">
                  <c:v>24414.280000000013</c:v>
                </c:pt>
                <c:pt idx="3">
                  <c:v>24414.280000000013</c:v>
                </c:pt>
                <c:pt idx="4">
                  <c:v>24414.280000000013</c:v>
                </c:pt>
                <c:pt idx="5">
                  <c:v>39084.450000000012</c:v>
                </c:pt>
                <c:pt idx="6">
                  <c:v>41988.4</c:v>
                </c:pt>
                <c:pt idx="7">
                  <c:v>49900.33</c:v>
                </c:pt>
                <c:pt idx="8">
                  <c:v>57112.36</c:v>
                </c:pt>
                <c:pt idx="9">
                  <c:v>106237.36</c:v>
                </c:pt>
                <c:pt idx="10">
                  <c:v>55362.36</c:v>
                </c:pt>
                <c:pt idx="11">
                  <c:v>55362.36</c:v>
                </c:pt>
                <c:pt idx="12">
                  <c:v>50285.04</c:v>
                </c:pt>
                <c:pt idx="13">
                  <c:v>50285.04</c:v>
                </c:pt>
                <c:pt idx="14">
                  <c:v>50285.04</c:v>
                </c:pt>
                <c:pt idx="15">
                  <c:v>50285.09</c:v>
                </c:pt>
                <c:pt idx="16">
                  <c:v>38014.960000000006</c:v>
                </c:pt>
                <c:pt idx="17">
                  <c:v>38014.960000000006</c:v>
                </c:pt>
                <c:pt idx="18">
                  <c:v>38014.960000000006</c:v>
                </c:pt>
                <c:pt idx="19">
                  <c:v>38014.960000000006</c:v>
                </c:pt>
                <c:pt idx="20">
                  <c:v>38015.279999999999</c:v>
                </c:pt>
                <c:pt idx="21">
                  <c:v>30948.079999999987</c:v>
                </c:pt>
                <c:pt idx="22">
                  <c:v>24261.1</c:v>
                </c:pt>
                <c:pt idx="23">
                  <c:v>17574.12</c:v>
                </c:pt>
                <c:pt idx="24">
                  <c:v>17574.12</c:v>
                </c:pt>
                <c:pt idx="25">
                  <c:v>17574.12</c:v>
                </c:pt>
                <c:pt idx="26">
                  <c:v>17574.12</c:v>
                </c:pt>
                <c:pt idx="27">
                  <c:v>17574.12</c:v>
                </c:pt>
                <c:pt idx="28">
                  <c:v>17574.12</c:v>
                </c:pt>
                <c:pt idx="29">
                  <c:v>17574.12</c:v>
                </c:pt>
                <c:pt idx="30">
                  <c:v>4393.53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181952"/>
        <c:axId val="83183488"/>
        <c:axId val="0"/>
      </c:bar3DChart>
      <c:dateAx>
        <c:axId val="83181952"/>
        <c:scaling>
          <c:orientation val="minMax"/>
        </c:scaling>
        <c:delete val="0"/>
        <c:axPos val="b"/>
        <c:numFmt formatCode="[$-40C]mmm\-yy;@" sourceLinked="0"/>
        <c:majorTickMark val="out"/>
        <c:minorTickMark val="none"/>
        <c:tickLblPos val="nextTo"/>
        <c:crossAx val="83183488"/>
        <c:crosses val="autoZero"/>
        <c:auto val="1"/>
        <c:lblOffset val="100"/>
        <c:baseTimeUnit val="years"/>
      </c:dateAx>
      <c:valAx>
        <c:axId val="83183488"/>
        <c:scaling>
          <c:orientation val="minMax"/>
        </c:scaling>
        <c:delete val="0"/>
        <c:axPos val="l"/>
        <c:majorGridlines/>
        <c:numFmt formatCode="#,##0.00\ &quot;€&quot;" sourceLinked="1"/>
        <c:majorTickMark val="out"/>
        <c:minorTickMark val="none"/>
        <c:tickLblPos val="nextTo"/>
        <c:crossAx val="831819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0.49304</cdr:x>
      <cdr:y>0.50752</cdr:y>
    </cdr:from>
    <cdr:to>
      <cdr:x>0.58067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587240" y="3086100"/>
          <a:ext cx="815340" cy="29946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1D9D-4F39-40F4-AB13-1F5138FA3AD5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0E38D-82EB-4102-85EB-BB0E0FDBE4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87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E38D-82EB-4102-85EB-BB0E0FDBE40A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20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99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6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2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55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61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29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13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95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61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206A1-184E-4702-A568-A7E151A7A68A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9184-4B6E-4009-B10C-7C289FAB1A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84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4632" cy="3878742"/>
          </a:xfrm>
        </p:spPr>
        <p:txBody>
          <a:bodyPr>
            <a:noAutofit/>
          </a:bodyPr>
          <a:lstStyle/>
          <a:p>
            <a:r>
              <a:rPr lang="fr-FR" sz="6000" b="1" dirty="0" smtClean="0"/>
              <a:t/>
            </a:r>
            <a:br>
              <a:rPr lang="fr-FR" sz="6000" b="1" dirty="0" smtClean="0"/>
            </a:br>
            <a:r>
              <a:rPr lang="fr-FR" sz="6000" b="1" dirty="0" smtClean="0"/>
              <a:t/>
            </a:r>
            <a:br>
              <a:rPr lang="fr-FR" sz="6000" b="1" dirty="0" smtClean="0"/>
            </a:br>
            <a:r>
              <a:rPr lang="fr-FR" sz="6000" b="1" dirty="0"/>
              <a:t/>
            </a:r>
            <a:br>
              <a:rPr lang="fr-FR" sz="6000" b="1" dirty="0"/>
            </a:br>
            <a:r>
              <a:rPr lang="fr-FR" sz="6000" b="1" dirty="0" smtClean="0"/>
              <a:t>PRESENTATION DU</a:t>
            </a:r>
            <a:br>
              <a:rPr lang="fr-FR" sz="6000" b="1" dirty="0" smtClean="0"/>
            </a:br>
            <a:r>
              <a:rPr lang="fr-FR" sz="6000" b="1" dirty="0" smtClean="0"/>
              <a:t>BUDGET 2022</a:t>
            </a:r>
            <a:endParaRPr lang="fr-FR" sz="6000" b="1" dirty="0"/>
          </a:p>
        </p:txBody>
      </p:sp>
      <p:pic>
        <p:nvPicPr>
          <p:cNvPr id="3" name="Image 2" descr="C:\Users\utilisateur\Pictures\logo HAUTECOU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32656"/>
            <a:ext cx="2190750" cy="199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53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RECETTES DE FONCTIONNEMENT</a:t>
            </a:r>
            <a:br>
              <a:rPr lang="fr-FR" b="1" dirty="0" smtClean="0"/>
            </a:br>
            <a:r>
              <a:rPr lang="fr-FR" b="1" dirty="0" smtClean="0"/>
              <a:t>BUDGET 2022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277353"/>
              </p:ext>
            </p:extLst>
          </p:nvPr>
        </p:nvGraphicFramePr>
        <p:xfrm>
          <a:off x="467544" y="1556792"/>
          <a:ext cx="82296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457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000" b="1" dirty="0" smtClean="0"/>
              <a:t>Les dépenses réelles de fonctionnement</a:t>
            </a:r>
            <a:r>
              <a:rPr lang="fr-FR" sz="4000" dirty="0" smtClean="0"/>
              <a:t> </a:t>
            </a:r>
            <a:r>
              <a:rPr lang="fr-FR" sz="4000" b="1" dirty="0" smtClean="0"/>
              <a:t>ont augmenté  de 12 %</a:t>
            </a:r>
            <a:br>
              <a:rPr lang="fr-FR" sz="4000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Principaux postes d’augmentation:</a:t>
            </a:r>
          </a:p>
          <a:p>
            <a:r>
              <a:rPr lang="fr-FR" dirty="0" smtClean="0"/>
              <a:t>Entretien et réparation </a:t>
            </a:r>
            <a:r>
              <a:rPr lang="fr-FR" dirty="0" err="1" smtClean="0"/>
              <a:t>Bât.Publics</a:t>
            </a:r>
            <a:endParaRPr lang="fr-FR" dirty="0" smtClean="0"/>
          </a:p>
          <a:p>
            <a:r>
              <a:rPr lang="fr-FR" dirty="0" smtClean="0"/>
              <a:t>Entretien et réparation voiries</a:t>
            </a:r>
          </a:p>
          <a:p>
            <a:r>
              <a:rPr lang="fr-FR" dirty="0" smtClean="0"/>
              <a:t>Entretien bois et forêt</a:t>
            </a:r>
          </a:p>
          <a:p>
            <a:r>
              <a:rPr lang="fr-FR" dirty="0" smtClean="0"/>
              <a:t>Maintenance</a:t>
            </a:r>
          </a:p>
          <a:p>
            <a:r>
              <a:rPr lang="fr-FR" dirty="0" smtClean="0"/>
              <a:t>Assurance</a:t>
            </a:r>
          </a:p>
          <a:p>
            <a:r>
              <a:rPr lang="fr-FR" dirty="0" smtClean="0"/>
              <a:t>Impôts et taxes </a:t>
            </a:r>
          </a:p>
          <a:p>
            <a:r>
              <a:rPr lang="fr-FR" dirty="0" smtClean="0"/>
              <a:t>Charges de personnel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25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dotations de l’Etat :</a:t>
            </a:r>
            <a:br>
              <a:rPr lang="fr-FR" b="1" dirty="0" smtClean="0"/>
            </a:br>
            <a:r>
              <a:rPr lang="fr-FR" b="1" dirty="0" smtClean="0"/>
              <a:t>diminution de 4 % en 2021</a:t>
            </a:r>
            <a:br>
              <a:rPr lang="fr-FR" b="1" dirty="0" smtClean="0"/>
            </a:br>
            <a:r>
              <a:rPr lang="fr-FR" b="1" dirty="0"/>
              <a:t>d</a:t>
            </a:r>
            <a:r>
              <a:rPr lang="fr-FR" b="1" dirty="0" smtClean="0"/>
              <a:t>iminution de 4 % en 2022</a:t>
            </a:r>
            <a:br>
              <a:rPr lang="fr-FR" b="1" dirty="0" smtClean="0"/>
            </a:b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10857"/>
              </p:ext>
            </p:extLst>
          </p:nvPr>
        </p:nvGraphicFramePr>
        <p:xfrm>
          <a:off x="611560" y="1916832"/>
          <a:ext cx="7704858" cy="44856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8710"/>
                <a:gridCol w="1185586"/>
                <a:gridCol w="1224136"/>
                <a:gridCol w="1080120"/>
                <a:gridCol w="1224136"/>
                <a:gridCol w="1512170"/>
              </a:tblGrid>
              <a:tr h="36687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2022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720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 élu local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2 972 €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3 030 €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4 550 €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4 541 €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4 547 €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720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 forfaitaire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17 339 €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16 448 €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15 824 €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14 572 €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13 261 €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89232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 de solidarité</a:t>
                      </a:r>
                      <a:r>
                        <a:rPr lang="fr-FR" baseline="0" dirty="0" smtClean="0"/>
                        <a:t> rurale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10 291 €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r>
                        <a:rPr lang="fr-FR" baseline="0" dirty="0" smtClean="0"/>
                        <a:t> 444 €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10 612 €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10 634 €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10 882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€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6990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 Nationale de péréquation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6 289 €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6 845 €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7 013 €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6 822 €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6 449 €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952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36 891 €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36 767 €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37 999 €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36 569 €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35 139 €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83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fr-FR" b="1" dirty="0" smtClean="0"/>
              <a:t>Les dotations du Département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008491"/>
              </p:ext>
            </p:extLst>
          </p:nvPr>
        </p:nvGraphicFramePr>
        <p:xfrm>
          <a:off x="457200" y="1916831"/>
          <a:ext cx="8229599" cy="27191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99036"/>
                <a:gridCol w="1491828"/>
                <a:gridCol w="1512168"/>
                <a:gridCol w="2026567"/>
              </a:tblGrid>
              <a:tr h="388217">
                <a:tc>
                  <a:txBody>
                    <a:bodyPr/>
                    <a:lstStyle/>
                    <a:p>
                      <a:r>
                        <a:rPr lang="fr-FR" dirty="0" smtClean="0"/>
                        <a:t>DEPARTEMENT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 </a:t>
                      </a:r>
                      <a:endParaRPr lang="fr-FR" dirty="0"/>
                    </a:p>
                  </a:txBody>
                  <a:tcPr/>
                </a:tc>
              </a:tr>
              <a:tr h="38821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TADE</a:t>
                      </a:r>
                      <a:r>
                        <a:rPr lang="fr-FR" dirty="0" smtClean="0"/>
                        <a:t> : taxe aux</a:t>
                      </a:r>
                      <a:r>
                        <a:rPr lang="fr-FR" baseline="0" dirty="0" smtClean="0"/>
                        <a:t> droits d’Enregistrement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66 491,00 €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65 671,00 €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938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FDTP</a:t>
                      </a:r>
                      <a:r>
                        <a:rPr lang="fr-FR" dirty="0" smtClean="0"/>
                        <a:t> : Fonds Départemental</a:t>
                      </a:r>
                      <a:r>
                        <a:rPr lang="fr-FR" baseline="0" dirty="0" smtClean="0"/>
                        <a:t> de Péréquation de la Taxe Professionnelle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89 103,00 €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41 717,00 €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62</a:t>
                      </a:r>
                      <a:r>
                        <a:rPr lang="fr-FR" baseline="0" dirty="0" smtClean="0"/>
                        <a:t> 835 €  (école)</a:t>
                      </a:r>
                    </a:p>
                    <a:p>
                      <a:r>
                        <a:rPr lang="fr-FR" baseline="0" dirty="0" smtClean="0"/>
                        <a:t>15 383 €  (Parkings)</a:t>
                      </a:r>
                      <a:endParaRPr lang="fr-FR" dirty="0" smtClean="0"/>
                    </a:p>
                  </a:txBody>
                  <a:tcPr/>
                </a:tc>
              </a:tr>
              <a:tr h="38821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Département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155 594,00 €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107 388,00 €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</a:tr>
              <a:tr h="3882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2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Fiscalité directe locale en 2021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565978"/>
              </p:ext>
            </p:extLst>
          </p:nvPr>
        </p:nvGraphicFramePr>
        <p:xfrm>
          <a:off x="467544" y="1484780"/>
          <a:ext cx="7128792" cy="482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013992"/>
              </a:tblGrid>
              <a:tr h="482853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Taxe d’habitation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31 421,00 €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sur le Foncier bâti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91 838,00 €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sur le Foncier non bâti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18 609,00 €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additionnelle au Foncier non bâti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39,00 €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Cotisation Foncière des entreprises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5 083,00 €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CVAE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4 204,00 €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FNGIR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6 080,00 €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sur les pylônes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91 029,00 €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853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TOTAL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248 303,00 €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7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La fiscalité directe locale en 2021 :</a:t>
            </a:r>
            <a:br>
              <a:rPr lang="fr-FR" b="1" dirty="0" smtClean="0"/>
            </a:br>
            <a:r>
              <a:rPr lang="fr-FR" b="1" dirty="0" smtClean="0"/>
              <a:t>produit reversé à la CCCT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52040"/>
              </p:ext>
            </p:extLst>
          </p:nvPr>
        </p:nvGraphicFramePr>
        <p:xfrm>
          <a:off x="467544" y="1700808"/>
          <a:ext cx="7128792" cy="385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024336"/>
              </a:tblGrid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d’habitation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10 907,00 €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sur le Foncier bâti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23 878,00 €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Taxe sur le Foncier non bâti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5 255,00 €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Cotisation Foncière des entreprises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2 225,00 €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CVAE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749,00 €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FNGIR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3 148,00 €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TEOM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32 080,00 €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GEMAPI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3 498,00 €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TOTAL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75 444,00 €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1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Les taux de la fiscalité directe locale en 2022 : </a:t>
            </a:r>
            <a:r>
              <a:rPr lang="fr-FR" b="1" u="sng" dirty="0" smtClean="0"/>
              <a:t>à débattre </a:t>
            </a:r>
            <a:endParaRPr lang="fr-FR" b="1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060075"/>
              </p:ext>
            </p:extLst>
          </p:nvPr>
        </p:nvGraphicFramePr>
        <p:xfrm>
          <a:off x="251520" y="2132856"/>
          <a:ext cx="8642350" cy="355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829226">
                <a:tc>
                  <a:txBody>
                    <a:bodyPr/>
                    <a:lstStyle/>
                    <a:p>
                      <a:r>
                        <a:rPr lang="fr-FR" dirty="0" smtClean="0"/>
                        <a:t>Taxes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Bases d’imposition effectives 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Taux 2021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Bases d’imposition prévisionnelles 2022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Produit</a:t>
                      </a:r>
                      <a:endParaRPr lang="fr-FR" dirty="0"/>
                    </a:p>
                  </a:txBody>
                  <a:tcPr/>
                </a:tc>
              </a:tr>
              <a:tr h="541925">
                <a:tc>
                  <a:txBody>
                    <a:bodyPr/>
                    <a:lstStyle/>
                    <a:p>
                      <a:r>
                        <a:rPr lang="fr-FR" dirty="0" smtClean="0"/>
                        <a:t>Taxe Foncière (bâti)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381 016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24,16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395 400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95 529 €</a:t>
                      </a:r>
                      <a:endParaRPr lang="fr-FR" dirty="0"/>
                    </a:p>
                  </a:txBody>
                  <a:tcPr/>
                </a:tc>
              </a:tr>
              <a:tr h="541925">
                <a:tc>
                  <a:txBody>
                    <a:bodyPr/>
                    <a:lstStyle/>
                    <a:p>
                      <a:r>
                        <a:rPr lang="fr-FR" dirty="0" smtClean="0"/>
                        <a:t>Taxe foncière (non bâti)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13 934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133,55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14 400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19 231 €</a:t>
                      </a:r>
                      <a:endParaRPr lang="fr-FR" dirty="0"/>
                    </a:p>
                  </a:txBody>
                  <a:tcPr/>
                </a:tc>
              </a:tr>
              <a:tr h="541925">
                <a:tc>
                  <a:txBody>
                    <a:bodyPr/>
                    <a:lstStyle/>
                    <a:p>
                      <a:r>
                        <a:rPr lang="fr-FR" dirty="0" smtClean="0"/>
                        <a:t>CFE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24 118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21,18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27 800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5 888 €</a:t>
                      </a:r>
                      <a:endParaRPr lang="fr-FR" dirty="0"/>
                    </a:p>
                  </a:txBody>
                  <a:tcPr/>
                </a:tc>
              </a:tr>
              <a:tr h="54192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120 648 €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395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d’Investissement </a:t>
            </a:r>
            <a:br>
              <a:rPr lang="fr-FR" b="1" dirty="0" smtClean="0"/>
            </a:br>
            <a:r>
              <a:rPr lang="fr-FR" b="1" dirty="0" smtClean="0"/>
              <a:t>Dépenses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415841"/>
              </p:ext>
            </p:extLst>
          </p:nvPr>
        </p:nvGraphicFramePr>
        <p:xfrm>
          <a:off x="457200" y="1600200"/>
          <a:ext cx="8229600" cy="4516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74840"/>
                <a:gridCol w="1800200"/>
                <a:gridCol w="19545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Dépenses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10 – Dotations, Fonds</a:t>
                      </a:r>
                      <a:r>
                        <a:rPr lang="fr-FR" baseline="0" dirty="0" smtClean="0"/>
                        <a:t> divers et réserves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16 – Emprunt - dettes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32 792,00 €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21 679,00</a:t>
                      </a:r>
                      <a:r>
                        <a:rPr lang="fr-FR" baseline="0" dirty="0" smtClean="0"/>
                        <a:t>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204 – Subvention d’équipement -Travaux</a:t>
                      </a:r>
                      <a:r>
                        <a:rPr lang="fr-FR" baseline="0" dirty="0" smtClean="0"/>
                        <a:t> raccordement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9 500,00 €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9</a:t>
                      </a:r>
                      <a:r>
                        <a:rPr lang="fr-FR" baseline="0" dirty="0" smtClean="0"/>
                        <a:t> 500,00 €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020 –</a:t>
                      </a:r>
                      <a:r>
                        <a:rPr lang="fr-FR" baseline="0" dirty="0" smtClean="0"/>
                        <a:t> Dépenses imprévues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10 000,00 €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10 000,00 €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21 – Immobilisation corporelles - Travaux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225 472,00 €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133</a:t>
                      </a:r>
                      <a:r>
                        <a:rPr lang="fr-FR" baseline="0" dirty="0" smtClean="0"/>
                        <a:t> 970,00 €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041 –</a:t>
                      </a:r>
                      <a:r>
                        <a:rPr lang="fr-FR" baseline="0" dirty="0" smtClean="0"/>
                        <a:t> Opérations patrimoniales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76 374,96 €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Solde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d’exécution Investissement reporté N-1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187 796,27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110 829,47 €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dépenses d’Investissement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362 353,43 €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Dépenses d’Investissement </a:t>
            </a:r>
            <a:br>
              <a:rPr lang="fr-FR" b="1" dirty="0" smtClean="0"/>
            </a:br>
            <a:r>
              <a:rPr lang="fr-FR" b="1" dirty="0" smtClean="0"/>
              <a:t>compte Administratif 2021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058131"/>
              </p:ext>
            </p:extLst>
          </p:nvPr>
        </p:nvGraphicFramePr>
        <p:xfrm>
          <a:off x="467544" y="1412776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2547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Dépenses d’Investissement </a:t>
            </a:r>
            <a:br>
              <a:rPr lang="fr-FR" b="1" dirty="0" smtClean="0"/>
            </a:br>
            <a:r>
              <a:rPr lang="fr-FR" b="1" dirty="0" smtClean="0"/>
              <a:t>BUDGET 2022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01372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003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fr-FR" b="1" dirty="0" smtClean="0"/>
              <a:t>Grands Principes Budgétaires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5072098"/>
          </a:xfrm>
        </p:spPr>
        <p:txBody>
          <a:bodyPr>
            <a:normAutofit/>
          </a:bodyPr>
          <a:lstStyle/>
          <a:p>
            <a:r>
              <a:rPr lang="fr-FR" dirty="0" smtClean="0"/>
              <a:t>C’est un acte de prévision des dépenses et des recettes à venir</a:t>
            </a:r>
          </a:p>
          <a:p>
            <a:r>
              <a:rPr lang="fr-FR" dirty="0" smtClean="0"/>
              <a:t>Les prévisions du budget sont faites pour l’année entière du 1</a:t>
            </a:r>
            <a:r>
              <a:rPr lang="fr-FR" baseline="30000" dirty="0" smtClean="0"/>
              <a:t>er</a:t>
            </a:r>
            <a:r>
              <a:rPr lang="fr-FR" dirty="0" smtClean="0"/>
              <a:t> janvier au 31 décembre.</a:t>
            </a:r>
          </a:p>
          <a:p>
            <a:r>
              <a:rPr lang="fr-FR" dirty="0" smtClean="0"/>
              <a:t>Chacune des </a:t>
            </a:r>
            <a:r>
              <a:rPr lang="fr-FR" b="1" dirty="0" smtClean="0"/>
              <a:t>2 sections du budget, Fonctionnement et Investissement </a:t>
            </a:r>
            <a:r>
              <a:rPr lang="fr-FR" dirty="0" smtClean="0"/>
              <a:t>doit avoir des recettes au moins égales à ses dépenses.</a:t>
            </a:r>
          </a:p>
          <a:p>
            <a:r>
              <a:rPr lang="fr-FR" dirty="0" smtClean="0"/>
              <a:t>L’ensemble des Recettes doit couvrir l’ensemble des Dépenses.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49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d’Investissement</a:t>
            </a:r>
            <a:br>
              <a:rPr lang="fr-FR" b="1" dirty="0" smtClean="0"/>
            </a:br>
            <a:r>
              <a:rPr lang="fr-FR" b="1" dirty="0" smtClean="0"/>
              <a:t>Recettes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114336"/>
              </p:ext>
            </p:extLst>
          </p:nvPr>
        </p:nvGraphicFramePr>
        <p:xfrm>
          <a:off x="467544" y="1700808"/>
          <a:ext cx="8229600" cy="4683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86808"/>
                <a:gridCol w="2016224"/>
                <a:gridCol w="202656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10 – Dotations, fonds divers : </a:t>
                      </a:r>
                    </a:p>
                    <a:p>
                      <a:r>
                        <a:rPr lang="fr-FR" dirty="0" smtClean="0"/>
                        <a:t>FCTVA et TA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34 597,00 €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30 950,00 €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1068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187 796,27 €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110 829,47 €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13 – Subventions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85 638,00 €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1 000,00 €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27 – Autres immobilisations financières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4 706,00 €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4 861,00 €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Chapitre 021 – Virement de la section Fonctionnement 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152 823,00 €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135 338,00 €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040 – opération d’ordre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3 000,00 €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041 – opération</a:t>
                      </a:r>
                      <a:r>
                        <a:rPr lang="fr-FR" b="1" baseline="0" dirty="0" smtClean="0"/>
                        <a:t> patrimoniales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76 374,96 €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TOTAL Recettes</a:t>
                      </a:r>
                      <a:r>
                        <a:rPr lang="fr-FR" b="1" baseline="0" dirty="0" smtClean="0"/>
                        <a:t> d’Investissement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362 353,43 €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475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Recettes d’Investissement </a:t>
            </a:r>
            <a:br>
              <a:rPr lang="fr-FR" b="1" dirty="0" smtClean="0"/>
            </a:br>
            <a:r>
              <a:rPr lang="fr-FR" b="1" dirty="0" smtClean="0"/>
              <a:t>Compte Administratif 2021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09223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9122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Recettes d’Investissement </a:t>
            </a:r>
            <a:br>
              <a:rPr lang="fr-FR" b="1" dirty="0" smtClean="0"/>
            </a:br>
            <a:r>
              <a:rPr lang="fr-FR" b="1" dirty="0" smtClean="0"/>
              <a:t>Budget 2022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9997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426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Les dépenses d’équipement se répartissent comme suit :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035215"/>
              </p:ext>
            </p:extLst>
          </p:nvPr>
        </p:nvGraphicFramePr>
        <p:xfrm>
          <a:off x="539552" y="1334322"/>
          <a:ext cx="8136906" cy="53649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2787"/>
                <a:gridCol w="1599920"/>
                <a:gridCol w="1421829"/>
                <a:gridCol w="3312370"/>
              </a:tblGrid>
              <a:tr h="911714">
                <a:tc>
                  <a:txBody>
                    <a:bodyPr/>
                    <a:lstStyle/>
                    <a:p>
                      <a:r>
                        <a:rPr lang="fr-FR" dirty="0" smtClean="0"/>
                        <a:t>Intitulé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Prévisions budgétaires</a:t>
                      </a:r>
                      <a:r>
                        <a:rPr lang="fr-FR" baseline="0" dirty="0" smtClean="0"/>
                        <a:t>  2021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Prévisions budgétaires</a:t>
                      </a:r>
                      <a:r>
                        <a:rPr lang="fr-FR" baseline="0" dirty="0" smtClean="0"/>
                        <a:t> 2022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Subventions </a:t>
                      </a:r>
                      <a:endParaRPr lang="fr-FR" dirty="0"/>
                    </a:p>
                  </a:txBody>
                  <a:tcPr/>
                </a:tc>
              </a:tr>
              <a:tr h="638200">
                <a:tc>
                  <a:txBody>
                    <a:bodyPr/>
                    <a:lstStyle/>
                    <a:p>
                      <a:r>
                        <a:rPr lang="fr-FR" dirty="0" smtClean="0"/>
                        <a:t>Acquisition matériel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4 000,00 €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16 100,00 €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Néant </a:t>
                      </a:r>
                      <a:endParaRPr lang="fr-FR" dirty="0"/>
                    </a:p>
                  </a:txBody>
                  <a:tcPr/>
                </a:tc>
              </a:tr>
              <a:tr h="720538">
                <a:tc>
                  <a:txBody>
                    <a:bodyPr/>
                    <a:lstStyle/>
                    <a:p>
                      <a:r>
                        <a:rPr lang="fr-FR" dirty="0" smtClean="0"/>
                        <a:t>Voiries-sentiers-parkings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</a:t>
                      </a:r>
                      <a:r>
                        <a:rPr lang="fr-FR" baseline="0" dirty="0" smtClean="0"/>
                        <a:t> 000,00 €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43 870,00 €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Néant</a:t>
                      </a:r>
                      <a:endParaRPr lang="fr-FR" dirty="0"/>
                    </a:p>
                  </a:txBody>
                  <a:tcPr/>
                </a:tc>
              </a:tr>
              <a:tr h="936699">
                <a:tc>
                  <a:txBody>
                    <a:bodyPr/>
                    <a:lstStyle/>
                    <a:p>
                      <a:r>
                        <a:rPr lang="fr-FR" dirty="0" smtClean="0"/>
                        <a:t>Travaux bâtiments communaux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170 500,00 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51 700,00 €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Néant </a:t>
                      </a:r>
                      <a:endParaRPr lang="fr-FR" dirty="0"/>
                    </a:p>
                  </a:txBody>
                  <a:tcPr/>
                </a:tc>
              </a:tr>
              <a:tr h="504376">
                <a:tc>
                  <a:txBody>
                    <a:bodyPr/>
                    <a:lstStyle/>
                    <a:p>
                      <a:r>
                        <a:rPr lang="fr-FR" dirty="0" smtClean="0"/>
                        <a:t>Eglise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16 972,00 €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2 300,00 €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2 502,00 € - en cours - DRAC </a:t>
                      </a:r>
                      <a:endParaRPr lang="fr-FR" dirty="0"/>
                    </a:p>
                  </a:txBody>
                  <a:tcPr/>
                </a:tc>
              </a:tr>
              <a:tr h="504376">
                <a:tc>
                  <a:txBody>
                    <a:bodyPr/>
                    <a:lstStyle/>
                    <a:p>
                      <a:r>
                        <a:rPr lang="fr-FR" dirty="0" smtClean="0"/>
                        <a:t>PLU – Urbanisme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20 000,00 €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8200">
                <a:tc>
                  <a:txBody>
                    <a:bodyPr/>
                    <a:lstStyle/>
                    <a:p>
                      <a:r>
                        <a:rPr lang="fr-FR" dirty="0" smtClean="0"/>
                        <a:t>Numérisation</a:t>
                      </a:r>
                      <a:r>
                        <a:rPr lang="fr-FR" baseline="0" dirty="0" smtClean="0"/>
                        <a:t> cadastre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7 000,00 €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Néant </a:t>
                      </a:r>
                      <a:endParaRPr lang="fr-FR" dirty="0"/>
                    </a:p>
                  </a:txBody>
                  <a:tcPr/>
                </a:tc>
              </a:tr>
              <a:tr h="504376">
                <a:tc>
                  <a:txBody>
                    <a:bodyPr/>
                    <a:lstStyle/>
                    <a:p>
                      <a:r>
                        <a:rPr lang="fr-FR" b="1" i="0" dirty="0" smtClean="0"/>
                        <a:t>TOTAL 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0" dirty="0" smtClean="0"/>
                        <a:t>225 472,00 €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0" dirty="0" smtClean="0"/>
                        <a:t>133 970,00 €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509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728192"/>
          </a:xfrm>
        </p:spPr>
        <p:txBody>
          <a:bodyPr/>
          <a:lstStyle/>
          <a:p>
            <a:r>
              <a:rPr lang="fr-FR" b="1" dirty="0" smtClean="0"/>
              <a:t>Etat de la dette au 31.12.2021</a:t>
            </a:r>
            <a:br>
              <a:rPr lang="fr-FR" b="1" dirty="0" smtClean="0"/>
            </a:br>
            <a:r>
              <a:rPr lang="fr-FR" b="1" dirty="0" smtClean="0"/>
              <a:t>L’encours se répartit ainsi :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093432"/>
              </p:ext>
            </p:extLst>
          </p:nvPr>
        </p:nvGraphicFramePr>
        <p:xfrm>
          <a:off x="214282" y="1571612"/>
          <a:ext cx="8715435" cy="4668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2159"/>
                <a:gridCol w="1368800"/>
                <a:gridCol w="1368800"/>
                <a:gridCol w="1380532"/>
                <a:gridCol w="1452572"/>
                <a:gridCol w="145257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Intitulé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Intérêts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  restant au 31.12.2021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 restant</a:t>
                      </a:r>
                      <a:r>
                        <a:rPr lang="fr-FR" baseline="0" dirty="0" smtClean="0"/>
                        <a:t> au 31.12.2022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Assainissement</a:t>
                      </a:r>
                      <a:r>
                        <a:rPr lang="fr-FR" baseline="0" dirty="0" smtClean="0"/>
                        <a:t> 4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baseline="0" dirty="0" smtClean="0"/>
                        <a:t> Tranche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5 974,03 €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1 092,85 €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7 066.88 €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32 164,34 €€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26 190,31 €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Travaux</a:t>
                      </a:r>
                      <a:r>
                        <a:rPr lang="fr-FR" strike="sngStrike" baseline="0" dirty="0" smtClean="0"/>
                        <a:t> Infrastructure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11 881.48 €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388.65 €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12 270.08 €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trike="sngStrike" dirty="0" smtClean="0"/>
                        <a:t>0 €</a:t>
                      </a:r>
                      <a:endParaRPr lang="fr-FR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Rénovation Maison Diocésaine (MDL)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10 462,20 €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2 911,76 €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13 373.96 €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76 142,56 €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65 680,36 €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Travaux Assainissement 5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Tranche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11 216,14 €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6 357,98 €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17 574.12 €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199 807,86 €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188 591,72 €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27 652,37€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10 362,59 €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38 014,96 €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308 114,76 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280 462,39 €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00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Evolution des annuités de la dette 2006-2036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50" y="1428750"/>
          <a:ext cx="8572500" cy="507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BUDGET </a:t>
            </a:r>
            <a:endParaRPr lang="fr-FR" sz="6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7200" b="1" dirty="0" smtClean="0"/>
              <a:t>EAU ET ASSAINISSEMENT </a:t>
            </a:r>
          </a:p>
          <a:p>
            <a:pPr algn="ctr">
              <a:buNone/>
            </a:pPr>
            <a:r>
              <a:rPr lang="fr-FR" sz="7200" b="1" dirty="0" smtClean="0"/>
              <a:t>2022</a:t>
            </a:r>
            <a:endParaRPr lang="fr-FR" sz="72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CA - BUDGET EAU ET ASSAINISSEMENT 2021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4968552"/>
          </a:xfrm>
        </p:spPr>
        <p:txBody>
          <a:bodyPr>
            <a:normAutofit fontScale="92500" lnSpcReduction="2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de Fonctionnement </a:t>
            </a:r>
          </a:p>
          <a:p>
            <a:pPr marL="0" indent="0">
              <a:buNone/>
            </a:pPr>
            <a:r>
              <a:rPr lang="fr-FR" dirty="0" smtClean="0"/>
              <a:t>Dépenses :					</a:t>
            </a:r>
            <a:r>
              <a:rPr lang="fr-FR" b="1" dirty="0" smtClean="0"/>
              <a:t>81 701,46 €</a:t>
            </a:r>
          </a:p>
          <a:p>
            <a:pPr marL="0" indent="0">
              <a:buNone/>
            </a:pPr>
            <a:r>
              <a:rPr lang="fr-FR" dirty="0" smtClean="0"/>
              <a:t>Recettes :					</a:t>
            </a:r>
            <a:r>
              <a:rPr lang="fr-FR" b="1" dirty="0" smtClean="0"/>
              <a:t>84 966,46 €</a:t>
            </a:r>
          </a:p>
          <a:p>
            <a:pPr marL="0" indent="0">
              <a:buNone/>
            </a:pPr>
            <a:r>
              <a:rPr lang="fr-FR" dirty="0" smtClean="0"/>
              <a:t>Résultat de Fonctionnement global : </a:t>
            </a:r>
            <a:r>
              <a:rPr lang="fr-FR" b="1" dirty="0" smtClean="0">
                <a:solidFill>
                  <a:srgbClr val="FF0000"/>
                </a:solidFill>
              </a:rPr>
              <a:t>+ 3 265,00 €</a:t>
            </a: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d’Investissement </a:t>
            </a:r>
          </a:p>
          <a:p>
            <a:pPr marL="0" indent="0">
              <a:buNone/>
            </a:pPr>
            <a:r>
              <a:rPr lang="fr-FR" dirty="0" smtClean="0"/>
              <a:t>Dépenses :					</a:t>
            </a:r>
            <a:r>
              <a:rPr lang="fr-FR" b="1" dirty="0" smtClean="0"/>
              <a:t>28 508,05 €</a:t>
            </a:r>
          </a:p>
          <a:p>
            <a:pPr marL="0" indent="0">
              <a:buNone/>
            </a:pPr>
            <a:r>
              <a:rPr lang="fr-FR" dirty="0" smtClean="0"/>
              <a:t>Recettes :					</a:t>
            </a:r>
            <a:r>
              <a:rPr lang="fr-FR" b="1" dirty="0" smtClean="0"/>
              <a:t>38 934,99 €</a:t>
            </a:r>
          </a:p>
          <a:p>
            <a:pPr marL="0" indent="0">
              <a:buNone/>
            </a:pPr>
            <a:r>
              <a:rPr lang="fr-FR" dirty="0" smtClean="0"/>
              <a:t>Résultat d’investissement global :	</a:t>
            </a:r>
            <a:r>
              <a:rPr lang="fr-FR" b="1" dirty="0" smtClean="0">
                <a:solidFill>
                  <a:srgbClr val="FF0000"/>
                </a:solidFill>
              </a:rPr>
              <a:t>+ 10 426,94 €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Soit résultat global 2021 :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Excédent de : + 13 691,94 €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de Fonctionnement</a:t>
            </a:r>
            <a:br>
              <a:rPr lang="fr-FR" b="1" dirty="0" smtClean="0"/>
            </a:br>
            <a:r>
              <a:rPr lang="fr-FR" b="1" dirty="0" smtClean="0"/>
              <a:t>Dépenses 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631537"/>
              </p:ext>
            </p:extLst>
          </p:nvPr>
        </p:nvGraphicFramePr>
        <p:xfrm>
          <a:off x="323528" y="1556792"/>
          <a:ext cx="8569326" cy="36697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4456"/>
                <a:gridCol w="2160240"/>
                <a:gridCol w="2304630"/>
              </a:tblGrid>
              <a:tr h="429419">
                <a:tc>
                  <a:txBody>
                    <a:bodyPr/>
                    <a:lstStyle/>
                    <a:p>
                      <a:r>
                        <a:rPr lang="fr-FR" dirty="0" smtClean="0"/>
                        <a:t>Dépenses de 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dirty="0" smtClean="0"/>
                        <a:t>Chap.</a:t>
                      </a:r>
                      <a:r>
                        <a:rPr lang="fr-FR" baseline="0" dirty="0" smtClean="0"/>
                        <a:t> 011 – Charges à caractère général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47 090,00 €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50 320,00 €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014 – Atténuation de produits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5 568,00 €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5 300,00 €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022 – Dépenses imprévues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4 000,00 €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r>
                        <a:rPr lang="fr-FR" baseline="0" dirty="0" smtClean="0"/>
                        <a:t> 000,00  €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042 – Opérations d’ordre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25 240,00 €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33 076,00 €</a:t>
                      </a:r>
                      <a:endParaRPr lang="fr-FR" dirty="0"/>
                    </a:p>
                  </a:txBody>
                  <a:tcPr/>
                </a:tc>
              </a:tr>
              <a:tr h="663845">
                <a:tc>
                  <a:txBody>
                    <a:bodyPr/>
                    <a:lstStyle/>
                    <a:p>
                      <a:r>
                        <a:rPr lang="fr-FR" dirty="0" smtClean="0"/>
                        <a:t>Chap.</a:t>
                      </a:r>
                      <a:r>
                        <a:rPr lang="fr-FR" baseline="0" dirty="0" smtClean="0"/>
                        <a:t> 65 – Autres charges de gestion courante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50,00 €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Chap</a:t>
                      </a:r>
                      <a:r>
                        <a:rPr lang="fr-FR" dirty="0" smtClean="0"/>
                        <a:t> 66 – Charges financières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4 366,00 €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3 968,00 €</a:t>
                      </a:r>
                      <a:endParaRPr lang="fr-FR" dirty="0"/>
                    </a:p>
                  </a:txBody>
                  <a:tcPr/>
                </a:tc>
              </a:tr>
              <a:tr h="42941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86 264,00 €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93 714,00</a:t>
                      </a:r>
                      <a:r>
                        <a:rPr lang="fr-FR" b="1" baseline="0" dirty="0" smtClean="0"/>
                        <a:t>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970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Dépenses de Fonctionnement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254931"/>
              </p:ext>
            </p:extLst>
          </p:nvPr>
        </p:nvGraphicFramePr>
        <p:xfrm>
          <a:off x="323850" y="1340769"/>
          <a:ext cx="8640763" cy="504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775508"/>
              </p:ext>
            </p:extLst>
          </p:nvPr>
        </p:nvGraphicFramePr>
        <p:xfrm>
          <a:off x="395536" y="1196752"/>
          <a:ext cx="810272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685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7200" b="1" dirty="0" smtClean="0"/>
              <a:t>PRESENTATION DU</a:t>
            </a:r>
          </a:p>
          <a:p>
            <a:pPr marL="0" indent="0" algn="ctr">
              <a:buNone/>
            </a:pPr>
            <a:r>
              <a:rPr lang="fr-FR" sz="7200" b="1" dirty="0" smtClean="0"/>
              <a:t>BUDGET GENERAL </a:t>
            </a:r>
          </a:p>
          <a:p>
            <a:pPr marL="0" indent="0" algn="ctr">
              <a:buNone/>
            </a:pPr>
            <a:r>
              <a:rPr lang="fr-FR" sz="7200" b="1" dirty="0" smtClean="0"/>
              <a:t>2022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8962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de Fonctionnement</a:t>
            </a:r>
            <a:br>
              <a:rPr lang="fr-FR" b="1" dirty="0" smtClean="0"/>
            </a:br>
            <a:r>
              <a:rPr lang="fr-FR" b="1" dirty="0" smtClean="0"/>
              <a:t>Recettes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857043"/>
              </p:ext>
            </p:extLst>
          </p:nvPr>
        </p:nvGraphicFramePr>
        <p:xfrm>
          <a:off x="250825" y="1484313"/>
          <a:ext cx="8569326" cy="3505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7159"/>
                <a:gridCol w="2088232"/>
                <a:gridCol w="230393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de Fonctionnement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Chap. 042 Opérations</a:t>
                      </a:r>
                      <a:r>
                        <a:rPr lang="fr-FR" baseline="0" dirty="0" smtClean="0"/>
                        <a:t> d’ordre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9 323,00 €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9 323,00 €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Chap</a:t>
                      </a:r>
                      <a:r>
                        <a:rPr lang="fr-FR" dirty="0" smtClean="0"/>
                        <a:t> 70 – Vente de produits fabriqués, prestations</a:t>
                      </a:r>
                      <a:r>
                        <a:rPr lang="fr-FR" baseline="0" dirty="0" smtClean="0"/>
                        <a:t> de services, marchandises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48 941,00 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50 885,00 €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Chap</a:t>
                      </a:r>
                      <a:r>
                        <a:rPr lang="fr-FR" baseline="0" dirty="0" smtClean="0"/>
                        <a:t> 74 – Subvention d’exploitation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28</a:t>
                      </a:r>
                      <a:r>
                        <a:rPr lang="fr-FR" baseline="0" dirty="0" smtClean="0"/>
                        <a:t> 000,00 </a:t>
                      </a:r>
                      <a:r>
                        <a:rPr lang="fr-FR" dirty="0" smtClean="0"/>
                        <a:t>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29 700,00 €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Chap</a:t>
                      </a:r>
                      <a:r>
                        <a:rPr lang="fr-FR" b="1" dirty="0" smtClean="0"/>
                        <a:t> 75 –</a:t>
                      </a:r>
                      <a:r>
                        <a:rPr lang="fr-FR" b="1" baseline="0" dirty="0" smtClean="0"/>
                        <a:t> Autres produits de gestion courante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541,00 €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Recettes</a:t>
                      </a:r>
                      <a:r>
                        <a:rPr lang="fr-FR" b="1" baseline="0" dirty="0" smtClean="0"/>
                        <a:t> de Fonctionnement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86 264,00 €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baseline="0" dirty="0" smtClean="0"/>
                        <a:t>90 449,00</a:t>
                      </a:r>
                      <a:r>
                        <a:rPr lang="fr-FR" b="1" dirty="0" smtClean="0"/>
                        <a:t>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002 – résultat d’exploitation reporté N-1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r>
                        <a:rPr lang="fr-FR" baseline="0" dirty="0" smtClean="0"/>
                        <a:t> 265,00 €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86 264,00 €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93 714,00 €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023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Recettes de Fonctionnement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341051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41738"/>
              </p:ext>
            </p:extLst>
          </p:nvPr>
        </p:nvGraphicFramePr>
        <p:xfrm>
          <a:off x="66675" y="1340767"/>
          <a:ext cx="9010650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1732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fr-FR" b="1" dirty="0" smtClean="0"/>
              <a:t>Etat des recettes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12568"/>
          </a:xfrm>
        </p:spPr>
        <p:txBody>
          <a:bodyPr/>
          <a:lstStyle/>
          <a:p>
            <a:r>
              <a:rPr lang="fr-FR" dirty="0" smtClean="0"/>
              <a:t>La principale recette de Fonctionnement concerne la vente d’eau potable pour </a:t>
            </a:r>
            <a:r>
              <a:rPr lang="fr-FR" b="1" dirty="0" smtClean="0"/>
              <a:t>47 647 € </a:t>
            </a:r>
            <a:r>
              <a:rPr lang="fr-FR" dirty="0" smtClean="0"/>
              <a:t>qui se décompose comme suit en 2021 :</a:t>
            </a:r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23294"/>
              </p:ext>
            </p:extLst>
          </p:nvPr>
        </p:nvGraphicFramePr>
        <p:xfrm>
          <a:off x="683568" y="2780929"/>
          <a:ext cx="7632848" cy="2505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944216"/>
              </a:tblGrid>
              <a:tr h="417646">
                <a:tc>
                  <a:txBody>
                    <a:bodyPr/>
                    <a:lstStyle/>
                    <a:p>
                      <a:r>
                        <a:rPr lang="fr-FR" dirty="0" smtClean="0"/>
                        <a:t>Vente de l’eau – facturation eau potable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26 393,48 </a:t>
                      </a:r>
                      <a:endParaRPr lang="fr-FR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fr-FR" dirty="0" smtClean="0"/>
                        <a:t>Redevance pour pollution d’origine domestique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4 056,92 €</a:t>
                      </a:r>
                      <a:endParaRPr lang="fr-FR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fr-FR" dirty="0" smtClean="0"/>
                        <a:t>Autres taxes</a:t>
                      </a:r>
                      <a:r>
                        <a:rPr lang="fr-FR" baseline="0" dirty="0" smtClean="0"/>
                        <a:t> et redevances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653,43 €</a:t>
                      </a:r>
                      <a:endParaRPr lang="fr-FR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fr-FR" dirty="0" smtClean="0"/>
                        <a:t>Redevance</a:t>
                      </a:r>
                      <a:r>
                        <a:rPr lang="fr-FR" baseline="0" dirty="0" smtClean="0"/>
                        <a:t> d’assainissement collectif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15 305,52 €</a:t>
                      </a:r>
                      <a:endParaRPr lang="fr-FR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fr-FR" dirty="0" smtClean="0"/>
                        <a:t>Redevance</a:t>
                      </a:r>
                      <a:r>
                        <a:rPr lang="fr-FR" baseline="0" dirty="0" smtClean="0"/>
                        <a:t> pour modernisation des réseaux de collecte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1 237,65 €</a:t>
                      </a:r>
                      <a:endParaRPr lang="fr-FR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47 647,00 €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177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d’Investissement </a:t>
            </a:r>
            <a:br>
              <a:rPr lang="fr-FR" b="1" dirty="0" smtClean="0"/>
            </a:br>
            <a:r>
              <a:rPr lang="fr-FR" b="1" dirty="0" smtClean="0"/>
              <a:t>Dépenses </a:t>
            </a:r>
            <a:endParaRPr lang="fr-FR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90595"/>
              </p:ext>
            </p:extLst>
          </p:nvPr>
        </p:nvGraphicFramePr>
        <p:xfrm>
          <a:off x="323850" y="1557338"/>
          <a:ext cx="8569326" cy="259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08190"/>
                <a:gridCol w="1944216"/>
                <a:gridCol w="20169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Dépenses d’Investissement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040 – Opérations</a:t>
                      </a:r>
                      <a:r>
                        <a:rPr lang="fr-FR" baseline="0" dirty="0" smtClean="0"/>
                        <a:t> d’ordre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9 323,00 €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9 323,00 €</a:t>
                      </a:r>
                      <a:endParaRPr lang="fr-FR" dirty="0"/>
                    </a:p>
                  </a:txBody>
                  <a:tcPr/>
                </a:tc>
              </a:tr>
              <a:tr h="265886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16 – Emprunts et dettes assimilées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10 467,00 €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10 836,00 €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020 –</a:t>
                      </a:r>
                      <a:r>
                        <a:rPr lang="fr-FR" baseline="0" dirty="0" smtClean="0"/>
                        <a:t> Dépenses imprévues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671,40 €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500,94 €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23 – Immobilisations en cours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21 –Immobilisations</a:t>
                      </a:r>
                      <a:r>
                        <a:rPr lang="fr-FR" baseline="0" dirty="0" smtClean="0"/>
                        <a:t> corporelles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19 660,00€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25 458,06 €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40 121,40 €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46 118,00 €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910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b="1" dirty="0" smtClean="0"/>
              <a:t>Dépenses d’Investissement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272438"/>
              </p:ext>
            </p:extLst>
          </p:nvPr>
        </p:nvGraphicFramePr>
        <p:xfrm>
          <a:off x="457200" y="1412776"/>
          <a:ext cx="8229600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270141"/>
              </p:ext>
            </p:extLst>
          </p:nvPr>
        </p:nvGraphicFramePr>
        <p:xfrm>
          <a:off x="66675" y="1412775"/>
          <a:ext cx="9010650" cy="452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d’Investissement </a:t>
            </a:r>
            <a:br>
              <a:rPr lang="fr-FR" b="1" dirty="0" smtClean="0"/>
            </a:br>
            <a:r>
              <a:rPr lang="fr-FR" b="1" dirty="0" smtClean="0"/>
              <a:t>Recettes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187646"/>
              </p:ext>
            </p:extLst>
          </p:nvPr>
        </p:nvGraphicFramePr>
        <p:xfrm>
          <a:off x="251520" y="1556792"/>
          <a:ext cx="8572500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92488"/>
                <a:gridCol w="1965464"/>
                <a:gridCol w="2214548"/>
              </a:tblGrid>
              <a:tr h="360637"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040 – Opérations d’ordre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25 240,00 €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33 076,00 €</a:t>
                      </a:r>
                      <a:endParaRPr lang="fr-FR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010 – Dotations, fonds divers et réserves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1 185,00 €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2 615,06 €</a:t>
                      </a:r>
                      <a:endParaRPr lang="fr-FR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106 - Réserves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9 343,56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35 691,06 €</a:t>
                      </a:r>
                      <a:endParaRPr lang="fr-FR" b="1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dirty="0" smtClean="0"/>
                        <a:t>001 – Solde d’exécution section </a:t>
                      </a:r>
                      <a:r>
                        <a:rPr lang="fr-FR" dirty="0" err="1" smtClean="0"/>
                        <a:t>Invest</a:t>
                      </a:r>
                      <a:r>
                        <a:rPr lang="fr-FR" dirty="0" smtClean="0"/>
                        <a:t>. N-1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10 426,94 €</a:t>
                      </a:r>
                      <a:endParaRPr lang="fr-FR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 Recettes d’Investissement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35 768,56 €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46 118,00 €</a:t>
                      </a:r>
                      <a:endParaRPr lang="fr-FR" b="1" dirty="0"/>
                    </a:p>
                  </a:txBody>
                  <a:tcPr/>
                </a:tc>
              </a:tr>
              <a:tr h="36063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Recettes</a:t>
            </a:r>
            <a:r>
              <a:rPr lang="fr-FR" dirty="0" smtClean="0"/>
              <a:t> </a:t>
            </a:r>
            <a:r>
              <a:rPr lang="fr-FR" b="1" dirty="0" smtClean="0"/>
              <a:t>d’Investissement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977213"/>
              </p:ext>
            </p:extLst>
          </p:nvPr>
        </p:nvGraphicFramePr>
        <p:xfrm>
          <a:off x="323850" y="1412875"/>
          <a:ext cx="8496300" cy="511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999461"/>
              </p:ext>
            </p:extLst>
          </p:nvPr>
        </p:nvGraphicFramePr>
        <p:xfrm>
          <a:off x="98181" y="1412776"/>
          <a:ext cx="9010650" cy="501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0694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AMORTISSEMENTS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00600"/>
          </a:xfrm>
        </p:spPr>
        <p:txBody>
          <a:bodyPr/>
          <a:lstStyle/>
          <a:p>
            <a:r>
              <a:rPr lang="fr-FR" dirty="0" smtClean="0"/>
              <a:t>Le calcul de l’amortissement comptable correspond à la perte de la valeur de l’immobilisation acquise du fait de son usage, du temps ou de son obsolescence technique, ce qui revient à chiffrer la dépréciation du Bien acquis,</a:t>
            </a:r>
          </a:p>
          <a:p>
            <a:r>
              <a:rPr lang="fr-FR" b="1" dirty="0" smtClean="0"/>
              <a:t>Ce sont des opération d’ordre </a:t>
            </a:r>
            <a:r>
              <a:rPr lang="fr-FR" dirty="0" smtClean="0"/>
              <a:t>qui</a:t>
            </a:r>
            <a:r>
              <a:rPr lang="fr-FR" b="1" dirty="0" smtClean="0"/>
              <a:t> </a:t>
            </a:r>
            <a:r>
              <a:rPr lang="fr-FR" dirty="0" smtClean="0"/>
              <a:t>contrairement aux opérations réelles qui se traduisent par des encaissements ou décaissement d’argent, correspondent à des écritures sans flux financiers réels,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10609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Tableau récapitulatif des amortissements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690374"/>
              </p:ext>
            </p:extLst>
          </p:nvPr>
        </p:nvGraphicFramePr>
        <p:xfrm>
          <a:off x="457200" y="16002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Dépenses d’exploitation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25 240,00 €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33 076,00 €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042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d’exploitation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9 323,00 €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9 323,00 €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040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Dépenses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9 323,00 €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9 323,00 €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040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d’Investissement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25 240,00 €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33 076,00 € 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56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Rappel CA - BUDGET GENERAL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84576"/>
          </a:xfrm>
        </p:spPr>
        <p:txBody>
          <a:bodyPr>
            <a:normAutofit fontScale="92500" lnSpcReduction="1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de Fonctionnement </a:t>
            </a:r>
          </a:p>
          <a:p>
            <a:pPr marL="0" indent="0">
              <a:buNone/>
            </a:pPr>
            <a:r>
              <a:rPr lang="fr-FR" dirty="0" smtClean="0"/>
              <a:t>Dépenses :					</a:t>
            </a:r>
            <a:r>
              <a:rPr lang="fr-FR" b="1" dirty="0" smtClean="0"/>
              <a:t>419 850,49 €</a:t>
            </a:r>
          </a:p>
          <a:p>
            <a:pPr marL="0" indent="0">
              <a:buNone/>
            </a:pPr>
            <a:r>
              <a:rPr lang="fr-FR" dirty="0" smtClean="0"/>
              <a:t>Recettes :					</a:t>
            </a:r>
            <a:r>
              <a:rPr lang="fr-FR" b="1" dirty="0" smtClean="0"/>
              <a:t>647 003,04 €</a:t>
            </a:r>
          </a:p>
          <a:p>
            <a:pPr marL="0" indent="0">
              <a:buNone/>
            </a:pPr>
            <a:r>
              <a:rPr lang="fr-FR" dirty="0" smtClean="0"/>
              <a:t>Résultat  de Fonctionnement global: </a:t>
            </a:r>
            <a:r>
              <a:rPr lang="fr-FR" b="1" dirty="0" smtClean="0">
                <a:solidFill>
                  <a:srgbClr val="FF0000"/>
                </a:solidFill>
              </a:rPr>
              <a:t>+ 227 152,55 €</a:t>
            </a: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d’Investissement :</a:t>
            </a:r>
          </a:p>
          <a:p>
            <a:pPr marL="0" indent="0">
              <a:buNone/>
            </a:pPr>
            <a:r>
              <a:rPr lang="fr-FR" dirty="0" smtClean="0"/>
              <a:t>Dépenses :					</a:t>
            </a:r>
            <a:r>
              <a:rPr lang="fr-FR" b="1" dirty="0" smtClean="0"/>
              <a:t>435 486,31 €</a:t>
            </a:r>
          </a:p>
          <a:p>
            <a:pPr marL="0" indent="0">
              <a:buNone/>
            </a:pPr>
            <a:r>
              <a:rPr lang="fr-FR" dirty="0" smtClean="0"/>
              <a:t>Recettes :					</a:t>
            </a:r>
            <a:r>
              <a:rPr lang="fr-FR" b="1" dirty="0" smtClean="0"/>
              <a:t>324 656,84 €</a:t>
            </a:r>
          </a:p>
          <a:p>
            <a:pPr marL="0" indent="0">
              <a:buNone/>
            </a:pPr>
            <a:r>
              <a:rPr lang="fr-FR" dirty="0" smtClean="0"/>
              <a:t>Résultat d’Investissement global:	</a:t>
            </a:r>
            <a:r>
              <a:rPr lang="fr-FR" b="1" dirty="0" smtClean="0">
                <a:solidFill>
                  <a:srgbClr val="FF0000"/>
                </a:solidFill>
              </a:rPr>
              <a:t>- 110 829,47 €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Soit résultat global 2021: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Excédent de : + 116 323,08 €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2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de Fonctionnement</a:t>
            </a:r>
            <a:br>
              <a:rPr lang="fr-FR" b="1" dirty="0" smtClean="0"/>
            </a:br>
            <a:r>
              <a:rPr lang="fr-FR" b="1" dirty="0" smtClean="0"/>
              <a:t>Dépenses  </a:t>
            </a:r>
            <a:endParaRPr lang="fr-FR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517952"/>
              </p:ext>
            </p:extLst>
          </p:nvPr>
        </p:nvGraphicFramePr>
        <p:xfrm>
          <a:off x="323528" y="1556795"/>
          <a:ext cx="8569326" cy="51205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52206"/>
                <a:gridCol w="1728192"/>
                <a:gridCol w="2088928"/>
              </a:tblGrid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DEPENSES DE FONCTIONNEMENT EN EUROS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011 – Charges à caractère général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215 480,00 €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277 </a:t>
                      </a:r>
                      <a:r>
                        <a:rPr lang="fr-FR" b="1" dirty="0" smtClean="0"/>
                        <a:t>405.00 €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012 – Charges de personnel et frais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143 150,00</a:t>
                      </a:r>
                      <a:r>
                        <a:rPr lang="fr-FR" b="1" baseline="0" dirty="0" smtClean="0"/>
                        <a:t>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146 400.00 €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65 – Autre charges de gestion</a:t>
                      </a:r>
                      <a:r>
                        <a:rPr lang="fr-FR" baseline="0" dirty="0" smtClean="0"/>
                        <a:t> courante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83 905,00 €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89 675.00 €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66 – Charges financières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10 427,00 €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9 270.00 €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67 – Charges exceptionnelles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200,00 €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20.00 €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022</a:t>
                      </a:r>
                      <a:r>
                        <a:rPr lang="fr-FR" b="1" baseline="0" dirty="0" smtClean="0"/>
                        <a:t> – Dépenses Imprévues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20 000,00</a:t>
                      </a:r>
                      <a:r>
                        <a:rPr lang="fr-FR" b="1" baseline="0" dirty="0" smtClean="0"/>
                        <a:t>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30 000 €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023 – Virement à la section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d’Investissement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152 823,00 €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135 338.00 €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Chapitre – 042 – Opérations d’ordre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</a:t>
                      </a:r>
                      <a:r>
                        <a:rPr lang="fr-FR" b="1" baseline="0" dirty="0" smtClean="0"/>
                        <a:t> 000.00 €</a:t>
                      </a:r>
                      <a:endParaRPr lang="fr-FR" b="1" dirty="0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625 985,00</a:t>
                      </a:r>
                      <a:r>
                        <a:rPr lang="fr-FR" b="1" baseline="0" dirty="0" smtClean="0"/>
                        <a:t>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691 </a:t>
                      </a:r>
                      <a:r>
                        <a:rPr lang="fr-FR" b="1" dirty="0" smtClean="0"/>
                        <a:t>108.00 €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8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DEPENSES DE FONCTIONNEMENT</a:t>
            </a:r>
            <a:br>
              <a:rPr lang="fr-FR" b="1" dirty="0" smtClean="0"/>
            </a:br>
            <a:r>
              <a:rPr lang="fr-FR" b="1" dirty="0" smtClean="0"/>
              <a:t>Compte administratif 2021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927912"/>
              </p:ext>
            </p:extLst>
          </p:nvPr>
        </p:nvGraphicFramePr>
        <p:xfrm>
          <a:off x="323528" y="1628800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042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DEPENSES DE FONCTIONNEMENT</a:t>
            </a:r>
            <a:br>
              <a:rPr lang="fr-FR" b="1" dirty="0" smtClean="0"/>
            </a:br>
            <a:r>
              <a:rPr lang="fr-FR" b="1" dirty="0" smtClean="0"/>
              <a:t>Budget 2022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117140"/>
              </p:ext>
            </p:extLst>
          </p:nvPr>
        </p:nvGraphicFramePr>
        <p:xfrm>
          <a:off x="251520" y="1700808"/>
          <a:ext cx="8640960" cy="468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441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La section de Fonctionnement</a:t>
            </a:r>
            <a:br>
              <a:rPr lang="fr-FR" b="1" dirty="0" smtClean="0"/>
            </a:br>
            <a:r>
              <a:rPr lang="fr-FR" b="1" dirty="0" smtClean="0"/>
              <a:t>Recettes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757176"/>
              </p:ext>
            </p:extLst>
          </p:nvPr>
        </p:nvGraphicFramePr>
        <p:xfrm>
          <a:off x="457200" y="1412778"/>
          <a:ext cx="8229600" cy="51296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62872"/>
                <a:gridCol w="1656184"/>
                <a:gridCol w="1810544"/>
              </a:tblGrid>
              <a:tr h="389254">
                <a:tc>
                  <a:txBody>
                    <a:bodyPr/>
                    <a:lstStyle/>
                    <a:p>
                      <a:r>
                        <a:rPr lang="fr-FR" dirty="0" smtClean="0"/>
                        <a:t>RECETTES DE FONCTIONNEMENT (en euros)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013 – Atténuation de charges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500.00 €</a:t>
                      </a:r>
                      <a:endParaRPr lang="fr-FR" b="1" dirty="0"/>
                    </a:p>
                  </a:txBody>
                  <a:tcPr/>
                </a:tc>
              </a:tr>
              <a:tr h="67186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70 – Produits</a:t>
                      </a:r>
                      <a:r>
                        <a:rPr lang="fr-FR" baseline="0" dirty="0" smtClean="0"/>
                        <a:t> des services, du domaine et ventes diverses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39 684,00 €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54 </a:t>
                      </a:r>
                      <a:r>
                        <a:rPr lang="fr-FR" b="1" dirty="0" smtClean="0"/>
                        <a:t>338.92 €</a:t>
                      </a:r>
                      <a:endParaRPr lang="fr-FR" b="1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73 – Impôts et taxes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347 776,03 €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374 </a:t>
                      </a:r>
                      <a:r>
                        <a:rPr lang="fr-FR" b="1" dirty="0" smtClean="0"/>
                        <a:t>187.00 €</a:t>
                      </a:r>
                      <a:endParaRPr lang="fr-FR" b="1" dirty="0"/>
                    </a:p>
                  </a:txBody>
                  <a:tcPr/>
                </a:tc>
              </a:tr>
              <a:tr h="67186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74 – Dotations, subventions et participations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122 751,00 €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115 451.00 €</a:t>
                      </a:r>
                      <a:endParaRPr lang="fr-FR" b="1" dirty="0"/>
                    </a:p>
                  </a:txBody>
                  <a:tcPr/>
                </a:tc>
              </a:tr>
              <a:tr h="67186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75 – Autres produits de gestion courante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25</a:t>
                      </a:r>
                      <a:r>
                        <a:rPr lang="fr-FR" b="1" baseline="0" dirty="0" smtClean="0"/>
                        <a:t> 002,00 €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27 302.00 €</a:t>
                      </a:r>
                      <a:endParaRPr lang="fr-FR" b="1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dirty="0" smtClean="0"/>
                        <a:t>Chapitre 76 – Produits financiers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2 910,00 €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2 756.00 €</a:t>
                      </a:r>
                      <a:endParaRPr lang="fr-FR" b="1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b="0" dirty="0" smtClean="0"/>
                        <a:t>Chapitre 77 – Produits exceptionnels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5 290,00 €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250.00 €</a:t>
                      </a:r>
                      <a:endParaRPr lang="fr-FR" b="1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recette réelles</a:t>
                      </a:r>
                      <a:r>
                        <a:rPr lang="fr-FR" b="1" baseline="0" dirty="0" smtClean="0"/>
                        <a:t> de Fonctionnement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543 413,03 €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574 </a:t>
                      </a:r>
                      <a:r>
                        <a:rPr lang="fr-FR" b="1" dirty="0" smtClean="0"/>
                        <a:t>784.92 €</a:t>
                      </a:r>
                      <a:endParaRPr lang="fr-FR" b="1" dirty="0"/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Chapitre 002 – Excédent</a:t>
                      </a:r>
                      <a:r>
                        <a:rPr lang="fr-FR" b="1" baseline="0" dirty="0" smtClean="0">
                          <a:solidFill>
                            <a:srgbClr val="0070C0"/>
                          </a:solidFill>
                        </a:rPr>
                        <a:t> reporté N-1 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82 571,97</a:t>
                      </a:r>
                      <a:r>
                        <a:rPr lang="fr-FR" b="1" baseline="0" dirty="0" smtClean="0">
                          <a:solidFill>
                            <a:srgbClr val="0070C0"/>
                          </a:solidFill>
                        </a:rPr>
                        <a:t> €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116 323.08 €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RECETTE DE FONCTIONNEMENT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625 985,00 €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smtClean="0"/>
                        <a:t>691 </a:t>
                      </a:r>
                      <a:r>
                        <a:rPr lang="fr-FR" b="1" dirty="0" smtClean="0"/>
                        <a:t>108.00 €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RECETTES DE FONCTIONNEMENT</a:t>
            </a:r>
            <a:br>
              <a:rPr lang="fr-FR" b="1" dirty="0" smtClean="0"/>
            </a:br>
            <a:r>
              <a:rPr lang="fr-FR" b="1" dirty="0" smtClean="0"/>
              <a:t>Compte Administratif 2021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759172"/>
              </p:ext>
            </p:extLst>
          </p:nvPr>
        </p:nvGraphicFramePr>
        <p:xfrm>
          <a:off x="251520" y="1504029"/>
          <a:ext cx="871296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45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</TotalTime>
  <Words>1751</Words>
  <Application>Microsoft Office PowerPoint</Application>
  <PresentationFormat>Affichage à l'écran (4:3)</PresentationFormat>
  <Paragraphs>531</Paragraphs>
  <Slides>38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Thème Office</vt:lpstr>
      <vt:lpstr>   PRESENTATION DU BUDGET 2022</vt:lpstr>
      <vt:lpstr>Grands Principes Budgétaires</vt:lpstr>
      <vt:lpstr>Présentation PowerPoint</vt:lpstr>
      <vt:lpstr>Rappel CA - BUDGET GENERAL</vt:lpstr>
      <vt:lpstr>La section de Fonctionnement Dépenses  </vt:lpstr>
      <vt:lpstr>DEPENSES DE FONCTIONNEMENT Compte administratif 2021 </vt:lpstr>
      <vt:lpstr>DEPENSES DE FONCTIONNEMENT Budget 2022</vt:lpstr>
      <vt:lpstr>La section de Fonctionnement Recettes </vt:lpstr>
      <vt:lpstr>RECETTES DE FONCTIONNEMENT Compte Administratif 2021 </vt:lpstr>
      <vt:lpstr>RECETTES DE FONCTIONNEMENT BUDGET 2022</vt:lpstr>
      <vt:lpstr> Les dépenses réelles de fonctionnement ont augmenté  de 12 % </vt:lpstr>
      <vt:lpstr>Les dotations de l’Etat : diminution de 4 % en 2021 diminution de 4 % en 2022 </vt:lpstr>
      <vt:lpstr>Les dotations du Département</vt:lpstr>
      <vt:lpstr>La Fiscalité directe locale en 2021</vt:lpstr>
      <vt:lpstr>La fiscalité directe locale en 2021 : produit reversé à la CCCT</vt:lpstr>
      <vt:lpstr>Les taux de la fiscalité directe locale en 2022 : à débattre </vt:lpstr>
      <vt:lpstr>La section d’Investissement  Dépenses </vt:lpstr>
      <vt:lpstr>Dépenses d’Investissement  compte Administratif 2021</vt:lpstr>
      <vt:lpstr>Dépenses d’Investissement  BUDGET 2022</vt:lpstr>
      <vt:lpstr>La section d’Investissement Recettes </vt:lpstr>
      <vt:lpstr>Recettes d’Investissement  Compte Administratif 2021</vt:lpstr>
      <vt:lpstr>Recettes d’Investissement  Budget 2022</vt:lpstr>
      <vt:lpstr>Les dépenses d’équipement se répartissent comme suit :</vt:lpstr>
      <vt:lpstr>Etat de la dette au 31.12.2021 L’encours se répartit ainsi :</vt:lpstr>
      <vt:lpstr>Evolution des annuités de la dette 2006-2036</vt:lpstr>
      <vt:lpstr>BUDGET </vt:lpstr>
      <vt:lpstr>CA - BUDGET EAU ET ASSAINISSEMENT 2021</vt:lpstr>
      <vt:lpstr>La section de Fonctionnement Dépenses  </vt:lpstr>
      <vt:lpstr>Dépenses de Fonctionnement </vt:lpstr>
      <vt:lpstr>La section de Fonctionnement Recettes </vt:lpstr>
      <vt:lpstr>Recettes de Fonctionnement </vt:lpstr>
      <vt:lpstr>Etat des recettes </vt:lpstr>
      <vt:lpstr>La section d’Investissement  Dépenses </vt:lpstr>
      <vt:lpstr>Dépenses d’Investissement</vt:lpstr>
      <vt:lpstr>La section d’Investissement  Recettes </vt:lpstr>
      <vt:lpstr>Recettes d’Investissement </vt:lpstr>
      <vt:lpstr>LES AMORTISSEMENTS </vt:lpstr>
      <vt:lpstr>Tableau récapitulatif des amortissements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DU COMPTE ADMINISTRATIF 2021 </dc:title>
  <dc:creator>utilisateur</dc:creator>
  <cp:lastModifiedBy>utilisateur</cp:lastModifiedBy>
  <cp:revision>369</cp:revision>
  <cp:lastPrinted>2022-04-07T15:27:40Z</cp:lastPrinted>
  <dcterms:created xsi:type="dcterms:W3CDTF">2022-02-08T10:55:55Z</dcterms:created>
  <dcterms:modified xsi:type="dcterms:W3CDTF">2022-04-08T15:55:30Z</dcterms:modified>
</cp:coreProperties>
</file>