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5"/>
  </p:notesMasterIdLst>
  <p:sldIdLst>
    <p:sldId id="256" r:id="rId2"/>
    <p:sldId id="304" r:id="rId3"/>
    <p:sldId id="342" r:id="rId4"/>
    <p:sldId id="302" r:id="rId5"/>
    <p:sldId id="303" r:id="rId6"/>
    <p:sldId id="259" r:id="rId7"/>
    <p:sldId id="308" r:id="rId8"/>
    <p:sldId id="258" r:id="rId9"/>
    <p:sldId id="257" r:id="rId10"/>
    <p:sldId id="319" r:id="rId11"/>
    <p:sldId id="261" r:id="rId12"/>
    <p:sldId id="262" r:id="rId13"/>
    <p:sldId id="264" r:id="rId14"/>
    <p:sldId id="324" r:id="rId15"/>
    <p:sldId id="300" r:id="rId16"/>
    <p:sldId id="356" r:id="rId17"/>
    <p:sldId id="353" r:id="rId18"/>
    <p:sldId id="354" r:id="rId19"/>
    <p:sldId id="355" r:id="rId20"/>
    <p:sldId id="357" r:id="rId21"/>
    <p:sldId id="301" r:id="rId22"/>
    <p:sldId id="339" r:id="rId23"/>
    <p:sldId id="315" r:id="rId24"/>
    <p:sldId id="321" r:id="rId25"/>
    <p:sldId id="352" r:id="rId26"/>
    <p:sldId id="349" r:id="rId27"/>
    <p:sldId id="347" r:id="rId28"/>
    <p:sldId id="348" r:id="rId29"/>
    <p:sldId id="322" r:id="rId30"/>
    <p:sldId id="346" r:id="rId31"/>
    <p:sldId id="333" r:id="rId32"/>
    <p:sldId id="320" r:id="rId33"/>
    <p:sldId id="313" r:id="rId34"/>
    <p:sldId id="343" r:id="rId35"/>
    <p:sldId id="314" r:id="rId36"/>
    <p:sldId id="340" r:id="rId37"/>
    <p:sldId id="316" r:id="rId38"/>
    <p:sldId id="318" r:id="rId39"/>
    <p:sldId id="306" r:id="rId40"/>
    <p:sldId id="341" r:id="rId41"/>
    <p:sldId id="307" r:id="rId42"/>
    <p:sldId id="309" r:id="rId43"/>
    <p:sldId id="299" r:id="rId44"/>
    <p:sldId id="344" r:id="rId45"/>
    <p:sldId id="297" r:id="rId46"/>
    <p:sldId id="286" r:id="rId47"/>
    <p:sldId id="296" r:id="rId48"/>
    <p:sldId id="295" r:id="rId49"/>
    <p:sldId id="288" r:id="rId50"/>
    <p:sldId id="298" r:id="rId51"/>
    <p:sldId id="294" r:id="rId52"/>
    <p:sldId id="305" r:id="rId53"/>
    <p:sldId id="358" r:id="rId5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580"/>
    <p:restoredTop sz="96797"/>
  </p:normalViewPr>
  <p:slideViewPr>
    <p:cSldViewPr snapToGrid="0">
      <p:cViewPr varScale="1">
        <p:scale>
          <a:sx n="131" d="100"/>
          <a:sy n="131" d="100"/>
        </p:scale>
        <p:origin x="98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CA306-1B57-FA45-BC20-2CC4070F09C1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401CA0-EB5A-9B43-983B-6097519FDE46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87421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98F765-ABCB-1C46-8561-08A8C9ED49D2}" type="slidenum">
              <a:rPr lang="fr-FR" smtClean="0"/>
              <a:pPr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189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98F765-ABCB-1C46-8561-08A8C9ED49D2}" type="slidenum">
              <a:rPr lang="fr-FR" smtClean="0"/>
              <a:pPr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58851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98F765-ABCB-1C46-8561-08A8C9ED49D2}" type="slidenum">
              <a:rPr lang="fr-FR" smtClean="0"/>
              <a:pPr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3871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98F765-ABCB-1C46-8561-08A8C9ED49D2}" type="slidenum">
              <a:rPr lang="fr-FR" smtClean="0"/>
              <a:pPr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0287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9253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87401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96868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59979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94240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6314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6926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459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39321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27717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8983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3C8A8-D22C-094D-9CD2-649B1DC47565}" type="datetimeFigureOut">
              <a:rPr lang="fr-FR" smtClean="0"/>
              <a:pPr/>
              <a:t>19/09/2022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8EBA8-8674-5D42-836B-81DD41BB1620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70712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1.wdp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7125BD-11D7-003D-2F48-431EB1AEF3F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399269D-8D6B-5CF1-CB7B-5478119168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30745" y="0"/>
            <a:ext cx="48825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10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4"/>
    </mc:Choice>
    <mc:Fallback xmlns="" xmlns:mv="urn:schemas-microsoft-com:mac:vml">
      <p:transition spd="slow" advTm="71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2" name="Sous-titre 2">
            <a:extLst>
              <a:ext uri="{FF2B5EF4-FFF2-40B4-BE49-F238E27FC236}">
                <a16:creationId xmlns:a16="http://schemas.microsoft.com/office/drawing/2014/main" id="{30122D5B-B064-8B96-85B3-7F4F75C3A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045837"/>
            <a:ext cx="9144000" cy="368794"/>
          </a:xfrm>
        </p:spPr>
        <p:txBody>
          <a:bodyPr>
            <a:noAutofit/>
          </a:bodyPr>
          <a:lstStyle/>
          <a:p>
            <a:r>
              <a:rPr lang="fr-FR" sz="2800" b="1" dirty="0">
                <a:latin typeface="Garamond" panose="02020404030301010803" pitchFamily="18" charset="0"/>
              </a:rPr>
              <a:t>LES TEMPS DE L’ARBRE ET DE LA FORET        DANS NOS TERRITOIRES</a:t>
            </a:r>
            <a:endParaRPr lang="fr-FR" sz="28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21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6"/>
    </mc:Choice>
    <mc:Fallback xmlns="" xmlns:mv="urn:schemas-microsoft-com:mac:vml">
      <p:transition spd="slow" advTm="588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20E39CC4-F4BE-1BC5-2C7E-A049FF75FA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835" y="923638"/>
            <a:ext cx="8124275" cy="5566300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30122D5B-B064-8B96-85B3-7F4F75C3A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77422"/>
            <a:ext cx="9144000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En 1900, une agriculture présente très haut                                                                   sur le versant du St-</a:t>
            </a:r>
            <a:r>
              <a:rPr lang="fr-FR" sz="2000" b="1" dirty="0" err="1">
                <a:latin typeface="Garamond" panose="02020404030301010803" pitchFamily="18" charset="0"/>
              </a:rPr>
              <a:t>Eynard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FDC849C8-8C4A-3D3C-354A-FF1FEC28CEE9}"/>
              </a:ext>
            </a:extLst>
          </p:cNvPr>
          <p:cNvSpPr txBox="1">
            <a:spLocks/>
          </p:cNvSpPr>
          <p:nvPr/>
        </p:nvSpPr>
        <p:spPr>
          <a:xfrm>
            <a:off x="3352801" y="6012872"/>
            <a:ext cx="4978400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Paysage depuis le coteau au-dessus de St-Hugues 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(A. </a:t>
            </a:r>
            <a:r>
              <a:rPr lang="fr-FR" sz="1000" b="1" dirty="0" err="1">
                <a:solidFill>
                  <a:schemeClr val="bg1"/>
                </a:solidFill>
                <a:latin typeface="Garamond" panose="02020404030301010803" pitchFamily="18" charset="0"/>
              </a:rPr>
              <a:t>Salvain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)</a:t>
            </a:r>
            <a:endParaRPr lang="fr-FR" sz="1000" i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901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4"/>
    </mc:Choice>
    <mc:Fallback xmlns="" xmlns:mv="urn:schemas-microsoft-com:mac:vml">
      <p:transition spd="slow" advTm="566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-10012"/>
            <a:ext cx="9144000" cy="686801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50B2A34E-F99E-775A-AE0D-4F6F73A6A4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932" y="1038431"/>
            <a:ext cx="8239891" cy="5149932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4235E2AC-6504-C4B9-A04B-C5B33FE0E0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77422"/>
            <a:ext cx="9144000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En 1900, une agriculture présente très haut                                                                   sur le versant du St-</a:t>
            </a:r>
            <a:r>
              <a:rPr lang="fr-FR" sz="2000" b="1" dirty="0" err="1">
                <a:latin typeface="Garamond" panose="02020404030301010803" pitchFamily="18" charset="0"/>
              </a:rPr>
              <a:t>Eynard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DE3DF1F9-F800-E29F-03E9-3AA79A9F1C0F}"/>
              </a:ext>
            </a:extLst>
          </p:cNvPr>
          <p:cNvSpPr txBox="1">
            <a:spLocks/>
          </p:cNvSpPr>
          <p:nvPr/>
        </p:nvSpPr>
        <p:spPr>
          <a:xfrm>
            <a:off x="5357091" y="5768107"/>
            <a:ext cx="3441732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Vigne au-dessus de l’église 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(A. </a:t>
            </a:r>
            <a:r>
              <a:rPr lang="fr-FR" sz="1000" b="1" dirty="0" err="1">
                <a:solidFill>
                  <a:schemeClr val="bg1"/>
                </a:solidFill>
                <a:latin typeface="Garamond" panose="02020404030301010803" pitchFamily="18" charset="0"/>
              </a:rPr>
              <a:t>Salvain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)</a:t>
            </a:r>
            <a:endParaRPr lang="fr-FR" sz="1000" i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05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3"/>
    </mc:Choice>
    <mc:Fallback xmlns="" xmlns:mv="urn:schemas-microsoft-com:mac:vml">
      <p:transition spd="slow" advTm="468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6922EE8-6DC7-5BAE-F426-021E4973C6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1381" y="988286"/>
            <a:ext cx="8175297" cy="5638135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24DAB598-4F97-61A4-75FE-B9CB2274D6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77422"/>
            <a:ext cx="9144000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En 1900, une agriculture présente très haut                                                                   sur le versant du St-</a:t>
            </a:r>
            <a:r>
              <a:rPr lang="fr-FR" sz="2000" b="1" dirty="0" err="1">
                <a:latin typeface="Garamond" panose="02020404030301010803" pitchFamily="18" charset="0"/>
              </a:rPr>
              <a:t>Eynard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EE919BDB-E786-CF60-513B-49268659BE0F}"/>
              </a:ext>
            </a:extLst>
          </p:cNvPr>
          <p:cNvSpPr txBox="1">
            <a:spLocks/>
          </p:cNvSpPr>
          <p:nvPr/>
        </p:nvSpPr>
        <p:spPr>
          <a:xfrm>
            <a:off x="5061527" y="6289963"/>
            <a:ext cx="3675151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Pré et vigne au-dessus de St-Hugues 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(A. </a:t>
            </a:r>
            <a:r>
              <a:rPr lang="fr-FR" sz="1000" b="1" dirty="0" err="1">
                <a:solidFill>
                  <a:schemeClr val="bg1"/>
                </a:solidFill>
                <a:latin typeface="Garamond" panose="02020404030301010803" pitchFamily="18" charset="0"/>
              </a:rPr>
              <a:t>Salvain</a:t>
            </a:r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)</a:t>
            </a:r>
            <a:endParaRPr lang="fr-FR" sz="1000" i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42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9"/>
    </mc:Choice>
    <mc:Fallback xmlns="" xmlns:mv="urn:schemas-microsoft-com:mac:vml">
      <p:transition spd="slow" advTm="450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C320933-1C9D-F8E5-D552-1E134E7C8D48}"/>
              </a:ext>
            </a:extLst>
          </p:cNvPr>
          <p:cNvSpPr/>
          <p:nvPr/>
        </p:nvSpPr>
        <p:spPr>
          <a:xfrm>
            <a:off x="0" y="-1"/>
            <a:ext cx="4261516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5D6E4C2-B0F3-F4E2-3D5E-290D915430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saturation sat="229000"/>
                    </a14:imgEffect>
                    <a14:imgEffect>
                      <a14:brightnessContrast bright="22000" contrast="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81154" y="-5923"/>
            <a:ext cx="6562846" cy="6869843"/>
          </a:xfrm>
          <a:prstGeom prst="rect">
            <a:avLst/>
          </a:prstGeom>
        </p:spPr>
      </p:pic>
      <p:sp>
        <p:nvSpPr>
          <p:cNvPr id="7" name="Titre 1">
            <a:extLst>
              <a:ext uri="{FF2B5EF4-FFF2-40B4-BE49-F238E27FC236}">
                <a16:creationId xmlns:a16="http://schemas.microsoft.com/office/drawing/2014/main" id="{3435EFD6-B772-1ADF-13DE-9C88AB6DD93B}"/>
              </a:ext>
            </a:extLst>
          </p:cNvPr>
          <p:cNvSpPr txBox="1">
            <a:spLocks/>
          </p:cNvSpPr>
          <p:nvPr/>
        </p:nvSpPr>
        <p:spPr>
          <a:xfrm>
            <a:off x="143134" y="212628"/>
            <a:ext cx="2097146" cy="4896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Biviers, 1925      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DA9AB74-C176-211F-D0F2-A72321B0837C}"/>
              </a:ext>
            </a:extLst>
          </p:cNvPr>
          <p:cNvSpPr txBox="1"/>
          <p:nvPr/>
        </p:nvSpPr>
        <p:spPr>
          <a:xfrm>
            <a:off x="3262576" y="5238659"/>
            <a:ext cx="88880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St-Hugues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1AD189C-5A3C-58AE-EA9F-683F8F41B4D7}"/>
              </a:ext>
            </a:extLst>
          </p:cNvPr>
          <p:cNvSpPr txBox="1"/>
          <p:nvPr/>
        </p:nvSpPr>
        <p:spPr>
          <a:xfrm>
            <a:off x="7282888" y="6159155"/>
            <a:ext cx="55352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Eglise</a:t>
            </a:r>
          </a:p>
        </p:txBody>
      </p:sp>
      <p:sp>
        <p:nvSpPr>
          <p:cNvPr id="10" name="Forme libre 9">
            <a:extLst>
              <a:ext uri="{FF2B5EF4-FFF2-40B4-BE49-F238E27FC236}">
                <a16:creationId xmlns:a16="http://schemas.microsoft.com/office/drawing/2014/main" id="{E0CC9044-6144-00DE-6198-17AE32765B38}"/>
              </a:ext>
            </a:extLst>
          </p:cNvPr>
          <p:cNvSpPr/>
          <p:nvPr/>
        </p:nvSpPr>
        <p:spPr>
          <a:xfrm>
            <a:off x="2724912" y="2862072"/>
            <a:ext cx="6419088" cy="91440"/>
          </a:xfrm>
          <a:custGeom>
            <a:avLst/>
            <a:gdLst>
              <a:gd name="connsiteX0" fmla="*/ 0 w 6419088"/>
              <a:gd name="connsiteY0" fmla="*/ 0 h 91440"/>
              <a:gd name="connsiteX1" fmla="*/ 539496 w 6419088"/>
              <a:gd name="connsiteY1" fmla="*/ 9144 h 91440"/>
              <a:gd name="connsiteX2" fmla="*/ 6419088 w 6419088"/>
              <a:gd name="connsiteY2" fmla="*/ 9144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419088" h="91440">
                <a:moveTo>
                  <a:pt x="0" y="0"/>
                </a:moveTo>
                <a:lnTo>
                  <a:pt x="539496" y="9144"/>
                </a:lnTo>
                <a:lnTo>
                  <a:pt x="6419088" y="91440"/>
                </a:lnTo>
              </a:path>
            </a:pathLst>
          </a:custGeom>
          <a:noFill/>
          <a:ln w="19050"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46DF9-CC37-A8D5-8684-1717B1F3201E}"/>
              </a:ext>
            </a:extLst>
          </p:cNvPr>
          <p:cNvSpPr txBox="1"/>
          <p:nvPr/>
        </p:nvSpPr>
        <p:spPr>
          <a:xfrm>
            <a:off x="2198152" y="2605002"/>
            <a:ext cx="3709273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b="1" i="1" dirty="0">
                <a:solidFill>
                  <a:schemeClr val="bg1"/>
                </a:solidFill>
                <a:latin typeface="Garamond" panose="02020404030301010803" pitchFamily="18" charset="0"/>
              </a:rPr>
              <a:t>Niveau de l’actuel chemin des Réservoirs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D338A79-C083-BBF3-1962-D5B4F5E50AF5}"/>
              </a:ext>
            </a:extLst>
          </p:cNvPr>
          <p:cNvSpPr txBox="1"/>
          <p:nvPr/>
        </p:nvSpPr>
        <p:spPr>
          <a:xfrm>
            <a:off x="7758376" y="1013029"/>
            <a:ext cx="88880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La Carrière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8568CED1-345D-A6B8-D76E-FC0744AB67B7}"/>
              </a:ext>
            </a:extLst>
          </p:cNvPr>
          <p:cNvSpPr txBox="1"/>
          <p:nvPr/>
        </p:nvSpPr>
        <p:spPr>
          <a:xfrm>
            <a:off x="5996748" y="4782645"/>
            <a:ext cx="845922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Les Plantés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B6FB0695-1470-F52E-5660-1F9F0B493AE0}"/>
              </a:ext>
            </a:extLst>
          </p:cNvPr>
          <p:cNvSpPr txBox="1"/>
          <p:nvPr/>
        </p:nvSpPr>
        <p:spPr>
          <a:xfrm rot="15987018">
            <a:off x="4627125" y="1994617"/>
            <a:ext cx="961246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b="1" i="1" dirty="0">
                <a:solidFill>
                  <a:srgbClr val="FF0000"/>
                </a:solidFill>
                <a:latin typeface="Garamond" panose="02020404030301010803" pitchFamily="18" charset="0"/>
              </a:rPr>
              <a:t>  </a:t>
            </a:r>
            <a:r>
              <a:rPr lang="fr-FR" sz="1200" b="1" i="1" dirty="0" err="1">
                <a:solidFill>
                  <a:srgbClr val="FF0000"/>
                </a:solidFill>
                <a:latin typeface="Garamond" panose="02020404030301010803" pitchFamily="18" charset="0"/>
              </a:rPr>
              <a:t>Gamond</a:t>
            </a:r>
            <a:endParaRPr lang="fr-FR" sz="1200" b="1" i="1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5" name="Ellipse 4">
            <a:extLst>
              <a:ext uri="{FF2B5EF4-FFF2-40B4-BE49-F238E27FC236}">
                <a16:creationId xmlns:a16="http://schemas.microsoft.com/office/drawing/2014/main" id="{4711DC5F-D28F-EB17-8626-AD98A1A4726F}"/>
              </a:ext>
            </a:extLst>
          </p:cNvPr>
          <p:cNvSpPr/>
          <p:nvPr/>
        </p:nvSpPr>
        <p:spPr>
          <a:xfrm>
            <a:off x="6289964" y="2091524"/>
            <a:ext cx="1108363" cy="1164294"/>
          </a:xfrm>
          <a:prstGeom prst="ellipse">
            <a:avLst/>
          </a:prstGeom>
          <a:noFill/>
          <a:ln w="25400">
            <a:solidFill>
              <a:srgbClr val="00B0F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53C85757-56B2-ED6A-CEE3-2EBD611C3D5F}"/>
              </a:ext>
            </a:extLst>
          </p:cNvPr>
          <p:cNvSpPr txBox="1"/>
          <p:nvPr/>
        </p:nvSpPr>
        <p:spPr>
          <a:xfrm>
            <a:off x="7382363" y="2082086"/>
            <a:ext cx="1618500" cy="738664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Zone d’anciens débordements du Mont Garin</a:t>
            </a:r>
          </a:p>
        </p:txBody>
      </p:sp>
      <p:sp>
        <p:nvSpPr>
          <p:cNvPr id="14" name="Ellipse 13">
            <a:extLst>
              <a:ext uri="{FF2B5EF4-FFF2-40B4-BE49-F238E27FC236}">
                <a16:creationId xmlns:a16="http://schemas.microsoft.com/office/drawing/2014/main" id="{84DEC42F-232F-57EA-2C6D-592EC514C419}"/>
              </a:ext>
            </a:extLst>
          </p:cNvPr>
          <p:cNvSpPr/>
          <p:nvPr/>
        </p:nvSpPr>
        <p:spPr>
          <a:xfrm>
            <a:off x="5096548" y="4112539"/>
            <a:ext cx="608932" cy="528811"/>
          </a:xfrm>
          <a:prstGeom prst="ellipse">
            <a:avLst/>
          </a:prstGeom>
          <a:noFill/>
          <a:ln w="25400">
            <a:solidFill>
              <a:srgbClr val="00B0F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B08389BB-B0EB-9AB1-A5DA-DF0FC9489F03}"/>
              </a:ext>
            </a:extLst>
          </p:cNvPr>
          <p:cNvSpPr txBox="1"/>
          <p:nvPr/>
        </p:nvSpPr>
        <p:spPr>
          <a:xfrm>
            <a:off x="3451746" y="3700994"/>
            <a:ext cx="2004972" cy="523220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Zone de débordement du </a:t>
            </a:r>
            <a:r>
              <a:rPr lang="fr-FR" sz="1400" b="1" dirty="0" err="1">
                <a:solidFill>
                  <a:schemeClr val="bg1"/>
                </a:solidFill>
                <a:latin typeface="Garamond" panose="02020404030301010803" pitchFamily="18" charset="0"/>
              </a:rPr>
              <a:t>Gamond</a:t>
            </a:r>
            <a:endParaRPr lang="fr-FR" sz="1400" b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  <p:sp>
        <p:nvSpPr>
          <p:cNvPr id="16" name="Titre 1">
            <a:extLst>
              <a:ext uri="{FF2B5EF4-FFF2-40B4-BE49-F238E27FC236}">
                <a16:creationId xmlns:a16="http://schemas.microsoft.com/office/drawing/2014/main" id="{E8AB468B-0D30-8054-9F72-008E4A4899AE}"/>
              </a:ext>
            </a:extLst>
          </p:cNvPr>
          <p:cNvSpPr txBox="1">
            <a:spLocks/>
          </p:cNvSpPr>
          <p:nvPr/>
        </p:nvSpPr>
        <p:spPr>
          <a:xfrm>
            <a:off x="71567" y="523381"/>
            <a:ext cx="2339150" cy="4896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000" dirty="0">
                <a:latin typeface="Garamond" panose="02020404030301010803" pitchFamily="18" charset="0"/>
              </a:rPr>
              <a:t>Secteur des Plantés</a:t>
            </a:r>
          </a:p>
        </p:txBody>
      </p:sp>
      <p:sp>
        <p:nvSpPr>
          <p:cNvPr id="17" name="Titre 1">
            <a:extLst>
              <a:ext uri="{FF2B5EF4-FFF2-40B4-BE49-F238E27FC236}">
                <a16:creationId xmlns:a16="http://schemas.microsoft.com/office/drawing/2014/main" id="{1A0EBA9B-E13B-0E23-5C9A-64D2AD1FD826}"/>
              </a:ext>
            </a:extLst>
          </p:cNvPr>
          <p:cNvSpPr txBox="1">
            <a:spLocks/>
          </p:cNvSpPr>
          <p:nvPr/>
        </p:nvSpPr>
        <p:spPr>
          <a:xfrm>
            <a:off x="0" y="2788084"/>
            <a:ext cx="2472845" cy="4896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i="1" dirty="0">
                <a:latin typeface="Garamond" panose="02020404030301010803" pitchFamily="18" charset="0"/>
              </a:rPr>
              <a:t>Le jeu des torrents, de la forêt et des espaces cultivés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95BE119C-36C8-6D6D-084D-1B49C27447B2}"/>
              </a:ext>
            </a:extLst>
          </p:cNvPr>
          <p:cNvSpPr txBox="1"/>
          <p:nvPr/>
        </p:nvSpPr>
        <p:spPr>
          <a:xfrm rot="16990670">
            <a:off x="4239133" y="6344580"/>
            <a:ext cx="921471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b="1" i="1" dirty="0">
                <a:solidFill>
                  <a:srgbClr val="FF0000"/>
                </a:solidFill>
                <a:latin typeface="Garamond" panose="02020404030301010803" pitchFamily="18" charset="0"/>
              </a:rPr>
              <a:t>  </a:t>
            </a:r>
            <a:r>
              <a:rPr lang="fr-FR" sz="1200" b="1" i="1" dirty="0" err="1">
                <a:solidFill>
                  <a:srgbClr val="FF0000"/>
                </a:solidFill>
                <a:latin typeface="Garamond" panose="02020404030301010803" pitchFamily="18" charset="0"/>
              </a:rPr>
              <a:t>Gamond</a:t>
            </a:r>
            <a:endParaRPr lang="fr-FR" sz="1200" b="1" i="1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CF156772-DC59-A068-31DB-6C4A708A4F1C}"/>
              </a:ext>
            </a:extLst>
          </p:cNvPr>
          <p:cNvSpPr txBox="1"/>
          <p:nvPr/>
        </p:nvSpPr>
        <p:spPr>
          <a:xfrm rot="18918549">
            <a:off x="5761914" y="1524440"/>
            <a:ext cx="1125702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b="1" i="1" dirty="0">
                <a:solidFill>
                  <a:srgbClr val="FF0000"/>
                </a:solidFill>
                <a:latin typeface="Garamond" panose="02020404030301010803" pitchFamily="18" charset="0"/>
              </a:rPr>
              <a:t>  Mont-Garin</a:t>
            </a:r>
          </a:p>
        </p:txBody>
      </p:sp>
    </p:spTree>
    <p:extLst>
      <p:ext uri="{BB962C8B-B14F-4D97-AF65-F5344CB8AC3E}">
        <p14:creationId xmlns:p14="http://schemas.microsoft.com/office/powerpoint/2010/main" val="237603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13"/>
    </mc:Choice>
    <mc:Fallback xmlns="" xmlns:mv="urn:schemas-microsoft-com:mac:vml">
      <p:transition spd="slow" advTm="1611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068663F9-CF04-1DD4-B7E0-A0E0EB2BD8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646612" cy="6858000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7BE17A26-E909-409A-5801-6B8179BE56A7}"/>
              </a:ext>
            </a:extLst>
          </p:cNvPr>
          <p:cNvSpPr txBox="1"/>
          <p:nvPr/>
        </p:nvSpPr>
        <p:spPr>
          <a:xfrm>
            <a:off x="267130" y="385172"/>
            <a:ext cx="4079237" cy="400110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latin typeface="Garamond" panose="02020404030301010803" pitchFamily="18" charset="0"/>
              </a:rPr>
              <a:t>Débordement du </a:t>
            </a:r>
            <a:r>
              <a:rPr lang="fr-FR" sz="2000" b="1" dirty="0" err="1">
                <a:latin typeface="Garamond" panose="02020404030301010803" pitchFamily="18" charset="0"/>
              </a:rPr>
              <a:t>Gamond</a:t>
            </a:r>
            <a:r>
              <a:rPr lang="fr-FR" sz="2000" b="1" dirty="0">
                <a:latin typeface="Garamond" panose="02020404030301010803" pitchFamily="18" charset="0"/>
              </a:rPr>
              <a:t>, 1923</a:t>
            </a:r>
          </a:p>
        </p:txBody>
      </p:sp>
    </p:spTree>
    <p:extLst>
      <p:ext uri="{BB962C8B-B14F-4D97-AF65-F5344CB8AC3E}">
        <p14:creationId xmlns:p14="http://schemas.microsoft.com/office/powerpoint/2010/main" val="174519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3"/>
    </mc:Choice>
    <mc:Fallback xmlns="" xmlns:mv="urn:schemas-microsoft-com:mac:vml">
      <p:transition spd="slow" advTm="497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11E6C53-0D07-C138-FE4E-18779955E3AD}"/>
              </a:ext>
            </a:extLst>
          </p:cNvPr>
          <p:cNvSpPr/>
          <p:nvPr/>
        </p:nvSpPr>
        <p:spPr>
          <a:xfrm>
            <a:off x="4882484" y="0"/>
            <a:ext cx="4261516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CBC1C0CD-A833-61D5-9307-F661F1602C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colorTemperature colorTemp="6488"/>
                    </a14:imgEffect>
                    <a14:imgEffect>
                      <a14:saturation sat="104000"/>
                    </a14:imgEffect>
                    <a14:imgEffect>
                      <a14:brightnessContrast bright="18000" contras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8420" y="0"/>
            <a:ext cx="6303656" cy="6858000"/>
          </a:xfrm>
          <a:prstGeom prst="rect">
            <a:avLst/>
          </a:prstGeom>
        </p:spPr>
      </p:pic>
      <p:sp>
        <p:nvSpPr>
          <p:cNvPr id="4" name="Titre 1">
            <a:extLst>
              <a:ext uri="{FF2B5EF4-FFF2-40B4-BE49-F238E27FC236}">
                <a16:creationId xmlns:a16="http://schemas.microsoft.com/office/drawing/2014/main" id="{1E65FAEF-C2D0-6A60-B730-B6C95D63D541}"/>
              </a:ext>
            </a:extLst>
          </p:cNvPr>
          <p:cNvSpPr txBox="1">
            <a:spLocks/>
          </p:cNvSpPr>
          <p:nvPr/>
        </p:nvSpPr>
        <p:spPr>
          <a:xfrm>
            <a:off x="6303656" y="185196"/>
            <a:ext cx="2459480" cy="489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Biviers, 1925      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4ECA79C-CBC7-A584-946F-C6E343CC9B3A}"/>
              </a:ext>
            </a:extLst>
          </p:cNvPr>
          <p:cNvSpPr txBox="1"/>
          <p:nvPr/>
        </p:nvSpPr>
        <p:spPr>
          <a:xfrm>
            <a:off x="4350719" y="929460"/>
            <a:ext cx="79027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Montbives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D9F1D8D9-1163-0A1E-DA2A-8EB145EC5F5B}"/>
              </a:ext>
            </a:extLst>
          </p:cNvPr>
          <p:cNvSpPr txBox="1"/>
          <p:nvPr/>
        </p:nvSpPr>
        <p:spPr>
          <a:xfrm>
            <a:off x="1725721" y="4205654"/>
            <a:ext cx="88880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85F50FF-DE45-C453-3362-28BA2E3BD902}"/>
              </a:ext>
            </a:extLst>
          </p:cNvPr>
          <p:cNvSpPr txBox="1">
            <a:spLocks/>
          </p:cNvSpPr>
          <p:nvPr/>
        </p:nvSpPr>
        <p:spPr>
          <a:xfrm>
            <a:off x="6151235" y="619857"/>
            <a:ext cx="2840345" cy="61920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000" dirty="0">
                <a:latin typeface="Garamond" panose="02020404030301010803" pitchFamily="18" charset="0"/>
              </a:rPr>
              <a:t>Entre </a:t>
            </a:r>
            <a:r>
              <a:rPr lang="fr-FR" sz="2000" dirty="0" err="1">
                <a:latin typeface="Garamond" panose="02020404030301010803" pitchFamily="18" charset="0"/>
              </a:rPr>
              <a:t>Montbives</a:t>
            </a:r>
            <a:r>
              <a:rPr lang="fr-FR" sz="2000" dirty="0">
                <a:latin typeface="Garamond" panose="02020404030301010803" pitchFamily="18" charset="0"/>
              </a:rPr>
              <a:t> et </a:t>
            </a:r>
            <a:r>
              <a:rPr lang="fr-FR" sz="2000" dirty="0" err="1">
                <a:latin typeface="Garamond" panose="02020404030301010803" pitchFamily="18" charset="0"/>
              </a:rPr>
              <a:t>Franquières</a:t>
            </a:r>
            <a:endParaRPr lang="fr-FR" sz="2000" dirty="0">
              <a:latin typeface="Garamond" panose="02020404030301010803" pitchFamily="18" charset="0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A41A5F96-4747-1501-B7C4-A471E67689F3}"/>
              </a:ext>
            </a:extLst>
          </p:cNvPr>
          <p:cNvSpPr txBox="1"/>
          <p:nvPr/>
        </p:nvSpPr>
        <p:spPr>
          <a:xfrm>
            <a:off x="2097559" y="120846"/>
            <a:ext cx="1671323" cy="738664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Zone d’anciens débordements de l’Aiguille</a:t>
            </a:r>
          </a:p>
        </p:txBody>
      </p:sp>
      <p:sp>
        <p:nvSpPr>
          <p:cNvPr id="13" name="Ellipse 12">
            <a:extLst>
              <a:ext uri="{FF2B5EF4-FFF2-40B4-BE49-F238E27FC236}">
                <a16:creationId xmlns:a16="http://schemas.microsoft.com/office/drawing/2014/main" id="{2BDEA5DA-C5D2-E298-68C0-9E3557D164C5}"/>
              </a:ext>
            </a:extLst>
          </p:cNvPr>
          <p:cNvSpPr/>
          <p:nvPr/>
        </p:nvSpPr>
        <p:spPr>
          <a:xfrm>
            <a:off x="1032514" y="0"/>
            <a:ext cx="1108363" cy="1164294"/>
          </a:xfrm>
          <a:prstGeom prst="ellipse">
            <a:avLst/>
          </a:prstGeom>
          <a:noFill/>
          <a:ln w="25400">
            <a:solidFill>
              <a:srgbClr val="00B0F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DBABF445-0257-8B7B-010B-365E206DA9D5}"/>
              </a:ext>
            </a:extLst>
          </p:cNvPr>
          <p:cNvSpPr txBox="1">
            <a:spLocks/>
          </p:cNvSpPr>
          <p:nvPr/>
        </p:nvSpPr>
        <p:spPr>
          <a:xfrm>
            <a:off x="6447723" y="2939352"/>
            <a:ext cx="2472845" cy="4896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i="1" dirty="0">
                <a:latin typeface="Garamond" panose="02020404030301010803" pitchFamily="18" charset="0"/>
              </a:rPr>
              <a:t>Le jeu des torrents, de la forêt et des espaces cultivés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015A1AF4-693B-FF38-7F3C-24180ED6A679}"/>
              </a:ext>
            </a:extLst>
          </p:cNvPr>
          <p:cNvSpPr txBox="1"/>
          <p:nvPr/>
        </p:nvSpPr>
        <p:spPr>
          <a:xfrm>
            <a:off x="3228929" y="6099146"/>
            <a:ext cx="79027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Servien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34CCCF7A-D2A4-9343-F93A-865C3F79DB5F}"/>
              </a:ext>
            </a:extLst>
          </p:cNvPr>
          <p:cNvSpPr txBox="1"/>
          <p:nvPr/>
        </p:nvSpPr>
        <p:spPr>
          <a:xfrm>
            <a:off x="-73396" y="4005599"/>
            <a:ext cx="888800" cy="400110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« Bois de </a:t>
            </a:r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 »</a:t>
            </a:r>
          </a:p>
        </p:txBody>
      </p:sp>
    </p:spTree>
    <p:extLst>
      <p:ext uri="{BB962C8B-B14F-4D97-AF65-F5344CB8AC3E}">
        <p14:creationId xmlns:p14="http://schemas.microsoft.com/office/powerpoint/2010/main" val="246215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3"/>
    </mc:Choice>
    <mc:Fallback xmlns="" xmlns:mv="urn:schemas-microsoft-com:mac:vml">
      <p:transition spd="slow" advTm="907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0C67FCF-E00D-43D3-2755-E37844F3C3E6}"/>
              </a:ext>
            </a:extLst>
          </p:cNvPr>
          <p:cNvSpPr/>
          <p:nvPr/>
        </p:nvSpPr>
        <p:spPr>
          <a:xfrm>
            <a:off x="4882484" y="9228"/>
            <a:ext cx="4261516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68BFE43-0932-A807-96C7-F1541D7EE9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6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435" y="-661"/>
            <a:ext cx="6299654" cy="6858000"/>
          </a:xfrm>
          <a:prstGeom prst="rect">
            <a:avLst/>
          </a:prstGeom>
          <a:noFill/>
        </p:spPr>
      </p:pic>
      <p:sp>
        <p:nvSpPr>
          <p:cNvPr id="7" name="Titre 1">
            <a:extLst>
              <a:ext uri="{FF2B5EF4-FFF2-40B4-BE49-F238E27FC236}">
                <a16:creationId xmlns:a16="http://schemas.microsoft.com/office/drawing/2014/main" id="{C14EDD96-EB03-F4F9-3941-2F5B3680BE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1659" y="377497"/>
            <a:ext cx="2459480" cy="489648"/>
          </a:xfrm>
        </p:spPr>
        <p:txBody>
          <a:bodyPr>
            <a:normAutofit/>
          </a:bodyPr>
          <a:lstStyle/>
          <a:p>
            <a:r>
              <a:rPr lang="fr-FR" sz="2800" b="1" dirty="0">
                <a:latin typeface="Garamond" panose="02020404030301010803" pitchFamily="18" charset="0"/>
              </a:rPr>
              <a:t>Biviers, 1948      </a:t>
            </a:r>
          </a:p>
        </p:txBody>
      </p:sp>
      <p:sp>
        <p:nvSpPr>
          <p:cNvPr id="8" name="Forme libre 7">
            <a:extLst>
              <a:ext uri="{FF2B5EF4-FFF2-40B4-BE49-F238E27FC236}">
                <a16:creationId xmlns:a16="http://schemas.microsoft.com/office/drawing/2014/main" id="{175CA0B9-CD45-9E52-71EA-B4D556CB9429}"/>
              </a:ext>
            </a:extLst>
          </p:cNvPr>
          <p:cNvSpPr/>
          <p:nvPr/>
        </p:nvSpPr>
        <p:spPr>
          <a:xfrm>
            <a:off x="813816" y="3566160"/>
            <a:ext cx="2715768" cy="2350008"/>
          </a:xfrm>
          <a:custGeom>
            <a:avLst/>
            <a:gdLst>
              <a:gd name="connsiteX0" fmla="*/ 0 w 2715768"/>
              <a:gd name="connsiteY0" fmla="*/ 2350008 h 2350008"/>
              <a:gd name="connsiteX1" fmla="*/ 310896 w 2715768"/>
              <a:gd name="connsiteY1" fmla="*/ 2157984 h 2350008"/>
              <a:gd name="connsiteX2" fmla="*/ 310896 w 2715768"/>
              <a:gd name="connsiteY2" fmla="*/ 2221992 h 2350008"/>
              <a:gd name="connsiteX3" fmla="*/ 484632 w 2715768"/>
              <a:gd name="connsiteY3" fmla="*/ 2084832 h 2350008"/>
              <a:gd name="connsiteX4" fmla="*/ 630936 w 2715768"/>
              <a:gd name="connsiteY4" fmla="*/ 1956816 h 2350008"/>
              <a:gd name="connsiteX5" fmla="*/ 667512 w 2715768"/>
              <a:gd name="connsiteY5" fmla="*/ 1847088 h 2350008"/>
              <a:gd name="connsiteX6" fmla="*/ 694944 w 2715768"/>
              <a:gd name="connsiteY6" fmla="*/ 1783080 h 2350008"/>
              <a:gd name="connsiteX7" fmla="*/ 914400 w 2715768"/>
              <a:gd name="connsiteY7" fmla="*/ 1664208 h 2350008"/>
              <a:gd name="connsiteX8" fmla="*/ 1033272 w 2715768"/>
              <a:gd name="connsiteY8" fmla="*/ 1600200 h 2350008"/>
              <a:gd name="connsiteX9" fmla="*/ 1197864 w 2715768"/>
              <a:gd name="connsiteY9" fmla="*/ 1572768 h 2350008"/>
              <a:gd name="connsiteX10" fmla="*/ 1362456 w 2715768"/>
              <a:gd name="connsiteY10" fmla="*/ 1563624 h 2350008"/>
              <a:gd name="connsiteX11" fmla="*/ 1481328 w 2715768"/>
              <a:gd name="connsiteY11" fmla="*/ 1481328 h 2350008"/>
              <a:gd name="connsiteX12" fmla="*/ 1600200 w 2715768"/>
              <a:gd name="connsiteY12" fmla="*/ 1362456 h 2350008"/>
              <a:gd name="connsiteX13" fmla="*/ 1709928 w 2715768"/>
              <a:gd name="connsiteY13" fmla="*/ 1225296 h 2350008"/>
              <a:gd name="connsiteX14" fmla="*/ 1792224 w 2715768"/>
              <a:gd name="connsiteY14" fmla="*/ 1161288 h 2350008"/>
              <a:gd name="connsiteX15" fmla="*/ 1819656 w 2715768"/>
              <a:gd name="connsiteY15" fmla="*/ 1133856 h 2350008"/>
              <a:gd name="connsiteX16" fmla="*/ 1911096 w 2715768"/>
              <a:gd name="connsiteY16" fmla="*/ 1143000 h 2350008"/>
              <a:gd name="connsiteX17" fmla="*/ 1920240 w 2715768"/>
              <a:gd name="connsiteY17" fmla="*/ 1088136 h 2350008"/>
              <a:gd name="connsiteX18" fmla="*/ 2066544 w 2715768"/>
              <a:gd name="connsiteY18" fmla="*/ 960120 h 2350008"/>
              <a:gd name="connsiteX19" fmla="*/ 2176272 w 2715768"/>
              <a:gd name="connsiteY19" fmla="*/ 841248 h 2350008"/>
              <a:gd name="connsiteX20" fmla="*/ 2313432 w 2715768"/>
              <a:gd name="connsiteY20" fmla="*/ 740664 h 2350008"/>
              <a:gd name="connsiteX21" fmla="*/ 2450592 w 2715768"/>
              <a:gd name="connsiteY21" fmla="*/ 585216 h 2350008"/>
              <a:gd name="connsiteX22" fmla="*/ 2505456 w 2715768"/>
              <a:gd name="connsiteY22" fmla="*/ 292608 h 2350008"/>
              <a:gd name="connsiteX23" fmla="*/ 2505456 w 2715768"/>
              <a:gd name="connsiteY23" fmla="*/ 146304 h 2350008"/>
              <a:gd name="connsiteX24" fmla="*/ 2596896 w 2715768"/>
              <a:gd name="connsiteY24" fmla="*/ 64008 h 2350008"/>
              <a:gd name="connsiteX25" fmla="*/ 2715768 w 2715768"/>
              <a:gd name="connsiteY25" fmla="*/ 0 h 2350008"/>
              <a:gd name="connsiteX26" fmla="*/ 2715768 w 2715768"/>
              <a:gd name="connsiteY26" fmla="*/ 0 h 2350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715768" h="2350008">
                <a:moveTo>
                  <a:pt x="0" y="2350008"/>
                </a:moveTo>
                <a:cubicBezTo>
                  <a:pt x="129540" y="2264664"/>
                  <a:pt x="259080" y="2179320"/>
                  <a:pt x="310896" y="2157984"/>
                </a:cubicBezTo>
                <a:cubicBezTo>
                  <a:pt x="362712" y="2136648"/>
                  <a:pt x="281940" y="2234184"/>
                  <a:pt x="310896" y="2221992"/>
                </a:cubicBezTo>
                <a:cubicBezTo>
                  <a:pt x="339852" y="2209800"/>
                  <a:pt x="431292" y="2129028"/>
                  <a:pt x="484632" y="2084832"/>
                </a:cubicBezTo>
                <a:cubicBezTo>
                  <a:pt x="537972" y="2040636"/>
                  <a:pt x="600456" y="1996440"/>
                  <a:pt x="630936" y="1956816"/>
                </a:cubicBezTo>
                <a:cubicBezTo>
                  <a:pt x="661416" y="1917192"/>
                  <a:pt x="656844" y="1876044"/>
                  <a:pt x="667512" y="1847088"/>
                </a:cubicBezTo>
                <a:cubicBezTo>
                  <a:pt x="678180" y="1818132"/>
                  <a:pt x="653796" y="1813560"/>
                  <a:pt x="694944" y="1783080"/>
                </a:cubicBezTo>
                <a:cubicBezTo>
                  <a:pt x="736092" y="1752600"/>
                  <a:pt x="914400" y="1664208"/>
                  <a:pt x="914400" y="1664208"/>
                </a:cubicBezTo>
                <a:cubicBezTo>
                  <a:pt x="970788" y="1633728"/>
                  <a:pt x="986028" y="1615440"/>
                  <a:pt x="1033272" y="1600200"/>
                </a:cubicBezTo>
                <a:cubicBezTo>
                  <a:pt x="1080516" y="1584960"/>
                  <a:pt x="1143000" y="1578864"/>
                  <a:pt x="1197864" y="1572768"/>
                </a:cubicBezTo>
                <a:cubicBezTo>
                  <a:pt x="1252728" y="1566672"/>
                  <a:pt x="1315212" y="1578864"/>
                  <a:pt x="1362456" y="1563624"/>
                </a:cubicBezTo>
                <a:cubicBezTo>
                  <a:pt x="1409700" y="1548384"/>
                  <a:pt x="1441704" y="1514856"/>
                  <a:pt x="1481328" y="1481328"/>
                </a:cubicBezTo>
                <a:cubicBezTo>
                  <a:pt x="1520952" y="1447800"/>
                  <a:pt x="1562100" y="1405128"/>
                  <a:pt x="1600200" y="1362456"/>
                </a:cubicBezTo>
                <a:cubicBezTo>
                  <a:pt x="1638300" y="1319784"/>
                  <a:pt x="1677924" y="1258824"/>
                  <a:pt x="1709928" y="1225296"/>
                </a:cubicBezTo>
                <a:cubicBezTo>
                  <a:pt x="1741932" y="1191768"/>
                  <a:pt x="1792224" y="1161288"/>
                  <a:pt x="1792224" y="1161288"/>
                </a:cubicBezTo>
                <a:cubicBezTo>
                  <a:pt x="1810512" y="1146048"/>
                  <a:pt x="1799844" y="1136904"/>
                  <a:pt x="1819656" y="1133856"/>
                </a:cubicBezTo>
                <a:cubicBezTo>
                  <a:pt x="1839468" y="1130808"/>
                  <a:pt x="1894332" y="1150620"/>
                  <a:pt x="1911096" y="1143000"/>
                </a:cubicBezTo>
                <a:cubicBezTo>
                  <a:pt x="1927860" y="1135380"/>
                  <a:pt x="1894332" y="1118616"/>
                  <a:pt x="1920240" y="1088136"/>
                </a:cubicBezTo>
                <a:cubicBezTo>
                  <a:pt x="1946148" y="1057656"/>
                  <a:pt x="2023872" y="1001268"/>
                  <a:pt x="2066544" y="960120"/>
                </a:cubicBezTo>
                <a:cubicBezTo>
                  <a:pt x="2109216" y="918972"/>
                  <a:pt x="2135124" y="877824"/>
                  <a:pt x="2176272" y="841248"/>
                </a:cubicBezTo>
                <a:cubicBezTo>
                  <a:pt x="2217420" y="804672"/>
                  <a:pt x="2267712" y="783336"/>
                  <a:pt x="2313432" y="740664"/>
                </a:cubicBezTo>
                <a:cubicBezTo>
                  <a:pt x="2359152" y="697992"/>
                  <a:pt x="2418588" y="659892"/>
                  <a:pt x="2450592" y="585216"/>
                </a:cubicBezTo>
                <a:cubicBezTo>
                  <a:pt x="2482596" y="510540"/>
                  <a:pt x="2496312" y="365760"/>
                  <a:pt x="2505456" y="292608"/>
                </a:cubicBezTo>
                <a:cubicBezTo>
                  <a:pt x="2514600" y="219456"/>
                  <a:pt x="2490216" y="184404"/>
                  <a:pt x="2505456" y="146304"/>
                </a:cubicBezTo>
                <a:cubicBezTo>
                  <a:pt x="2520696" y="108204"/>
                  <a:pt x="2561844" y="88392"/>
                  <a:pt x="2596896" y="64008"/>
                </a:cubicBezTo>
                <a:cubicBezTo>
                  <a:pt x="2631948" y="39624"/>
                  <a:pt x="2715768" y="0"/>
                  <a:pt x="2715768" y="0"/>
                </a:cubicBezTo>
                <a:lnTo>
                  <a:pt x="2715768" y="0"/>
                </a:lnTo>
              </a:path>
            </a:pathLst>
          </a:custGeom>
          <a:noFill/>
          <a:ln w="25400"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ABC51175-2126-9D00-3D82-4A269EC221FC}"/>
              </a:ext>
            </a:extLst>
          </p:cNvPr>
          <p:cNvSpPr txBox="1"/>
          <p:nvPr/>
        </p:nvSpPr>
        <p:spPr>
          <a:xfrm rot="19736393">
            <a:off x="132743" y="5189817"/>
            <a:ext cx="2289510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b="1" dirty="0">
                <a:solidFill>
                  <a:schemeClr val="bg1"/>
                </a:solidFill>
                <a:latin typeface="Garamond" panose="02020404030301010803" pitchFamily="18" charset="0"/>
              </a:rPr>
              <a:t>Actuel chemin des Réservoirs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AD908E2B-1D83-3EA6-D98C-D5E4D3C8D5C9}"/>
              </a:ext>
            </a:extLst>
          </p:cNvPr>
          <p:cNvSpPr txBox="1"/>
          <p:nvPr/>
        </p:nvSpPr>
        <p:spPr>
          <a:xfrm>
            <a:off x="88914" y="1357752"/>
            <a:ext cx="1987327" cy="52322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b="1" dirty="0">
                <a:solidFill>
                  <a:schemeClr val="bg1"/>
                </a:solidFill>
                <a:latin typeface="Garamond" panose="02020404030301010803" pitchFamily="18" charset="0"/>
              </a:rPr>
              <a:t>Coupe à blanc de la forêt domaniale en 1946 </a:t>
            </a:r>
          </a:p>
        </p:txBody>
      </p: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5641FAEA-23A2-F6F1-C0F5-504304F56881}"/>
              </a:ext>
            </a:extLst>
          </p:cNvPr>
          <p:cNvCxnSpPr>
            <a:cxnSpLocks/>
          </p:cNvCxnSpPr>
          <p:nvPr/>
        </p:nvCxnSpPr>
        <p:spPr>
          <a:xfrm>
            <a:off x="1906652" y="1880972"/>
            <a:ext cx="0" cy="384087"/>
          </a:xfrm>
          <a:prstGeom prst="straightConnector1">
            <a:avLst/>
          </a:prstGeom>
          <a:ln w="222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6D8C5E9D-126F-C0A0-E659-59CA5F3FCA64}"/>
              </a:ext>
            </a:extLst>
          </p:cNvPr>
          <p:cNvCxnSpPr>
            <a:cxnSpLocks/>
          </p:cNvCxnSpPr>
          <p:nvPr/>
        </p:nvCxnSpPr>
        <p:spPr>
          <a:xfrm flipH="1">
            <a:off x="2057602" y="1880972"/>
            <a:ext cx="18638" cy="972618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9C091508-2D51-B8A8-90FD-588598C4CB52}"/>
              </a:ext>
            </a:extLst>
          </p:cNvPr>
          <p:cNvSpPr txBox="1"/>
          <p:nvPr/>
        </p:nvSpPr>
        <p:spPr>
          <a:xfrm>
            <a:off x="2548136" y="5602259"/>
            <a:ext cx="505058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Eglise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325273DC-FF76-B1EF-3E11-05217B891FD9}"/>
              </a:ext>
            </a:extLst>
          </p:cNvPr>
          <p:cNvSpPr txBox="1"/>
          <p:nvPr/>
        </p:nvSpPr>
        <p:spPr>
          <a:xfrm>
            <a:off x="3341115" y="5725369"/>
            <a:ext cx="92995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A59198F2-E65B-2FF4-0E0A-7C7C6E9410E4}"/>
              </a:ext>
            </a:extLst>
          </p:cNvPr>
          <p:cNvSpPr txBox="1"/>
          <p:nvPr/>
        </p:nvSpPr>
        <p:spPr>
          <a:xfrm>
            <a:off x="4707633" y="4494943"/>
            <a:ext cx="70285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Barraux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3AE90A2E-763F-CAF9-1DE3-2C803A1766BC}"/>
              </a:ext>
            </a:extLst>
          </p:cNvPr>
          <p:cNvSpPr txBox="1"/>
          <p:nvPr/>
        </p:nvSpPr>
        <p:spPr>
          <a:xfrm>
            <a:off x="3803329" y="2973991"/>
            <a:ext cx="702850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Châtelard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98539753-36AE-E519-1F60-6EE1D2AABBAB}"/>
              </a:ext>
            </a:extLst>
          </p:cNvPr>
          <p:cNvSpPr txBox="1"/>
          <p:nvPr/>
        </p:nvSpPr>
        <p:spPr>
          <a:xfrm>
            <a:off x="3941334" y="1880972"/>
            <a:ext cx="659479" cy="400110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Pré des Combes</a:t>
            </a:r>
          </a:p>
        </p:txBody>
      </p:sp>
      <p:cxnSp>
        <p:nvCxnSpPr>
          <p:cNvPr id="21" name="Connecteur droit avec flèche 20">
            <a:extLst>
              <a:ext uri="{FF2B5EF4-FFF2-40B4-BE49-F238E27FC236}">
                <a16:creationId xmlns:a16="http://schemas.microsoft.com/office/drawing/2014/main" id="{FA39768D-A2A0-83C8-0175-9002098871F9}"/>
              </a:ext>
            </a:extLst>
          </p:cNvPr>
          <p:cNvCxnSpPr>
            <a:cxnSpLocks/>
          </p:cNvCxnSpPr>
          <p:nvPr/>
        </p:nvCxnSpPr>
        <p:spPr>
          <a:xfrm>
            <a:off x="4244055" y="2208318"/>
            <a:ext cx="0" cy="19655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oneTexte 24">
            <a:extLst>
              <a:ext uri="{FF2B5EF4-FFF2-40B4-BE49-F238E27FC236}">
                <a16:creationId xmlns:a16="http://schemas.microsoft.com/office/drawing/2014/main" id="{8107FB8C-F63D-7549-41D5-7825D5232D92}"/>
              </a:ext>
            </a:extLst>
          </p:cNvPr>
          <p:cNvSpPr txBox="1"/>
          <p:nvPr/>
        </p:nvSpPr>
        <p:spPr>
          <a:xfrm>
            <a:off x="2122760" y="3581771"/>
            <a:ext cx="82780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Pré Renard</a:t>
            </a:r>
          </a:p>
        </p:txBody>
      </p:sp>
      <p:cxnSp>
        <p:nvCxnSpPr>
          <p:cNvPr id="26" name="Connecteur droit avec flèche 25">
            <a:extLst>
              <a:ext uri="{FF2B5EF4-FFF2-40B4-BE49-F238E27FC236}">
                <a16:creationId xmlns:a16="http://schemas.microsoft.com/office/drawing/2014/main" id="{9DDA7641-7F47-440B-037B-317FBB33D3E1}"/>
              </a:ext>
            </a:extLst>
          </p:cNvPr>
          <p:cNvCxnSpPr>
            <a:cxnSpLocks/>
          </p:cNvCxnSpPr>
          <p:nvPr/>
        </p:nvCxnSpPr>
        <p:spPr>
          <a:xfrm>
            <a:off x="2548136" y="3763561"/>
            <a:ext cx="0" cy="19655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oneTexte 26">
            <a:extLst>
              <a:ext uri="{FF2B5EF4-FFF2-40B4-BE49-F238E27FC236}">
                <a16:creationId xmlns:a16="http://schemas.microsoft.com/office/drawing/2014/main" id="{A66572AC-3230-8F63-A61C-0EE1E0630533}"/>
              </a:ext>
            </a:extLst>
          </p:cNvPr>
          <p:cNvSpPr txBox="1"/>
          <p:nvPr/>
        </p:nvSpPr>
        <p:spPr>
          <a:xfrm rot="2180775">
            <a:off x="1380676" y="4129790"/>
            <a:ext cx="141883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i="1" dirty="0">
                <a:solidFill>
                  <a:srgbClr val="FF0000"/>
                </a:solidFill>
                <a:latin typeface="Garamond" panose="02020404030301010803" pitchFamily="18" charset="0"/>
              </a:rPr>
              <a:t>Torrent de l’Aiguille</a:t>
            </a: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A6C717CE-AED1-40D0-A16A-2A49C91A9578}"/>
              </a:ext>
            </a:extLst>
          </p:cNvPr>
          <p:cNvSpPr txBox="1"/>
          <p:nvPr/>
        </p:nvSpPr>
        <p:spPr>
          <a:xfrm>
            <a:off x="3619331" y="3493372"/>
            <a:ext cx="79027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Chevallières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FE39DB79-2346-DC93-B4E9-5E7C707F54EB}"/>
              </a:ext>
            </a:extLst>
          </p:cNvPr>
          <p:cNvSpPr txBox="1"/>
          <p:nvPr/>
        </p:nvSpPr>
        <p:spPr>
          <a:xfrm>
            <a:off x="4082508" y="4144427"/>
            <a:ext cx="790279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 err="1">
                <a:solidFill>
                  <a:srgbClr val="FF0000"/>
                </a:solidFill>
                <a:latin typeface="Garamond" panose="02020404030301010803" pitchFamily="18" charset="0"/>
              </a:rPr>
              <a:t>Montbives</a:t>
            </a:r>
            <a:endParaRPr lang="fr-FR" sz="10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F9939EEC-6979-F547-0448-7BB5F28E0B6B}"/>
              </a:ext>
            </a:extLst>
          </p:cNvPr>
          <p:cNvSpPr txBox="1"/>
          <p:nvPr/>
        </p:nvSpPr>
        <p:spPr>
          <a:xfrm>
            <a:off x="1400332" y="6207933"/>
            <a:ext cx="867702" cy="24622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FF0000"/>
                </a:solidFill>
                <a:latin typeface="Garamond" panose="02020404030301010803" pitchFamily="18" charset="0"/>
              </a:rPr>
              <a:t>St-Hugues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49E9A32-F25E-F68D-4484-E3564672E5AF}"/>
              </a:ext>
            </a:extLst>
          </p:cNvPr>
          <p:cNvSpPr txBox="1">
            <a:spLocks/>
          </p:cNvSpPr>
          <p:nvPr/>
        </p:nvSpPr>
        <p:spPr>
          <a:xfrm>
            <a:off x="6303656" y="2373375"/>
            <a:ext cx="2840344" cy="105562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i="1" dirty="0">
                <a:latin typeface="Garamond" panose="02020404030301010803" pitchFamily="18" charset="0"/>
              </a:rPr>
              <a:t>Des cultures et des prés encore présents très haut dans le versant</a:t>
            </a:r>
          </a:p>
        </p:txBody>
      </p:sp>
    </p:spTree>
    <p:extLst>
      <p:ext uri="{BB962C8B-B14F-4D97-AF65-F5344CB8AC3E}">
        <p14:creationId xmlns:p14="http://schemas.microsoft.com/office/powerpoint/2010/main" val="327928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1"/>
    </mc:Choice>
    <mc:Fallback xmlns="" xmlns:mv="urn:schemas-microsoft-com:mac:vml">
      <p:transition spd="slow" advTm="1000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07C7725-7721-F5A3-4E7D-EF40B2CDF8BE}"/>
              </a:ext>
            </a:extLst>
          </p:cNvPr>
          <p:cNvSpPr/>
          <p:nvPr/>
        </p:nvSpPr>
        <p:spPr>
          <a:xfrm>
            <a:off x="0" y="8467"/>
            <a:ext cx="9144000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75242C11-FC52-FF5B-7FC6-5A0CC4A23F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8003" y="0"/>
            <a:ext cx="6775997" cy="6860822"/>
          </a:xfrm>
          <a:prstGeom prst="rect">
            <a:avLst/>
          </a:prstGeom>
        </p:spPr>
      </p:pic>
      <p:sp>
        <p:nvSpPr>
          <p:cNvPr id="9" name="Titre 1">
            <a:extLst>
              <a:ext uri="{FF2B5EF4-FFF2-40B4-BE49-F238E27FC236}">
                <a16:creationId xmlns:a16="http://schemas.microsoft.com/office/drawing/2014/main" id="{57F6C887-6FC0-1C3B-3637-DC9B8CD55D69}"/>
              </a:ext>
            </a:extLst>
          </p:cNvPr>
          <p:cNvSpPr txBox="1">
            <a:spLocks/>
          </p:cNvSpPr>
          <p:nvPr/>
        </p:nvSpPr>
        <p:spPr>
          <a:xfrm>
            <a:off x="-21761" y="332251"/>
            <a:ext cx="2368003" cy="489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Biviers, 1962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7BB2018F-E5DF-E1AB-C432-A9D88AB459A4}"/>
              </a:ext>
            </a:extLst>
          </p:cNvPr>
          <p:cNvSpPr txBox="1"/>
          <p:nvPr/>
        </p:nvSpPr>
        <p:spPr>
          <a:xfrm>
            <a:off x="5584645" y="2901130"/>
            <a:ext cx="553520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dirty="0">
                <a:solidFill>
                  <a:srgbClr val="FF0000"/>
                </a:solidFill>
                <a:latin typeface="Garamond" panose="02020404030301010803" pitchFamily="18" charset="0"/>
              </a:rPr>
              <a:t>Eglise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225EB3E2-7276-BA9F-F8D5-3E4A86E5F188}"/>
              </a:ext>
            </a:extLst>
          </p:cNvPr>
          <p:cNvSpPr txBox="1"/>
          <p:nvPr/>
        </p:nvSpPr>
        <p:spPr>
          <a:xfrm>
            <a:off x="2368003" y="3567183"/>
            <a:ext cx="1011108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dirty="0">
                <a:solidFill>
                  <a:srgbClr val="FF0000"/>
                </a:solidFill>
                <a:latin typeface="Garamond" panose="02020404030301010803" pitchFamily="18" charset="0"/>
              </a:rPr>
              <a:t>Plate-Rousset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0CC492E0-45F3-9A5F-8F65-2E31A8588647}"/>
              </a:ext>
            </a:extLst>
          </p:cNvPr>
          <p:cNvSpPr txBox="1"/>
          <p:nvPr/>
        </p:nvSpPr>
        <p:spPr>
          <a:xfrm>
            <a:off x="3657408" y="2764594"/>
            <a:ext cx="914592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dirty="0">
                <a:solidFill>
                  <a:srgbClr val="FF0000"/>
                </a:solidFill>
                <a:latin typeface="Garamond" panose="02020404030301010803" pitchFamily="18" charset="0"/>
              </a:rPr>
              <a:t>St-Hugues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32041B87-760B-76EC-CED7-248D19F4990A}"/>
              </a:ext>
            </a:extLst>
          </p:cNvPr>
          <p:cNvSpPr txBox="1"/>
          <p:nvPr/>
        </p:nvSpPr>
        <p:spPr>
          <a:xfrm>
            <a:off x="7778046" y="6345976"/>
            <a:ext cx="914592" cy="276999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2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endParaRPr lang="fr-FR" sz="12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0D1156CF-A0A9-B35B-3306-18C51B0994C9}"/>
              </a:ext>
            </a:extLst>
          </p:cNvPr>
          <p:cNvSpPr txBox="1">
            <a:spLocks/>
          </p:cNvSpPr>
          <p:nvPr/>
        </p:nvSpPr>
        <p:spPr>
          <a:xfrm>
            <a:off x="0" y="2373375"/>
            <a:ext cx="2368003" cy="10556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 i="1" dirty="0">
                <a:latin typeface="Garamond" panose="02020404030301010803" pitchFamily="18" charset="0"/>
              </a:rPr>
              <a:t>Avancée de la forêt, recul de l’agriculture</a:t>
            </a:r>
          </a:p>
        </p:txBody>
      </p:sp>
    </p:spTree>
    <p:extLst>
      <p:ext uri="{BB962C8B-B14F-4D97-AF65-F5344CB8AC3E}">
        <p14:creationId xmlns:p14="http://schemas.microsoft.com/office/powerpoint/2010/main" val="36089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46"/>
    </mc:Choice>
    <mc:Fallback xmlns="" xmlns:mv="urn:schemas-microsoft-com:mac:vml">
      <p:transition spd="slow" advTm="1354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5C1283A-6C2F-AC40-4AA4-D36724AC846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3D1D0C27-E10B-36FA-81E4-8752B650D5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3448" y="0"/>
            <a:ext cx="8357104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76E91D1-3BA9-1463-4F29-41B891D433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2977" y="258852"/>
            <a:ext cx="2459480" cy="489648"/>
          </a:xfrm>
        </p:spPr>
        <p:txBody>
          <a:bodyPr>
            <a:normAutofit/>
          </a:bodyPr>
          <a:lstStyle/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Biviers, 1970     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4CDE8A7-A361-24FC-B1D0-39646DDBDA26}"/>
              </a:ext>
            </a:extLst>
          </p:cNvPr>
          <p:cNvSpPr txBox="1"/>
          <p:nvPr/>
        </p:nvSpPr>
        <p:spPr>
          <a:xfrm>
            <a:off x="7025459" y="2058707"/>
            <a:ext cx="1143000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endParaRPr lang="fr-FR" sz="14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D1B10598-63A0-2D09-EEF2-D1B80D8EB3D3}"/>
              </a:ext>
            </a:extLst>
          </p:cNvPr>
          <p:cNvSpPr txBox="1"/>
          <p:nvPr/>
        </p:nvSpPr>
        <p:spPr>
          <a:xfrm>
            <a:off x="5120459" y="2755463"/>
            <a:ext cx="841429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rgbClr val="FF0000"/>
                </a:solidFill>
                <a:latin typeface="Garamond" panose="02020404030301010803" pitchFamily="18" charset="0"/>
              </a:rPr>
              <a:t>Bontoux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F959AD1-C639-9FE7-60E7-91D4B9980A14}"/>
              </a:ext>
            </a:extLst>
          </p:cNvPr>
          <p:cNvSpPr txBox="1"/>
          <p:nvPr/>
        </p:nvSpPr>
        <p:spPr>
          <a:xfrm>
            <a:off x="2977715" y="1444823"/>
            <a:ext cx="841429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 err="1">
                <a:solidFill>
                  <a:srgbClr val="FF0000"/>
                </a:solidFill>
                <a:latin typeface="Garamond" panose="02020404030301010803" pitchFamily="18" charset="0"/>
              </a:rPr>
              <a:t>Arriots</a:t>
            </a:r>
            <a:endParaRPr lang="fr-FR" sz="14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3F00BFD8-336B-EE2C-775B-46C8F73B8CCF}"/>
              </a:ext>
            </a:extLst>
          </p:cNvPr>
          <p:cNvSpPr txBox="1"/>
          <p:nvPr/>
        </p:nvSpPr>
        <p:spPr>
          <a:xfrm>
            <a:off x="5248475" y="195899"/>
            <a:ext cx="841429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rgbClr val="FF0000"/>
                </a:solidFill>
                <a:latin typeface="Garamond" panose="02020404030301010803" pitchFamily="18" charset="0"/>
              </a:rPr>
              <a:t>Eglise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AB9AA67E-580B-E7FA-99AE-0A67180869DF}"/>
              </a:ext>
            </a:extLst>
          </p:cNvPr>
          <p:cNvSpPr txBox="1">
            <a:spLocks/>
          </p:cNvSpPr>
          <p:nvPr/>
        </p:nvSpPr>
        <p:spPr>
          <a:xfrm>
            <a:off x="752977" y="720058"/>
            <a:ext cx="4013916" cy="5745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 b="1" i="1" dirty="0">
                <a:solidFill>
                  <a:schemeClr val="bg1"/>
                </a:solidFill>
                <a:latin typeface="Garamond" panose="02020404030301010803" pitchFamily="18" charset="0"/>
              </a:rPr>
              <a:t>Eclosion des jardins arborés.</a:t>
            </a:r>
          </a:p>
        </p:txBody>
      </p:sp>
    </p:spTree>
    <p:extLst>
      <p:ext uri="{BB962C8B-B14F-4D97-AF65-F5344CB8AC3E}">
        <p14:creationId xmlns:p14="http://schemas.microsoft.com/office/powerpoint/2010/main" val="212692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23"/>
    </mc:Choice>
    <mc:Fallback xmlns="" xmlns:mv="urn:schemas-microsoft-com:mac:vml">
      <p:transition spd="slow" advTm="782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57CEB04-73FD-BA95-2EE8-654DDA821F35}"/>
              </a:ext>
            </a:extLst>
          </p:cNvPr>
          <p:cNvSpPr/>
          <p:nvPr/>
        </p:nvSpPr>
        <p:spPr>
          <a:xfrm>
            <a:off x="0" y="11708"/>
            <a:ext cx="9144000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7E1402BB-D167-255C-4AE9-940C685922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6000"/>
                    </a14:imgEffect>
                    <a14:imgEffect>
                      <a14:brightnessContrast contras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1055814" y="35934"/>
            <a:ext cx="6885705" cy="6785498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76E91D1-3BA9-1463-4F29-41B891D433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9447" y="277653"/>
            <a:ext cx="2212849" cy="538652"/>
          </a:xfrm>
        </p:spPr>
        <p:txBody>
          <a:bodyPr>
            <a:normAutofit/>
          </a:bodyPr>
          <a:lstStyle/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Biviers, 1980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3A32298F-A90C-F24D-4836-502EF2F41554}"/>
              </a:ext>
            </a:extLst>
          </p:cNvPr>
          <p:cNvSpPr txBox="1"/>
          <p:nvPr/>
        </p:nvSpPr>
        <p:spPr>
          <a:xfrm>
            <a:off x="5160083" y="1025435"/>
            <a:ext cx="1143000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 err="1">
                <a:solidFill>
                  <a:srgbClr val="FF0000"/>
                </a:solidFill>
                <a:latin typeface="Garamond" panose="02020404030301010803" pitchFamily="18" charset="0"/>
              </a:rPr>
              <a:t>Franquières</a:t>
            </a:r>
            <a:endParaRPr lang="fr-FR" sz="14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F83E8E0-CBB7-DCC0-8307-F482C1D4723C}"/>
              </a:ext>
            </a:extLst>
          </p:cNvPr>
          <p:cNvSpPr txBox="1"/>
          <p:nvPr/>
        </p:nvSpPr>
        <p:spPr>
          <a:xfrm>
            <a:off x="4498667" y="2880177"/>
            <a:ext cx="887149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rgbClr val="FF0000"/>
                </a:solidFill>
                <a:latin typeface="Garamond" panose="02020404030301010803" pitchFamily="18" charset="0"/>
              </a:rPr>
              <a:t>Bontoux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A28CAFB9-6801-D489-363D-81A0421FDA36}"/>
              </a:ext>
            </a:extLst>
          </p:cNvPr>
          <p:cNvSpPr txBox="1"/>
          <p:nvPr/>
        </p:nvSpPr>
        <p:spPr>
          <a:xfrm>
            <a:off x="2304016" y="3187954"/>
            <a:ext cx="768187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 err="1">
                <a:solidFill>
                  <a:srgbClr val="FF0000"/>
                </a:solidFill>
                <a:latin typeface="Garamond" panose="02020404030301010803" pitchFamily="18" charset="0"/>
              </a:rPr>
              <a:t>Arriots</a:t>
            </a:r>
            <a:endParaRPr lang="fr-FR" sz="1400" dirty="0">
              <a:solidFill>
                <a:srgbClr val="FF0000"/>
              </a:solidFill>
              <a:latin typeface="Garamond" panose="02020404030301010803" pitchFamily="18" charset="0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6B92A0F-1D85-D30D-463E-EA2F09B4BF88}"/>
              </a:ext>
            </a:extLst>
          </p:cNvPr>
          <p:cNvSpPr txBox="1"/>
          <p:nvPr/>
        </p:nvSpPr>
        <p:spPr>
          <a:xfrm>
            <a:off x="3319659" y="1161083"/>
            <a:ext cx="649224" cy="307777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rgbClr val="FF0000"/>
                </a:solidFill>
                <a:latin typeface="Garamond" panose="02020404030301010803" pitchFamily="18" charset="0"/>
              </a:rPr>
              <a:t>Eglise</a:t>
            </a: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2636FBD1-54AF-D9AF-14BB-94932E1D8C14}"/>
              </a:ext>
            </a:extLst>
          </p:cNvPr>
          <p:cNvSpPr txBox="1">
            <a:spLocks/>
          </p:cNvSpPr>
          <p:nvPr/>
        </p:nvSpPr>
        <p:spPr>
          <a:xfrm>
            <a:off x="588973" y="722144"/>
            <a:ext cx="4864500" cy="5745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 b="1" i="1" dirty="0">
                <a:solidFill>
                  <a:schemeClr val="bg1"/>
                </a:solidFill>
                <a:latin typeface="Garamond" panose="02020404030301010803" pitchFamily="18" charset="0"/>
              </a:rPr>
              <a:t>Les jardins arborés poussent.</a:t>
            </a:r>
          </a:p>
        </p:txBody>
      </p:sp>
    </p:spTree>
    <p:extLst>
      <p:ext uri="{BB962C8B-B14F-4D97-AF65-F5344CB8AC3E}">
        <p14:creationId xmlns:p14="http://schemas.microsoft.com/office/powerpoint/2010/main" val="3944933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68"/>
    </mc:Choice>
    <mc:Fallback xmlns="" xmlns:mv="urn:schemas-microsoft-com:mac:vml">
      <p:transition spd="slow" advTm="666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A9E1191-0B7B-9E10-DF73-2AC59CE02BA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D149F70-952F-A260-3E8E-323150E390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352044"/>
            <a:ext cx="9144000" cy="6153912"/>
          </a:xfrm>
          <a:prstGeom prst="rect">
            <a:avLst/>
          </a:prstGeom>
        </p:spPr>
      </p:pic>
      <p:sp>
        <p:nvSpPr>
          <p:cNvPr id="6" name="Titre 1">
            <a:extLst>
              <a:ext uri="{FF2B5EF4-FFF2-40B4-BE49-F238E27FC236}">
                <a16:creationId xmlns:a16="http://schemas.microsoft.com/office/drawing/2014/main" id="{46569397-40C7-3C7B-1C4C-E88182295A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52" y="611611"/>
            <a:ext cx="2459480" cy="489648"/>
          </a:xfrm>
        </p:spPr>
        <p:txBody>
          <a:bodyPr>
            <a:normAutofit/>
          </a:bodyPr>
          <a:lstStyle/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Biviers, 2020      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9E913F3-8D0C-3A26-15EA-C957CCDBDA3C}"/>
              </a:ext>
            </a:extLst>
          </p:cNvPr>
          <p:cNvSpPr txBox="1"/>
          <p:nvPr/>
        </p:nvSpPr>
        <p:spPr>
          <a:xfrm>
            <a:off x="3998795" y="2532888"/>
            <a:ext cx="1143000" cy="307777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 err="1">
                <a:solidFill>
                  <a:schemeClr val="bg1"/>
                </a:solidFill>
                <a:latin typeface="Garamond" panose="02020404030301010803" pitchFamily="18" charset="0"/>
              </a:rPr>
              <a:t>Franquières</a:t>
            </a:r>
            <a:endParaRPr lang="fr-FR" sz="1400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B14F7956-E0A4-A170-64E1-26F81F1A9BB5}"/>
              </a:ext>
            </a:extLst>
          </p:cNvPr>
          <p:cNvSpPr txBox="1"/>
          <p:nvPr/>
        </p:nvSpPr>
        <p:spPr>
          <a:xfrm>
            <a:off x="82552" y="2612136"/>
            <a:ext cx="1143000" cy="307777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chemeClr val="bg1"/>
                </a:solidFill>
                <a:latin typeface="Garamond" panose="02020404030301010803" pitchFamily="18" charset="0"/>
              </a:rPr>
              <a:t>St Hugues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AC95C6E7-8C9F-541C-76BE-8B80932C1852}"/>
              </a:ext>
            </a:extLst>
          </p:cNvPr>
          <p:cNvSpPr txBox="1"/>
          <p:nvPr/>
        </p:nvSpPr>
        <p:spPr>
          <a:xfrm>
            <a:off x="8198758" y="1039368"/>
            <a:ext cx="868680" cy="307777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chemeClr val="bg1"/>
                </a:solidFill>
                <a:latin typeface="Garamond" panose="02020404030301010803" pitchFamily="18" charset="0"/>
              </a:rPr>
              <a:t>Super U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87C8C1BA-6302-C173-637D-6DF25D3D5CA2}"/>
              </a:ext>
            </a:extLst>
          </p:cNvPr>
          <p:cNvSpPr txBox="1"/>
          <p:nvPr/>
        </p:nvSpPr>
        <p:spPr>
          <a:xfrm>
            <a:off x="3730571" y="4365533"/>
            <a:ext cx="841429" cy="307777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 dirty="0">
                <a:solidFill>
                  <a:schemeClr val="bg1"/>
                </a:solidFill>
                <a:latin typeface="Garamond" panose="02020404030301010803" pitchFamily="18" charset="0"/>
              </a:rPr>
              <a:t>Bontoux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CB01278-0B2D-E2E2-11B0-03CE4CA36AFD}"/>
              </a:ext>
            </a:extLst>
          </p:cNvPr>
          <p:cNvSpPr txBox="1">
            <a:spLocks/>
          </p:cNvSpPr>
          <p:nvPr/>
        </p:nvSpPr>
        <p:spPr>
          <a:xfrm>
            <a:off x="240455" y="1008020"/>
            <a:ext cx="6005062" cy="5745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fr-FR" sz="2400" b="1" i="1" dirty="0">
                <a:solidFill>
                  <a:schemeClr val="bg1"/>
                </a:solidFill>
                <a:latin typeface="Garamond" panose="02020404030301010803" pitchFamily="18" charset="0"/>
              </a:rPr>
              <a:t>En bas, les jardins arborés poussent toujours…</a:t>
            </a:r>
          </a:p>
        </p:txBody>
      </p:sp>
    </p:spTree>
    <p:extLst>
      <p:ext uri="{BB962C8B-B14F-4D97-AF65-F5344CB8AC3E}">
        <p14:creationId xmlns:p14="http://schemas.microsoft.com/office/powerpoint/2010/main" val="210442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6"/>
    </mc:Choice>
    <mc:Fallback xmlns="" xmlns:mv="urn:schemas-microsoft-com:mac:vml">
      <p:transition spd="slow" advTm="533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4B1A90D4-C6BA-986D-CEE2-9121CD24BC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5671" y="644236"/>
            <a:ext cx="8252657" cy="5569527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82466D3-1D1E-7957-EF6D-E4E488C6A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4992" y="843627"/>
            <a:ext cx="2459480" cy="489648"/>
          </a:xfrm>
        </p:spPr>
        <p:txBody>
          <a:bodyPr>
            <a:normAutofit/>
          </a:bodyPr>
          <a:lstStyle/>
          <a:p>
            <a:r>
              <a:rPr lang="fr-FR" sz="2800" b="1" dirty="0">
                <a:solidFill>
                  <a:srgbClr val="000000"/>
                </a:solidFill>
                <a:latin typeface="Garamond" panose="02020404030301010803" pitchFamily="18" charset="0"/>
              </a:rPr>
              <a:t>Biviers, 2022      </a:t>
            </a:r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143EF037-6413-DC9B-F2B4-75E54AB4A089}"/>
              </a:ext>
            </a:extLst>
          </p:cNvPr>
          <p:cNvSpPr txBox="1">
            <a:spLocks/>
          </p:cNvSpPr>
          <p:nvPr/>
        </p:nvSpPr>
        <p:spPr>
          <a:xfrm>
            <a:off x="838714" y="1333275"/>
            <a:ext cx="7781976" cy="4896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fr-FR" sz="2400" b="1" i="1" dirty="0">
                <a:latin typeface="Garamond" panose="02020404030301010803" pitchFamily="18" charset="0"/>
              </a:rPr>
              <a:t>… et là-haut la forêt a reconquis le versant du St-</a:t>
            </a:r>
            <a:r>
              <a:rPr lang="fr-FR" sz="2400" b="1" i="1" dirty="0" err="1">
                <a:latin typeface="Garamond" panose="02020404030301010803" pitchFamily="18" charset="0"/>
              </a:rPr>
              <a:t>Eynard</a:t>
            </a:r>
            <a:r>
              <a:rPr lang="fr-FR" sz="2400" b="1" i="1" dirty="0">
                <a:latin typeface="Garamond" panose="02020404030301010803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68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8"/>
    </mc:Choice>
    <mc:Fallback xmlns="" xmlns:mv="urn:schemas-microsoft-com:mac:vml">
      <p:transition spd="slow" advTm="490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2" name="Sous-titre 2">
            <a:extLst>
              <a:ext uri="{FF2B5EF4-FFF2-40B4-BE49-F238E27FC236}">
                <a16:creationId xmlns:a16="http://schemas.microsoft.com/office/drawing/2014/main" id="{AD7B861E-8FD6-D5DD-C3C3-C63E48D81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171" y="2363865"/>
            <a:ext cx="8896227" cy="384277"/>
          </a:xfrm>
        </p:spPr>
        <p:txBody>
          <a:bodyPr>
            <a:noAutofit/>
          </a:bodyPr>
          <a:lstStyle/>
          <a:p>
            <a:r>
              <a:rPr lang="fr-FR" sz="2800" b="1" dirty="0">
                <a:latin typeface="Garamond"/>
                <a:cs typeface="Garamond"/>
              </a:rPr>
              <a:t>DES ARBRES AU LONG DU CHEMIN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50646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92"/>
    </mc:Choice>
    <mc:Fallback xmlns="" xmlns:mv="urn:schemas-microsoft-com:mac:vml">
      <p:transition spd="slow" advTm="659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99FBBDA3-3EF3-E1F4-C71A-4B58A8B145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5745" y="443672"/>
            <a:ext cx="7952509" cy="5970655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E14B0045-C5B6-F59C-996D-7D4A1B34BA6E}"/>
              </a:ext>
            </a:extLst>
          </p:cNvPr>
          <p:cNvSpPr txBox="1">
            <a:spLocks/>
          </p:cNvSpPr>
          <p:nvPr/>
        </p:nvSpPr>
        <p:spPr>
          <a:xfrm>
            <a:off x="595745" y="5999356"/>
            <a:ext cx="3238660" cy="2980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1200" b="1" dirty="0">
                <a:solidFill>
                  <a:schemeClr val="bg1"/>
                </a:solidFill>
                <a:latin typeface="Garamond" panose="02020404030301010803" pitchFamily="18" charset="0"/>
              </a:rPr>
              <a:t>En montant le chemin de Plate-Rousset, 1908</a:t>
            </a:r>
          </a:p>
        </p:txBody>
      </p:sp>
    </p:spTree>
    <p:extLst>
      <p:ext uri="{BB962C8B-B14F-4D97-AF65-F5344CB8AC3E}">
        <p14:creationId xmlns:p14="http://schemas.microsoft.com/office/powerpoint/2010/main" val="343528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9"/>
    </mc:Choice>
    <mc:Fallback xmlns="" xmlns:mv="urn:schemas-microsoft-com:mac:vml">
      <p:transition spd="slow" advTm="506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3CD6CD6-16B2-C63A-FB4F-9B6FD94E1E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142999" y="1142477"/>
            <a:ext cx="6858000" cy="457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875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4"/>
    </mc:Choice>
    <mc:Fallback xmlns="" xmlns:mv="urn:schemas-microsoft-com:mac:vml">
      <p:transition spd="slow" advTm="335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FA34E95D-7E61-B7EE-7D7D-D3ABDC937D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1230346" y="1229824"/>
            <a:ext cx="6858000" cy="4398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7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0"/>
    </mc:Choice>
    <mc:Fallback xmlns="" xmlns:mv="urn:schemas-microsoft-com:mac:vml">
      <p:transition spd="slow" advTm="381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1BD4125D-B3E2-7D59-B350-502FF48011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9404" y="528394"/>
            <a:ext cx="8125191" cy="5801212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DCEFCA20-317B-C66C-BC49-68085CADCF32}"/>
              </a:ext>
            </a:extLst>
          </p:cNvPr>
          <p:cNvSpPr txBox="1">
            <a:spLocks/>
          </p:cNvSpPr>
          <p:nvPr/>
        </p:nvSpPr>
        <p:spPr>
          <a:xfrm>
            <a:off x="6612673" y="5832087"/>
            <a:ext cx="1800153" cy="3538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Plate-Rousset, 1908</a:t>
            </a:r>
          </a:p>
        </p:txBody>
      </p:sp>
    </p:spTree>
    <p:extLst>
      <p:ext uri="{BB962C8B-B14F-4D97-AF65-F5344CB8AC3E}">
        <p14:creationId xmlns:p14="http://schemas.microsoft.com/office/powerpoint/2010/main" val="1147604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8"/>
    </mc:Choice>
    <mc:Fallback xmlns="" xmlns:mv="urn:schemas-microsoft-com:mac:vml">
      <p:transition spd="slow" advTm="5848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AE3625F-5ACF-889F-5272-080BD8BCE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142999" y="1142477"/>
            <a:ext cx="6858000" cy="457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56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44"/>
    </mc:Choice>
    <mc:Fallback xmlns="" xmlns:mv="urn:schemas-microsoft-com:mac:vml">
      <p:transition spd="slow" advTm="4344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AE9824F7-BE07-48DE-8CEF-C4BA68055B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513" y="0"/>
            <a:ext cx="7242629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54EDFCD6-E83E-DE6F-8079-6AA8927D6FE2}"/>
              </a:ext>
            </a:extLst>
          </p:cNvPr>
          <p:cNvSpPr txBox="1">
            <a:spLocks/>
          </p:cNvSpPr>
          <p:nvPr/>
        </p:nvSpPr>
        <p:spPr>
          <a:xfrm>
            <a:off x="1156969" y="6209219"/>
            <a:ext cx="1421293" cy="4896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En montant à l’église, 1898</a:t>
            </a:r>
          </a:p>
        </p:txBody>
      </p:sp>
    </p:spTree>
    <p:extLst>
      <p:ext uri="{BB962C8B-B14F-4D97-AF65-F5344CB8AC3E}">
        <p14:creationId xmlns:p14="http://schemas.microsoft.com/office/powerpoint/2010/main" val="270704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35"/>
    </mc:Choice>
    <mc:Fallback xmlns="" xmlns:mv="urn:schemas-microsoft-com:mac:vml">
      <p:transition spd="slow" advTm="703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259E426B-2152-D86E-B618-7C76CD8761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657077" y="1121694"/>
            <a:ext cx="6400801" cy="457304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ACFBA29-6573-6461-52CE-5224F60713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07825"/>
            <a:ext cx="4563345" cy="6400800"/>
          </a:xfrm>
          <a:prstGeom prst="rect">
            <a:avLst/>
          </a:prstGeom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6F98907C-1271-DE7A-0C74-1B6947EF7F9A}"/>
              </a:ext>
            </a:extLst>
          </p:cNvPr>
          <p:cNvSpPr txBox="1">
            <a:spLocks/>
          </p:cNvSpPr>
          <p:nvPr/>
        </p:nvSpPr>
        <p:spPr>
          <a:xfrm>
            <a:off x="3052677" y="354829"/>
            <a:ext cx="1421293" cy="4896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En revenant de l’église, 1898</a:t>
            </a: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65761A92-3DD5-B58E-D799-BD6E8EC4638F}"/>
              </a:ext>
            </a:extLst>
          </p:cNvPr>
          <p:cNvSpPr txBox="1">
            <a:spLocks/>
          </p:cNvSpPr>
          <p:nvPr/>
        </p:nvSpPr>
        <p:spPr>
          <a:xfrm>
            <a:off x="7569262" y="348783"/>
            <a:ext cx="1421293" cy="4896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solidFill>
                  <a:schemeClr val="bg1"/>
                </a:solidFill>
                <a:latin typeface="Garamond" panose="02020404030301010803" pitchFamily="18" charset="0"/>
              </a:rPr>
              <a:t>En revenant de l’église, 2022</a:t>
            </a:r>
          </a:p>
        </p:txBody>
      </p:sp>
    </p:spTree>
    <p:extLst>
      <p:ext uri="{BB962C8B-B14F-4D97-AF65-F5344CB8AC3E}">
        <p14:creationId xmlns:p14="http://schemas.microsoft.com/office/powerpoint/2010/main" val="109164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86"/>
    </mc:Choice>
    <mc:Fallback xmlns="" xmlns:mv="urn:schemas-microsoft-com:mac:vml">
      <p:transition spd="slow" advTm="7086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ABFE2DB-15A2-C6D3-39F9-9DB107E8150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A04C5A4-ABFF-623F-E55A-EFB38DF49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171" y="2363865"/>
            <a:ext cx="8896227" cy="384277"/>
          </a:xfrm>
        </p:spPr>
        <p:txBody>
          <a:bodyPr>
            <a:noAutofit/>
          </a:bodyPr>
          <a:lstStyle/>
          <a:p>
            <a:r>
              <a:rPr lang="fr-FR" sz="2800" b="1" dirty="0">
                <a:latin typeface="Garamond"/>
                <a:cs typeface="Garamond"/>
              </a:rPr>
              <a:t>DANS LES PARCS : DES ARBRES DISCIPLINES ?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1780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7"/>
    </mc:Choice>
    <mc:Fallback xmlns="" xmlns:mv="urn:schemas-microsoft-com:mac:vml">
      <p:transition spd="slow" advTm="4737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995E39B-EB2D-0E52-9800-8824512D1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971" y="357214"/>
            <a:ext cx="8642084" cy="6143572"/>
          </a:xfrm>
          <a:prstGeom prst="rect">
            <a:avLst/>
          </a:prstGeom>
        </p:spPr>
      </p:pic>
      <p:grpSp>
        <p:nvGrpSpPr>
          <p:cNvPr id="41" name="Groupe 40">
            <a:extLst>
              <a:ext uri="{FF2B5EF4-FFF2-40B4-BE49-F238E27FC236}">
                <a16:creationId xmlns:a16="http://schemas.microsoft.com/office/drawing/2014/main" id="{4CFB50C2-DACB-EA9C-52E9-D0799EF8135F}"/>
              </a:ext>
            </a:extLst>
          </p:cNvPr>
          <p:cNvGrpSpPr/>
          <p:nvPr/>
        </p:nvGrpSpPr>
        <p:grpSpPr>
          <a:xfrm>
            <a:off x="7800198" y="398402"/>
            <a:ext cx="842799" cy="593808"/>
            <a:chOff x="7800198" y="398402"/>
            <a:chExt cx="842799" cy="593808"/>
          </a:xfrm>
        </p:grpSpPr>
        <p:grpSp>
          <p:nvGrpSpPr>
            <p:cNvPr id="39" name="Groupe 38">
              <a:extLst>
                <a:ext uri="{FF2B5EF4-FFF2-40B4-BE49-F238E27FC236}">
                  <a16:creationId xmlns:a16="http://schemas.microsoft.com/office/drawing/2014/main" id="{C0BA100A-E6C8-AB25-EAD1-713C2B91F573}"/>
                </a:ext>
              </a:extLst>
            </p:cNvPr>
            <p:cNvGrpSpPr/>
            <p:nvPr/>
          </p:nvGrpSpPr>
          <p:grpSpPr>
            <a:xfrm rot="10471439">
              <a:off x="8038824" y="439709"/>
              <a:ext cx="604173" cy="370916"/>
              <a:chOff x="7786257" y="598561"/>
              <a:chExt cx="604173" cy="370916"/>
            </a:xfrm>
          </p:grpSpPr>
          <p:grpSp>
            <p:nvGrpSpPr>
              <p:cNvPr id="38" name="Groupe 37">
                <a:extLst>
                  <a:ext uri="{FF2B5EF4-FFF2-40B4-BE49-F238E27FC236}">
                    <a16:creationId xmlns:a16="http://schemas.microsoft.com/office/drawing/2014/main" id="{8033AF46-E3CF-CC41-AF48-A8840429BDFD}"/>
                  </a:ext>
                </a:extLst>
              </p:cNvPr>
              <p:cNvGrpSpPr/>
              <p:nvPr/>
            </p:nvGrpSpPr>
            <p:grpSpPr>
              <a:xfrm>
                <a:off x="7971727" y="598561"/>
                <a:ext cx="418703" cy="271713"/>
                <a:chOff x="7971727" y="598561"/>
                <a:chExt cx="418703" cy="271713"/>
              </a:xfrm>
            </p:grpSpPr>
            <p:cxnSp>
              <p:nvCxnSpPr>
                <p:cNvPr id="14" name="Connecteur droit avec flèche 13">
                  <a:extLst>
                    <a:ext uri="{FF2B5EF4-FFF2-40B4-BE49-F238E27FC236}">
                      <a16:creationId xmlns:a16="http://schemas.microsoft.com/office/drawing/2014/main" id="{9AD0DB87-2A46-087A-E345-EEB4699866F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7971727" y="636438"/>
                  <a:ext cx="418703" cy="192015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necteur droit 22">
                  <a:extLst>
                    <a:ext uri="{FF2B5EF4-FFF2-40B4-BE49-F238E27FC236}">
                      <a16:creationId xmlns:a16="http://schemas.microsoft.com/office/drawing/2014/main" id="{673F0B73-27DA-F2F4-5139-B06F14C4BC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118764" y="598561"/>
                  <a:ext cx="197755" cy="27171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ZoneTexte 24">
                <a:extLst>
                  <a:ext uri="{FF2B5EF4-FFF2-40B4-BE49-F238E27FC236}">
                    <a16:creationId xmlns:a16="http://schemas.microsoft.com/office/drawing/2014/main" id="{529CA8D5-C39C-1F39-FA34-8E89A7D0A5F8}"/>
                  </a:ext>
                </a:extLst>
              </p:cNvPr>
              <p:cNvSpPr txBox="1"/>
              <p:nvPr/>
            </p:nvSpPr>
            <p:spPr>
              <a:xfrm rot="19826637">
                <a:off x="7786257" y="723256"/>
                <a:ext cx="318655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000" dirty="0"/>
                  <a:t>N</a:t>
                </a:r>
              </a:p>
            </p:txBody>
          </p:sp>
        </p:grp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6CEB984E-46DC-5DD9-74A8-2FE796F8C5A9}"/>
                </a:ext>
              </a:extLst>
            </p:cNvPr>
            <p:cNvSpPr txBox="1"/>
            <p:nvPr/>
          </p:nvSpPr>
          <p:spPr>
            <a:xfrm rot="18917285">
              <a:off x="8220993" y="712655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E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FCCD9938-59EC-8012-0A46-07E2EF1BFA3A}"/>
                </a:ext>
              </a:extLst>
            </p:cNvPr>
            <p:cNvSpPr txBox="1"/>
            <p:nvPr/>
          </p:nvSpPr>
          <p:spPr>
            <a:xfrm rot="8918296">
              <a:off x="7800198" y="745989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S</a:t>
              </a:r>
            </a:p>
          </p:txBody>
        </p:sp>
        <p:sp>
          <p:nvSpPr>
            <p:cNvPr id="29" name="ZoneTexte 28">
              <a:extLst>
                <a:ext uri="{FF2B5EF4-FFF2-40B4-BE49-F238E27FC236}">
                  <a16:creationId xmlns:a16="http://schemas.microsoft.com/office/drawing/2014/main" id="{99C47739-DF29-E1BE-4176-9D51FE4BD14B}"/>
                </a:ext>
              </a:extLst>
            </p:cNvPr>
            <p:cNvSpPr txBox="1"/>
            <p:nvPr/>
          </p:nvSpPr>
          <p:spPr>
            <a:xfrm rot="8267164">
              <a:off x="7883601" y="398402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O</a:t>
              </a:r>
            </a:p>
          </p:txBody>
        </p:sp>
      </p:grpSp>
      <p:sp>
        <p:nvSpPr>
          <p:cNvPr id="9" name="Titre 1">
            <a:extLst>
              <a:ext uri="{FF2B5EF4-FFF2-40B4-BE49-F238E27FC236}">
                <a16:creationId xmlns:a16="http://schemas.microsoft.com/office/drawing/2014/main" id="{57F6C887-6FC0-1C3B-3637-DC9B8CD55D69}"/>
              </a:ext>
            </a:extLst>
          </p:cNvPr>
          <p:cNvSpPr txBox="1">
            <a:spLocks/>
          </p:cNvSpPr>
          <p:nvPr/>
        </p:nvSpPr>
        <p:spPr>
          <a:xfrm>
            <a:off x="158124" y="584706"/>
            <a:ext cx="4413876" cy="4625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Plan reconstitué du parc de </a:t>
            </a:r>
            <a:r>
              <a:rPr lang="fr-FR" sz="2800" b="1" dirty="0" err="1">
                <a:latin typeface="Garamond" panose="02020404030301010803" pitchFamily="18" charset="0"/>
              </a:rPr>
              <a:t>Montbives</a:t>
            </a:r>
            <a:endParaRPr lang="fr-FR" sz="2800" b="1" dirty="0">
              <a:latin typeface="Garamond" panose="02020404030301010803" pitchFamily="18" charset="0"/>
            </a:endParaRPr>
          </a:p>
          <a:p>
            <a:r>
              <a:rPr lang="fr-FR" sz="1900" dirty="0">
                <a:latin typeface="Garamond" panose="02020404030301010803" pitchFamily="18" charset="0"/>
              </a:rPr>
              <a:t>(P. Bienvenu)</a:t>
            </a:r>
          </a:p>
        </p:txBody>
      </p:sp>
    </p:spTree>
    <p:extLst>
      <p:ext uri="{BB962C8B-B14F-4D97-AF65-F5344CB8AC3E}">
        <p14:creationId xmlns:p14="http://schemas.microsoft.com/office/powerpoint/2010/main" val="3823952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7"/>
    </mc:Choice>
    <mc:Fallback xmlns="" xmlns:mv="urn:schemas-microsoft-com:mac:vml">
      <p:transition spd="slow" advTm="505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283A6D2D-BDC3-93E9-9560-D17BE3D88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0389"/>
            <a:ext cx="9144000" cy="6097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05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3"/>
    </mc:Choice>
    <mc:Fallback xmlns="" xmlns:mv="urn:schemas-microsoft-com:mac:vml">
      <p:transition spd="slow" advTm="3753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562F691-4247-B065-AF7B-8B0AB2590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380390"/>
            <a:ext cx="9112427" cy="607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3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4"/>
    </mc:Choice>
    <mc:Fallback xmlns="" xmlns:mv="urn:schemas-microsoft-com:mac:vml">
      <p:transition spd="slow" advTm="3634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82CC9706-5C5C-3E63-B27F-5132934E3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0389"/>
            <a:ext cx="9129150" cy="608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47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2"/>
    </mc:Choice>
    <mc:Fallback xmlns="" xmlns:mv="urn:schemas-microsoft-com:mac:vml">
      <p:transition spd="slow" advTm="2952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9971797D-4070-B8DB-7758-318287039D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380999"/>
            <a:ext cx="9146789" cy="6097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80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 xmlns:mv="urn:schemas-microsoft-com:mac:vml">
      <p:transition spd="slow" advTm="300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4251B32D-B709-C886-485D-37001B767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519" y="315078"/>
            <a:ext cx="8586961" cy="6185708"/>
          </a:xfrm>
          <a:prstGeom prst="rect">
            <a:avLst/>
          </a:prstGeom>
        </p:spPr>
      </p:pic>
      <p:grpSp>
        <p:nvGrpSpPr>
          <p:cNvPr id="41" name="Groupe 40">
            <a:extLst>
              <a:ext uri="{FF2B5EF4-FFF2-40B4-BE49-F238E27FC236}">
                <a16:creationId xmlns:a16="http://schemas.microsoft.com/office/drawing/2014/main" id="{4CFB50C2-DACB-EA9C-52E9-D0799EF8135F}"/>
              </a:ext>
            </a:extLst>
          </p:cNvPr>
          <p:cNvGrpSpPr/>
          <p:nvPr/>
        </p:nvGrpSpPr>
        <p:grpSpPr>
          <a:xfrm>
            <a:off x="7800198" y="398402"/>
            <a:ext cx="842799" cy="593808"/>
            <a:chOff x="7800198" y="398402"/>
            <a:chExt cx="842799" cy="593808"/>
          </a:xfrm>
        </p:grpSpPr>
        <p:grpSp>
          <p:nvGrpSpPr>
            <p:cNvPr id="39" name="Groupe 38">
              <a:extLst>
                <a:ext uri="{FF2B5EF4-FFF2-40B4-BE49-F238E27FC236}">
                  <a16:creationId xmlns:a16="http://schemas.microsoft.com/office/drawing/2014/main" id="{C0BA100A-E6C8-AB25-EAD1-713C2B91F573}"/>
                </a:ext>
              </a:extLst>
            </p:cNvPr>
            <p:cNvGrpSpPr/>
            <p:nvPr/>
          </p:nvGrpSpPr>
          <p:grpSpPr>
            <a:xfrm rot="10471439">
              <a:off x="8038824" y="439709"/>
              <a:ext cx="604173" cy="370916"/>
              <a:chOff x="7786257" y="598561"/>
              <a:chExt cx="604173" cy="370916"/>
            </a:xfrm>
          </p:grpSpPr>
          <p:grpSp>
            <p:nvGrpSpPr>
              <p:cNvPr id="38" name="Groupe 37">
                <a:extLst>
                  <a:ext uri="{FF2B5EF4-FFF2-40B4-BE49-F238E27FC236}">
                    <a16:creationId xmlns:a16="http://schemas.microsoft.com/office/drawing/2014/main" id="{8033AF46-E3CF-CC41-AF48-A8840429BDFD}"/>
                  </a:ext>
                </a:extLst>
              </p:cNvPr>
              <p:cNvGrpSpPr/>
              <p:nvPr/>
            </p:nvGrpSpPr>
            <p:grpSpPr>
              <a:xfrm>
                <a:off x="7971727" y="598561"/>
                <a:ext cx="418703" cy="271713"/>
                <a:chOff x="7971727" y="598561"/>
                <a:chExt cx="418703" cy="271713"/>
              </a:xfrm>
            </p:grpSpPr>
            <p:cxnSp>
              <p:nvCxnSpPr>
                <p:cNvPr id="14" name="Connecteur droit avec flèche 13">
                  <a:extLst>
                    <a:ext uri="{FF2B5EF4-FFF2-40B4-BE49-F238E27FC236}">
                      <a16:creationId xmlns:a16="http://schemas.microsoft.com/office/drawing/2014/main" id="{9AD0DB87-2A46-087A-E345-EEB4699866F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7971727" y="636438"/>
                  <a:ext cx="418703" cy="192015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necteur droit 22">
                  <a:extLst>
                    <a:ext uri="{FF2B5EF4-FFF2-40B4-BE49-F238E27FC236}">
                      <a16:creationId xmlns:a16="http://schemas.microsoft.com/office/drawing/2014/main" id="{673F0B73-27DA-F2F4-5139-B06F14C4BC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118764" y="598561"/>
                  <a:ext cx="197755" cy="27171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ZoneTexte 24">
                <a:extLst>
                  <a:ext uri="{FF2B5EF4-FFF2-40B4-BE49-F238E27FC236}">
                    <a16:creationId xmlns:a16="http://schemas.microsoft.com/office/drawing/2014/main" id="{529CA8D5-C39C-1F39-FA34-8E89A7D0A5F8}"/>
                  </a:ext>
                </a:extLst>
              </p:cNvPr>
              <p:cNvSpPr txBox="1"/>
              <p:nvPr/>
            </p:nvSpPr>
            <p:spPr>
              <a:xfrm rot="19826637">
                <a:off x="7786257" y="723256"/>
                <a:ext cx="318655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000" dirty="0"/>
                  <a:t>N</a:t>
                </a:r>
              </a:p>
            </p:txBody>
          </p:sp>
        </p:grp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6CEB984E-46DC-5DD9-74A8-2FE796F8C5A9}"/>
                </a:ext>
              </a:extLst>
            </p:cNvPr>
            <p:cNvSpPr txBox="1"/>
            <p:nvPr/>
          </p:nvSpPr>
          <p:spPr>
            <a:xfrm rot="18917285">
              <a:off x="8220993" y="712655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E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FCCD9938-59EC-8012-0A46-07E2EF1BFA3A}"/>
                </a:ext>
              </a:extLst>
            </p:cNvPr>
            <p:cNvSpPr txBox="1"/>
            <p:nvPr/>
          </p:nvSpPr>
          <p:spPr>
            <a:xfrm rot="8918296">
              <a:off x="7800198" y="745989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S</a:t>
              </a:r>
            </a:p>
          </p:txBody>
        </p:sp>
        <p:sp>
          <p:nvSpPr>
            <p:cNvPr id="29" name="ZoneTexte 28">
              <a:extLst>
                <a:ext uri="{FF2B5EF4-FFF2-40B4-BE49-F238E27FC236}">
                  <a16:creationId xmlns:a16="http://schemas.microsoft.com/office/drawing/2014/main" id="{99C47739-DF29-E1BE-4176-9D51FE4BD14B}"/>
                </a:ext>
              </a:extLst>
            </p:cNvPr>
            <p:cNvSpPr txBox="1"/>
            <p:nvPr/>
          </p:nvSpPr>
          <p:spPr>
            <a:xfrm rot="8267164">
              <a:off x="7883601" y="398402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O</a:t>
              </a:r>
            </a:p>
          </p:txBody>
        </p:sp>
      </p:grpSp>
      <p:sp>
        <p:nvSpPr>
          <p:cNvPr id="9" name="Titre 1">
            <a:extLst>
              <a:ext uri="{FF2B5EF4-FFF2-40B4-BE49-F238E27FC236}">
                <a16:creationId xmlns:a16="http://schemas.microsoft.com/office/drawing/2014/main" id="{57F6C887-6FC0-1C3B-3637-DC9B8CD55D69}"/>
              </a:ext>
            </a:extLst>
          </p:cNvPr>
          <p:cNvSpPr txBox="1">
            <a:spLocks/>
          </p:cNvSpPr>
          <p:nvPr/>
        </p:nvSpPr>
        <p:spPr>
          <a:xfrm>
            <a:off x="158124" y="584706"/>
            <a:ext cx="4413876" cy="4625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Plan reconstitué du parc de </a:t>
            </a:r>
            <a:r>
              <a:rPr lang="fr-FR" sz="2800" b="1" dirty="0" err="1">
                <a:latin typeface="Garamond" panose="02020404030301010803" pitchFamily="18" charset="0"/>
              </a:rPr>
              <a:t>Servien</a:t>
            </a:r>
            <a:endParaRPr lang="fr-FR" sz="2800" b="1" dirty="0">
              <a:latin typeface="Garamond" panose="02020404030301010803" pitchFamily="18" charset="0"/>
            </a:endParaRPr>
          </a:p>
          <a:p>
            <a:r>
              <a:rPr lang="fr-FR" sz="1900" dirty="0">
                <a:latin typeface="Garamond" panose="02020404030301010803" pitchFamily="18" charset="0"/>
              </a:rPr>
              <a:t>(P. Bienvenu)</a:t>
            </a:r>
          </a:p>
        </p:txBody>
      </p:sp>
    </p:spTree>
    <p:extLst>
      <p:ext uri="{BB962C8B-B14F-4D97-AF65-F5344CB8AC3E}">
        <p14:creationId xmlns:p14="http://schemas.microsoft.com/office/powerpoint/2010/main" val="379535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6"/>
    </mc:Choice>
    <mc:Fallback xmlns="" xmlns:mv="urn:schemas-microsoft-com:mac:vml">
      <p:transition spd="slow" advTm="8326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A9D49F33-4725-FD70-1FFC-A430350DF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380390"/>
            <a:ext cx="9112427" cy="607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4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0"/>
    </mc:Choice>
    <mc:Fallback xmlns="" xmlns:mv="urn:schemas-microsoft-com:mac:vml">
      <p:transition spd="slow" advTm="330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56F93B42-02B8-EC1A-BC0A-8C8345D95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0390"/>
            <a:ext cx="9162598" cy="6109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3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6"/>
    </mc:Choice>
    <mc:Fallback xmlns="" xmlns:mv="urn:schemas-microsoft-com:mac:vml">
      <p:transition spd="slow" advTm="3486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8C74377D-2B67-1AAF-69C9-ADB0144FE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949" y="432306"/>
            <a:ext cx="8616102" cy="5993387"/>
          </a:xfrm>
          <a:prstGeom prst="rect">
            <a:avLst/>
          </a:prstGeom>
        </p:spPr>
      </p:pic>
      <p:sp>
        <p:nvSpPr>
          <p:cNvPr id="9" name="Titre 1">
            <a:extLst>
              <a:ext uri="{FF2B5EF4-FFF2-40B4-BE49-F238E27FC236}">
                <a16:creationId xmlns:a16="http://schemas.microsoft.com/office/drawing/2014/main" id="{57F6C887-6FC0-1C3B-3637-DC9B8CD55D69}"/>
              </a:ext>
            </a:extLst>
          </p:cNvPr>
          <p:cNvSpPr txBox="1">
            <a:spLocks/>
          </p:cNvSpPr>
          <p:nvPr/>
        </p:nvSpPr>
        <p:spPr>
          <a:xfrm>
            <a:off x="158124" y="584706"/>
            <a:ext cx="4413876" cy="4625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latin typeface="Garamond" panose="02020404030301010803" pitchFamily="18" charset="0"/>
              </a:rPr>
              <a:t>Plan reconstitué du parc de </a:t>
            </a:r>
            <a:r>
              <a:rPr lang="fr-FR" sz="2800" b="1" dirty="0" err="1">
                <a:latin typeface="Garamond" panose="02020404030301010803" pitchFamily="18" charset="0"/>
              </a:rPr>
              <a:t>Franquières</a:t>
            </a:r>
            <a:endParaRPr lang="fr-FR" sz="2800" b="1" dirty="0">
              <a:latin typeface="Garamond" panose="02020404030301010803" pitchFamily="18" charset="0"/>
            </a:endParaRPr>
          </a:p>
          <a:p>
            <a:r>
              <a:rPr lang="fr-FR" sz="1900" dirty="0">
                <a:latin typeface="Garamond" panose="02020404030301010803" pitchFamily="18" charset="0"/>
              </a:rPr>
              <a:t>(P. Bienvenu)</a:t>
            </a:r>
          </a:p>
        </p:txBody>
      </p:sp>
      <p:grpSp>
        <p:nvGrpSpPr>
          <p:cNvPr id="41" name="Groupe 40">
            <a:extLst>
              <a:ext uri="{FF2B5EF4-FFF2-40B4-BE49-F238E27FC236}">
                <a16:creationId xmlns:a16="http://schemas.microsoft.com/office/drawing/2014/main" id="{4CFB50C2-DACB-EA9C-52E9-D0799EF8135F}"/>
              </a:ext>
            </a:extLst>
          </p:cNvPr>
          <p:cNvGrpSpPr/>
          <p:nvPr/>
        </p:nvGrpSpPr>
        <p:grpSpPr>
          <a:xfrm>
            <a:off x="7800198" y="398402"/>
            <a:ext cx="842799" cy="593808"/>
            <a:chOff x="7800198" y="398402"/>
            <a:chExt cx="842799" cy="593808"/>
          </a:xfrm>
        </p:grpSpPr>
        <p:grpSp>
          <p:nvGrpSpPr>
            <p:cNvPr id="39" name="Groupe 38">
              <a:extLst>
                <a:ext uri="{FF2B5EF4-FFF2-40B4-BE49-F238E27FC236}">
                  <a16:creationId xmlns:a16="http://schemas.microsoft.com/office/drawing/2014/main" id="{C0BA100A-E6C8-AB25-EAD1-713C2B91F573}"/>
                </a:ext>
              </a:extLst>
            </p:cNvPr>
            <p:cNvGrpSpPr/>
            <p:nvPr/>
          </p:nvGrpSpPr>
          <p:grpSpPr>
            <a:xfrm rot="10471439">
              <a:off x="8038824" y="439709"/>
              <a:ext cx="604173" cy="370916"/>
              <a:chOff x="7786257" y="598561"/>
              <a:chExt cx="604173" cy="370916"/>
            </a:xfrm>
          </p:grpSpPr>
          <p:grpSp>
            <p:nvGrpSpPr>
              <p:cNvPr id="38" name="Groupe 37">
                <a:extLst>
                  <a:ext uri="{FF2B5EF4-FFF2-40B4-BE49-F238E27FC236}">
                    <a16:creationId xmlns:a16="http://schemas.microsoft.com/office/drawing/2014/main" id="{8033AF46-E3CF-CC41-AF48-A8840429BDFD}"/>
                  </a:ext>
                </a:extLst>
              </p:cNvPr>
              <p:cNvGrpSpPr/>
              <p:nvPr/>
            </p:nvGrpSpPr>
            <p:grpSpPr>
              <a:xfrm>
                <a:off x="7971727" y="598561"/>
                <a:ext cx="418703" cy="271713"/>
                <a:chOff x="7971727" y="598561"/>
                <a:chExt cx="418703" cy="271713"/>
              </a:xfrm>
            </p:grpSpPr>
            <p:cxnSp>
              <p:nvCxnSpPr>
                <p:cNvPr id="14" name="Connecteur droit avec flèche 13">
                  <a:extLst>
                    <a:ext uri="{FF2B5EF4-FFF2-40B4-BE49-F238E27FC236}">
                      <a16:creationId xmlns:a16="http://schemas.microsoft.com/office/drawing/2014/main" id="{9AD0DB87-2A46-087A-E345-EEB4699866F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7971727" y="636438"/>
                  <a:ext cx="418703" cy="192015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necteur droit 22">
                  <a:extLst>
                    <a:ext uri="{FF2B5EF4-FFF2-40B4-BE49-F238E27FC236}">
                      <a16:creationId xmlns:a16="http://schemas.microsoft.com/office/drawing/2014/main" id="{673F0B73-27DA-F2F4-5139-B06F14C4BC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118764" y="598561"/>
                  <a:ext cx="197755" cy="27171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ZoneTexte 24">
                <a:extLst>
                  <a:ext uri="{FF2B5EF4-FFF2-40B4-BE49-F238E27FC236}">
                    <a16:creationId xmlns:a16="http://schemas.microsoft.com/office/drawing/2014/main" id="{529CA8D5-C39C-1F39-FA34-8E89A7D0A5F8}"/>
                  </a:ext>
                </a:extLst>
              </p:cNvPr>
              <p:cNvSpPr txBox="1"/>
              <p:nvPr/>
            </p:nvSpPr>
            <p:spPr>
              <a:xfrm rot="19826637">
                <a:off x="7786257" y="723256"/>
                <a:ext cx="318655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000" dirty="0"/>
                  <a:t>N</a:t>
                </a:r>
              </a:p>
            </p:txBody>
          </p:sp>
        </p:grp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6CEB984E-46DC-5DD9-74A8-2FE796F8C5A9}"/>
                </a:ext>
              </a:extLst>
            </p:cNvPr>
            <p:cNvSpPr txBox="1"/>
            <p:nvPr/>
          </p:nvSpPr>
          <p:spPr>
            <a:xfrm rot="18917285">
              <a:off x="8220993" y="712655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E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FCCD9938-59EC-8012-0A46-07E2EF1BFA3A}"/>
                </a:ext>
              </a:extLst>
            </p:cNvPr>
            <p:cNvSpPr txBox="1"/>
            <p:nvPr/>
          </p:nvSpPr>
          <p:spPr>
            <a:xfrm rot="8918296">
              <a:off x="7800198" y="745989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S</a:t>
              </a:r>
            </a:p>
          </p:txBody>
        </p:sp>
        <p:sp>
          <p:nvSpPr>
            <p:cNvPr id="29" name="ZoneTexte 28">
              <a:extLst>
                <a:ext uri="{FF2B5EF4-FFF2-40B4-BE49-F238E27FC236}">
                  <a16:creationId xmlns:a16="http://schemas.microsoft.com/office/drawing/2014/main" id="{99C47739-DF29-E1BE-4176-9D51FE4BD14B}"/>
                </a:ext>
              </a:extLst>
            </p:cNvPr>
            <p:cNvSpPr txBox="1"/>
            <p:nvPr/>
          </p:nvSpPr>
          <p:spPr>
            <a:xfrm rot="8267164">
              <a:off x="7883601" y="398402"/>
              <a:ext cx="3186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dirty="0"/>
                <a:t>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0911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4"/>
    </mc:Choice>
    <mc:Fallback xmlns="" xmlns:mv="urn:schemas-microsoft-com:mac:vml">
      <p:transition spd="slow" advTm="556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8B07EB7-CA89-6917-D214-F9C203F9D5B2}"/>
              </a:ext>
            </a:extLst>
          </p:cNvPr>
          <p:cNvSpPr/>
          <p:nvPr/>
        </p:nvSpPr>
        <p:spPr>
          <a:xfrm>
            <a:off x="0" y="0"/>
            <a:ext cx="9174602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fr-FR" b="1" dirty="0">
              <a:solidFill>
                <a:schemeClr val="tx1"/>
              </a:solidFill>
              <a:latin typeface="Garamond"/>
              <a:cs typeface="Garamond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A014D8E4-7520-9D46-5E2D-79AFE1FD6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171" y="2363865"/>
            <a:ext cx="8896227" cy="384277"/>
          </a:xfrm>
        </p:spPr>
        <p:txBody>
          <a:bodyPr>
            <a:noAutofit/>
          </a:bodyPr>
          <a:lstStyle/>
          <a:p>
            <a:r>
              <a:rPr lang="fr-FR" sz="2800" b="1" dirty="0">
                <a:latin typeface="Garamond"/>
                <a:cs typeface="Garamond"/>
              </a:rPr>
              <a:t>CONTROLER LA FORET ET LES HOMMES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5736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3"/>
    </mc:Choice>
    <mc:Fallback xmlns="" xmlns:mv="urn:schemas-microsoft-com:mac:vml">
      <p:transition spd="slow" advTm="5233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8B07EB7-CA89-6917-D214-F9C203F9D5B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fr-FR" b="1" dirty="0">
                <a:latin typeface="Garamond"/>
                <a:cs typeface="Garamond"/>
              </a:rPr>
              <a:t>Plan </a:t>
            </a:r>
            <a:r>
              <a:rPr lang="fr-FR" b="1" dirty="0">
                <a:solidFill>
                  <a:schemeClr val="tx1"/>
                </a:solidFill>
                <a:latin typeface="Garamond"/>
                <a:cs typeface="Garamond"/>
              </a:rPr>
              <a:t>du « quart de réserve » de la forêt de Biviers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4B423012-089B-7C42-F842-FFCD179023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125979" y="-759179"/>
            <a:ext cx="4892040" cy="9144002"/>
          </a:xfrm>
          <a:prstGeom prst="rect">
            <a:avLst/>
          </a:prstGeom>
        </p:spPr>
      </p:pic>
      <p:sp>
        <p:nvSpPr>
          <p:cNvPr id="4" name="Sous-titre 2">
            <a:extLst>
              <a:ext uri="{FF2B5EF4-FFF2-40B4-BE49-F238E27FC236}">
                <a16:creationId xmlns:a16="http://schemas.microsoft.com/office/drawing/2014/main" id="{A014D8E4-7520-9D46-5E2D-79AFE1FD6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171" y="383367"/>
            <a:ext cx="8896227" cy="384277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/>
                <a:cs typeface="Garamond"/>
              </a:rPr>
              <a:t>Première intervention de l’Etat : la réformation des Eaux &amp; Forêts de 1726-1728                                                                                 </a:t>
            </a:r>
          </a:p>
        </p:txBody>
      </p:sp>
      <p:sp>
        <p:nvSpPr>
          <p:cNvPr id="7" name="Sous-titre 2">
            <a:extLst>
              <a:ext uri="{FF2B5EF4-FFF2-40B4-BE49-F238E27FC236}">
                <a16:creationId xmlns:a16="http://schemas.microsoft.com/office/drawing/2014/main" id="{A6F0F245-D2BE-D87D-3A13-546613A66B4E}"/>
              </a:ext>
            </a:extLst>
          </p:cNvPr>
          <p:cNvSpPr txBox="1">
            <a:spLocks/>
          </p:cNvSpPr>
          <p:nvPr/>
        </p:nvSpPr>
        <p:spPr>
          <a:xfrm>
            <a:off x="4665284" y="5779262"/>
            <a:ext cx="4651001" cy="3842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rgbClr val="000000"/>
                </a:solidFill>
                <a:latin typeface="Garamond"/>
                <a:cs typeface="Garamond"/>
              </a:rPr>
              <a:t>Plan du « quart de réserve » de la forêt de Biviers </a:t>
            </a:r>
            <a:r>
              <a:rPr lang="fr-FR" sz="1000" b="1" dirty="0">
                <a:solidFill>
                  <a:srgbClr val="000000"/>
                </a:solidFill>
                <a:latin typeface="Garamond"/>
                <a:cs typeface="Garamond"/>
              </a:rPr>
              <a:t>(AD38)</a:t>
            </a:r>
          </a:p>
        </p:txBody>
      </p:sp>
    </p:spTree>
    <p:extLst>
      <p:ext uri="{BB962C8B-B14F-4D97-AF65-F5344CB8AC3E}">
        <p14:creationId xmlns:p14="http://schemas.microsoft.com/office/powerpoint/2010/main" val="1219157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06"/>
    </mc:Choice>
    <mc:Fallback xmlns="" xmlns:mv="urn:schemas-microsoft-com:mac:vml">
      <p:transition spd="slow" advTm="10606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-8636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2" name="Sous-titre 2">
            <a:extLst>
              <a:ext uri="{FF2B5EF4-FFF2-40B4-BE49-F238E27FC236}">
                <a16:creationId xmlns:a16="http://schemas.microsoft.com/office/drawing/2014/main" id="{F386CA63-2D69-3FA2-A914-222649C77A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2545" y="523174"/>
            <a:ext cx="8358909" cy="368794"/>
          </a:xfrm>
        </p:spPr>
        <p:txBody>
          <a:bodyPr>
            <a:noAutofit/>
          </a:bodyPr>
          <a:lstStyle/>
          <a:p>
            <a:r>
              <a:rPr lang="fr-FR" sz="2800" b="1" dirty="0">
                <a:latin typeface="Garamond" panose="02020404030301010803" pitchFamily="18" charset="0"/>
              </a:rPr>
              <a:t>L’entreprise du service de Restauration des Terrains en Montagne (RTM) à Biviers fin XIXe-début XXe s.</a:t>
            </a:r>
            <a:endParaRPr lang="fr-FR" sz="2800" i="1" dirty="0">
              <a:latin typeface="Garamond" panose="02020404030301010803" pitchFamily="18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097A62C6-88BB-572B-E0ED-7C171211BD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2140428"/>
            <a:ext cx="4633610" cy="3345974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037911AF-25F5-603E-78C6-79D58B28F28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9789" y="2140428"/>
            <a:ext cx="4458356" cy="3345974"/>
          </a:xfrm>
          <a:prstGeom prst="rect">
            <a:avLst/>
          </a:prstGeom>
        </p:spPr>
      </p:pic>
      <p:sp>
        <p:nvSpPr>
          <p:cNvPr id="8" name="Sous-titre 2">
            <a:extLst>
              <a:ext uri="{FF2B5EF4-FFF2-40B4-BE49-F238E27FC236}">
                <a16:creationId xmlns:a16="http://schemas.microsoft.com/office/drawing/2014/main" id="{EB5BA875-FF04-4266-4C06-831BECA92103}"/>
              </a:ext>
            </a:extLst>
          </p:cNvPr>
          <p:cNvSpPr txBox="1">
            <a:spLocks/>
          </p:cNvSpPr>
          <p:nvPr/>
        </p:nvSpPr>
        <p:spPr>
          <a:xfrm>
            <a:off x="617312" y="5486402"/>
            <a:ext cx="3398983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Torrent des </a:t>
            </a:r>
            <a:r>
              <a:rPr lang="fr-FR" sz="1400" b="1" dirty="0" err="1">
                <a:solidFill>
                  <a:srgbClr val="000000"/>
                </a:solidFill>
                <a:latin typeface="Garamond" panose="02020404030301010803" pitchFamily="18" charset="0"/>
              </a:rPr>
              <a:t>Ayards</a:t>
            </a:r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, 1885 (RTM38)</a:t>
            </a:r>
            <a:endParaRPr lang="fr-FR" sz="1400" i="1" dirty="0">
              <a:solidFill>
                <a:srgbClr val="000000"/>
              </a:solidFill>
              <a:latin typeface="Garamond" panose="02020404030301010803" pitchFamily="18" charset="0"/>
            </a:endParaRPr>
          </a:p>
        </p:txBody>
      </p:sp>
      <p:sp>
        <p:nvSpPr>
          <p:cNvPr id="9" name="Sous-titre 2">
            <a:extLst>
              <a:ext uri="{FF2B5EF4-FFF2-40B4-BE49-F238E27FC236}">
                <a16:creationId xmlns:a16="http://schemas.microsoft.com/office/drawing/2014/main" id="{66659306-B716-2326-57F1-AE0E212AEE48}"/>
              </a:ext>
            </a:extLst>
          </p:cNvPr>
          <p:cNvSpPr txBox="1">
            <a:spLocks/>
          </p:cNvSpPr>
          <p:nvPr/>
        </p:nvSpPr>
        <p:spPr>
          <a:xfrm>
            <a:off x="5209475" y="5486401"/>
            <a:ext cx="3398983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Torrent des </a:t>
            </a:r>
            <a:r>
              <a:rPr lang="fr-FR" sz="1400" b="1" dirty="0" err="1">
                <a:solidFill>
                  <a:srgbClr val="000000"/>
                </a:solidFill>
                <a:latin typeface="Garamond" panose="02020404030301010803" pitchFamily="18" charset="0"/>
              </a:rPr>
              <a:t>Guichards</a:t>
            </a:r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, 1888 (RTM38)</a:t>
            </a:r>
            <a:endParaRPr lang="fr-FR" sz="1400" i="1" dirty="0">
              <a:solidFill>
                <a:srgbClr val="000000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03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1"/>
    </mc:Choice>
    <mc:Fallback xmlns="" xmlns:mv="urn:schemas-microsoft-com:mac:vml">
      <p:transition spd="slow" advTm="6841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26CE4190-278B-74FA-5A41-B4AFD6C852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045275"/>
            <a:ext cx="9143999" cy="5432461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9A6D93DD-04B7-EC08-2697-DA6EF88DA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2047"/>
            <a:ext cx="8876144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Création du périmètre RTM par rachat de la forêt à la commune                             et aux particuliers, fin XIXe-XXe s.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E5046F3D-B51A-98D9-3D6E-A8176F25836F}"/>
              </a:ext>
            </a:extLst>
          </p:cNvPr>
          <p:cNvSpPr txBox="1">
            <a:spLocks/>
          </p:cNvSpPr>
          <p:nvPr/>
        </p:nvSpPr>
        <p:spPr>
          <a:xfrm>
            <a:off x="6419272" y="6108941"/>
            <a:ext cx="2815568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Plan du périmètre, 1887 (AD38)</a:t>
            </a:r>
            <a:endParaRPr lang="fr-FR" sz="1400" i="1" dirty="0">
              <a:solidFill>
                <a:srgbClr val="000000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217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24"/>
    </mc:Choice>
    <mc:Fallback xmlns="" xmlns:mv="urn:schemas-microsoft-com:mac:vml">
      <p:transition spd="slow" advTm="11524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6D8DBD62-24E7-3373-646F-00BE3845B1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708721"/>
            <a:ext cx="9101636" cy="3581401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3A78FD7C-2C3F-57D5-8582-06014050F2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8" y="577603"/>
            <a:ext cx="6410035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Vente par la commune à l’Etat de 30 ha de bois et rocher                                       au sommet du St-</a:t>
            </a:r>
            <a:r>
              <a:rPr lang="fr-FR" sz="2000" b="1" dirty="0" err="1">
                <a:latin typeface="Garamond" panose="02020404030301010803" pitchFamily="18" charset="0"/>
              </a:rPr>
              <a:t>Eynard</a:t>
            </a:r>
            <a:r>
              <a:rPr lang="fr-FR" sz="2000" b="1" dirty="0">
                <a:latin typeface="Garamond" panose="02020404030301010803" pitchFamily="18" charset="0"/>
              </a:rPr>
              <a:t>, 1899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069C25CF-1AA5-8E17-1A3A-6215909B7C4D}"/>
              </a:ext>
            </a:extLst>
          </p:cNvPr>
          <p:cNvSpPr txBox="1">
            <a:spLocks/>
          </p:cNvSpPr>
          <p:nvPr/>
        </p:nvSpPr>
        <p:spPr>
          <a:xfrm>
            <a:off x="4572000" y="4999507"/>
            <a:ext cx="3212730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solidFill>
                  <a:srgbClr val="000000"/>
                </a:solidFill>
                <a:latin typeface="Garamond" panose="02020404030301010803" pitchFamily="18" charset="0"/>
              </a:rPr>
              <a:t>Plan des bois de la Passe, 1899 (AD38)</a:t>
            </a:r>
            <a:endParaRPr lang="fr-FR" sz="1400" i="1" dirty="0">
              <a:solidFill>
                <a:srgbClr val="000000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90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5"/>
    </mc:Choice>
    <mc:Fallback xmlns="" xmlns:mv="urn:schemas-microsoft-com:mac:vml">
      <p:transition spd="slow" advTm="11375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10A3C896-CDF6-83CD-EC65-9872B96498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663" y="1374477"/>
            <a:ext cx="9144000" cy="4779907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755B3C75-262F-5118-0656-8876ADB7AC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3319" y="486464"/>
            <a:ext cx="6410035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Zones de reboisement et travaux en cours                            sur le périmètre RTM de Biviers, 1912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84576791-0602-E24D-92B1-A3BBC89E993E}"/>
              </a:ext>
            </a:extLst>
          </p:cNvPr>
          <p:cNvSpPr txBox="1">
            <a:spLocks/>
          </p:cNvSpPr>
          <p:nvPr/>
        </p:nvSpPr>
        <p:spPr>
          <a:xfrm>
            <a:off x="6174606" y="5764408"/>
            <a:ext cx="2969394" cy="290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400" b="1" dirty="0">
                <a:latin typeface="Garamond" panose="02020404030301010803" pitchFamily="18" charset="0"/>
              </a:rPr>
              <a:t>Plan de reboisement (RTM38)</a:t>
            </a:r>
            <a:endParaRPr lang="fr-FR" sz="14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87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14"/>
    </mc:Choice>
    <mc:Fallback xmlns="" xmlns:mv="urn:schemas-microsoft-com:mac:vml">
      <p:transition spd="slow" advTm="12614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CFB9AC9-5B77-3BB8-FFA5-022AEB98A96A}"/>
              </a:ext>
            </a:extLst>
          </p:cNvPr>
          <p:cNvSpPr/>
          <p:nvPr/>
        </p:nvSpPr>
        <p:spPr>
          <a:xfrm>
            <a:off x="0" y="-8124"/>
            <a:ext cx="9144000" cy="690315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DF5D5E86-2533-37FE-F6C0-83666C6BC5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62489" y="-8124"/>
            <a:ext cx="5881511" cy="6899991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FAC21036-3847-ACCB-7002-83819D9134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954" y="334411"/>
            <a:ext cx="2650836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Réalisations du RTM 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02027694-9A11-88C0-7681-ACFA7DE42E90}"/>
              </a:ext>
            </a:extLst>
          </p:cNvPr>
          <p:cNvSpPr txBox="1">
            <a:spLocks/>
          </p:cNvSpPr>
          <p:nvPr/>
        </p:nvSpPr>
        <p:spPr>
          <a:xfrm>
            <a:off x="0" y="2158593"/>
            <a:ext cx="2650836" cy="3687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000" b="1" i="1" dirty="0">
                <a:latin typeface="Garamond" panose="02020404030301010803" pitchFamily="18" charset="0"/>
              </a:rPr>
              <a:t>Torrent de l’Aiguille avant intervention, 1885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6" name="Sous-titre 2">
            <a:extLst>
              <a:ext uri="{FF2B5EF4-FFF2-40B4-BE49-F238E27FC236}">
                <a16:creationId xmlns:a16="http://schemas.microsoft.com/office/drawing/2014/main" id="{CA14866D-B7DC-9383-53EF-31026BE429DC}"/>
              </a:ext>
            </a:extLst>
          </p:cNvPr>
          <p:cNvSpPr txBox="1">
            <a:spLocks/>
          </p:cNvSpPr>
          <p:nvPr/>
        </p:nvSpPr>
        <p:spPr>
          <a:xfrm>
            <a:off x="8004772" y="6543333"/>
            <a:ext cx="1263406" cy="23248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000" b="1" dirty="0">
                <a:latin typeface="Garamond" panose="02020404030301010803" pitchFamily="18" charset="0"/>
              </a:rPr>
              <a:t>Photo RTM38</a:t>
            </a:r>
            <a:endParaRPr lang="fr-FR" sz="10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60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1"/>
    </mc:Choice>
    <mc:Fallback xmlns="" xmlns:mv="urn:schemas-microsoft-com:mac:vml">
      <p:transition spd="slow" advTm="6111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-8125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03F8CBD0-0F0E-D3AE-1587-681390316E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6743" y="0"/>
            <a:ext cx="6357257" cy="6895031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FAC21036-3847-ACCB-7002-83819D9134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954" y="334411"/>
            <a:ext cx="2650836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Réalisations du RTM 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4" name="Sous-titre 2">
            <a:extLst>
              <a:ext uri="{FF2B5EF4-FFF2-40B4-BE49-F238E27FC236}">
                <a16:creationId xmlns:a16="http://schemas.microsoft.com/office/drawing/2014/main" id="{02027694-9A11-88C0-7681-ACFA7DE42E90}"/>
              </a:ext>
            </a:extLst>
          </p:cNvPr>
          <p:cNvSpPr txBox="1">
            <a:spLocks/>
          </p:cNvSpPr>
          <p:nvPr/>
        </p:nvSpPr>
        <p:spPr>
          <a:xfrm>
            <a:off x="0" y="2158593"/>
            <a:ext cx="2650836" cy="3687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000" b="1" i="1" dirty="0">
                <a:latin typeface="Garamond" panose="02020404030301010803" pitchFamily="18" charset="0"/>
              </a:rPr>
              <a:t>Torrent de l’Aiguille : seuils, curage du lit, plantations, 1890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6" name="Sous-titre 2">
            <a:extLst>
              <a:ext uri="{FF2B5EF4-FFF2-40B4-BE49-F238E27FC236}">
                <a16:creationId xmlns:a16="http://schemas.microsoft.com/office/drawing/2014/main" id="{CA14866D-B7DC-9383-53EF-31026BE429DC}"/>
              </a:ext>
            </a:extLst>
          </p:cNvPr>
          <p:cNvSpPr txBox="1">
            <a:spLocks/>
          </p:cNvSpPr>
          <p:nvPr/>
        </p:nvSpPr>
        <p:spPr>
          <a:xfrm>
            <a:off x="7880594" y="6588488"/>
            <a:ext cx="1263406" cy="23248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000" b="1" dirty="0">
                <a:latin typeface="Garamond" panose="02020404030301010803" pitchFamily="18" charset="0"/>
              </a:rPr>
              <a:t>Photo RTM38</a:t>
            </a:r>
            <a:endParaRPr lang="fr-FR" sz="10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77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5"/>
    </mc:Choice>
    <mc:Fallback xmlns="" xmlns:mv="urn:schemas-microsoft-com:mac:vml">
      <p:transition spd="slow" advTm="7535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C9C867AE-CC89-142C-040E-8C13793DC4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4883263" cy="6857999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1C539994-81AE-085D-DC67-CFA894D909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8213" y="322536"/>
            <a:ext cx="2650836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Réalisations du RTM 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D394046-AE0A-9240-91F6-D2DB71AD5CB0}"/>
              </a:ext>
            </a:extLst>
          </p:cNvPr>
          <p:cNvSpPr txBox="1">
            <a:spLocks/>
          </p:cNvSpPr>
          <p:nvPr/>
        </p:nvSpPr>
        <p:spPr>
          <a:xfrm>
            <a:off x="5570221" y="2586105"/>
            <a:ext cx="2650836" cy="3687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000" b="1" i="1" dirty="0">
                <a:latin typeface="Garamond" panose="02020404030301010803" pitchFamily="18" charset="0"/>
              </a:rPr>
              <a:t>Barrage sur le torrent de </a:t>
            </a:r>
            <a:r>
              <a:rPr lang="fr-FR" sz="2000" b="1" i="1" dirty="0" err="1">
                <a:latin typeface="Garamond" panose="02020404030301010803" pitchFamily="18" charset="0"/>
              </a:rPr>
              <a:t>Corbonne</a:t>
            </a:r>
            <a:r>
              <a:rPr lang="fr-FR" sz="2000" b="1" i="1" dirty="0">
                <a:latin typeface="Garamond" panose="02020404030301010803" pitchFamily="18" charset="0"/>
              </a:rPr>
              <a:t>, v. 1900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6" name="Sous-titre 2">
            <a:extLst>
              <a:ext uri="{FF2B5EF4-FFF2-40B4-BE49-F238E27FC236}">
                <a16:creationId xmlns:a16="http://schemas.microsoft.com/office/drawing/2014/main" id="{79955302-A2F2-B5A2-5F70-6E28D79C6944}"/>
              </a:ext>
            </a:extLst>
          </p:cNvPr>
          <p:cNvSpPr txBox="1">
            <a:spLocks/>
          </p:cNvSpPr>
          <p:nvPr/>
        </p:nvSpPr>
        <p:spPr>
          <a:xfrm>
            <a:off x="3747981" y="6509277"/>
            <a:ext cx="1263406" cy="23248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Photo RTM38</a:t>
            </a:r>
            <a:endParaRPr lang="fr-FR" sz="1000" i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931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8"/>
    </mc:Choice>
    <mc:Fallback xmlns="" xmlns:mv="urn:schemas-microsoft-com:mac:vml">
      <p:transition spd="slow" advTm="5148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A2E1F835-4A5A-0605-DCE9-F39CC5ED1A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5109029" cy="6870762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230C1668-72C4-7CC5-00E4-8CD3789577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8213" y="322536"/>
            <a:ext cx="2650836" cy="368794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Garamond" panose="02020404030301010803" pitchFamily="18" charset="0"/>
              </a:rPr>
              <a:t>Réalisations du RTM 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57EFFEDD-A5E6-F29F-71C2-0567A932EFD3}"/>
              </a:ext>
            </a:extLst>
          </p:cNvPr>
          <p:cNvSpPr txBox="1">
            <a:spLocks/>
          </p:cNvSpPr>
          <p:nvPr/>
        </p:nvSpPr>
        <p:spPr>
          <a:xfrm>
            <a:off x="5112988" y="2586105"/>
            <a:ext cx="4031012" cy="3687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000" b="1" i="1" dirty="0">
                <a:latin typeface="Garamond" panose="02020404030301010803" pitchFamily="18" charset="0"/>
              </a:rPr>
              <a:t>Pentes dominant le torrent du </a:t>
            </a:r>
            <a:r>
              <a:rPr lang="fr-FR" sz="2000" b="1" i="1" dirty="0" err="1">
                <a:latin typeface="Garamond" panose="02020404030301010803" pitchFamily="18" charset="0"/>
              </a:rPr>
              <a:t>Gamond</a:t>
            </a:r>
            <a:r>
              <a:rPr lang="fr-FR" sz="2000" b="1" i="1" dirty="0">
                <a:latin typeface="Garamond" panose="02020404030301010803" pitchFamily="18" charset="0"/>
              </a:rPr>
              <a:t> : boutures de peupliers, 1888</a:t>
            </a:r>
            <a:endParaRPr lang="fr-FR" sz="2000" i="1" dirty="0">
              <a:latin typeface="Garamond" panose="02020404030301010803" pitchFamily="18" charset="0"/>
            </a:endParaRPr>
          </a:p>
        </p:txBody>
      </p:sp>
      <p:sp>
        <p:nvSpPr>
          <p:cNvPr id="6" name="Sous-titre 2">
            <a:extLst>
              <a:ext uri="{FF2B5EF4-FFF2-40B4-BE49-F238E27FC236}">
                <a16:creationId xmlns:a16="http://schemas.microsoft.com/office/drawing/2014/main" id="{76556FD1-DF05-7C2E-D0AC-F93BCE3E1AF1}"/>
              </a:ext>
            </a:extLst>
          </p:cNvPr>
          <p:cNvSpPr txBox="1">
            <a:spLocks/>
          </p:cNvSpPr>
          <p:nvPr/>
        </p:nvSpPr>
        <p:spPr>
          <a:xfrm>
            <a:off x="3747981" y="6509277"/>
            <a:ext cx="1263406" cy="23248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000" b="1" dirty="0">
                <a:solidFill>
                  <a:schemeClr val="bg1"/>
                </a:solidFill>
                <a:latin typeface="Garamond" panose="02020404030301010803" pitchFamily="18" charset="0"/>
              </a:rPr>
              <a:t>Photo RTM38</a:t>
            </a:r>
            <a:endParaRPr lang="fr-FR" sz="1000" i="1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44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6"/>
    </mc:Choice>
    <mc:Fallback xmlns="" xmlns:mv="urn:schemas-microsoft-com:mac:vml">
      <p:transition spd="slow" advTm="7676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-29028"/>
            <a:ext cx="9144000" cy="68870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Sous-titre 2">
            <a:extLst>
              <a:ext uri="{FF2B5EF4-FFF2-40B4-BE49-F238E27FC236}">
                <a16:creationId xmlns:a16="http://schemas.microsoft.com/office/drawing/2014/main" id="{579181C7-25AA-094F-9AB9-404D069EAB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169" y="1530956"/>
            <a:ext cx="6395226" cy="678634"/>
          </a:xfrm>
        </p:spPr>
        <p:txBody>
          <a:bodyPr>
            <a:noAutofit/>
          </a:bodyPr>
          <a:lstStyle/>
          <a:p>
            <a:pPr algn="l"/>
            <a:r>
              <a:rPr lang="fr-FR" sz="2800" b="1" dirty="0">
                <a:solidFill>
                  <a:schemeClr val="tx1"/>
                </a:solidFill>
                <a:latin typeface="Garamond" panose="02020404030301010803" pitchFamily="18" charset="0"/>
              </a:rPr>
              <a:t>L’IMAGINAIRE FORESTIER                                      D’UN PHOTOGRAPHE </a:t>
            </a:r>
            <a:r>
              <a:rPr lang="fr-FR" sz="2800" b="1" dirty="0">
                <a:latin typeface="Garamond" panose="02020404030301010803" pitchFamily="18" charset="0"/>
              </a:rPr>
              <a:t>BIVIEROIS                                       AU DEBUT DU XXe s.</a:t>
            </a:r>
          </a:p>
        </p:txBody>
      </p:sp>
      <p:sp>
        <p:nvSpPr>
          <p:cNvPr id="2" name="Sous-titre 2">
            <a:extLst>
              <a:ext uri="{FF2B5EF4-FFF2-40B4-BE49-F238E27FC236}">
                <a16:creationId xmlns:a16="http://schemas.microsoft.com/office/drawing/2014/main" id="{A83808D5-3F87-F567-D953-AC46F9E28943}"/>
              </a:ext>
            </a:extLst>
          </p:cNvPr>
          <p:cNvSpPr txBox="1">
            <a:spLocks/>
          </p:cNvSpPr>
          <p:nvPr/>
        </p:nvSpPr>
        <p:spPr>
          <a:xfrm>
            <a:off x="418169" y="3075169"/>
            <a:ext cx="3105616" cy="6786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fr-FR" sz="2000" b="1" i="1" dirty="0">
                <a:latin typeface="Garamond" panose="02020404030301010803" pitchFamily="18" charset="0"/>
              </a:rPr>
              <a:t>Les pins de Biviers </a:t>
            </a:r>
          </a:p>
          <a:p>
            <a:pPr algn="l"/>
            <a:r>
              <a:rPr lang="fr-FR" sz="1600" b="1" dirty="0">
                <a:latin typeface="Garamond" panose="02020404030301010803" pitchFamily="18" charset="0"/>
              </a:rPr>
              <a:t>par Albert </a:t>
            </a:r>
            <a:r>
              <a:rPr lang="fr-FR" sz="1600" b="1" dirty="0" err="1">
                <a:latin typeface="Garamond" panose="02020404030301010803" pitchFamily="18" charset="0"/>
              </a:rPr>
              <a:t>Salvain</a:t>
            </a:r>
            <a:endParaRPr lang="fr-FR" sz="16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5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6"/>
    </mc:Choice>
    <mc:Fallback xmlns="" xmlns:mv="urn:schemas-microsoft-com:mac:vml">
      <p:transition spd="slow" advTm="9816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870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F2509FDA-0EC8-A649-8D15-58DD16B9CB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13000" contras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6044818" cy="6857999"/>
          </a:xfrm>
          <a:prstGeom prst="rect">
            <a:avLst/>
          </a:prstGeom>
        </p:spPr>
      </p:pic>
      <p:sp>
        <p:nvSpPr>
          <p:cNvPr id="3" name="Sous-titre 2">
            <a:extLst>
              <a:ext uri="{FF2B5EF4-FFF2-40B4-BE49-F238E27FC236}">
                <a16:creationId xmlns:a16="http://schemas.microsoft.com/office/drawing/2014/main" id="{BE3056F2-F8F7-9674-4F3D-ACBBC5C646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3538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1"/>
    </mc:Choice>
    <mc:Fallback xmlns="" xmlns:mv="urn:schemas-microsoft-com:mac:vml">
      <p:transition spd="slow" advTm="2931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2052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DC0A22A-59F5-3147-AE1B-7F767D3B36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62400" y="-9099"/>
            <a:ext cx="5181600" cy="686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5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3"/>
    </mc:Choice>
    <mc:Fallback xmlns="" xmlns:mv="urn:schemas-microsoft-com:mac:vml">
      <p:transition spd="slow" advTm="3153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3C19BEC-D032-FF4F-BC09-B5CCDF4185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14000" contras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6326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15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2"/>
    </mc:Choice>
    <mc:Fallback xmlns="" xmlns:mv="urn:schemas-microsoft-com:mac:vml">
      <p:transition spd="slow" advTm="3782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82E2D131-C964-640E-0D13-E70C8AE339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33031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14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0"/>
    </mc:Choice>
    <mc:Fallback xmlns="" xmlns:mv="urn:schemas-microsoft-com:mac:vml">
      <p:transition spd="slow" advTm="3760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899D80CE-9ADF-A04C-893A-4AE86A90BA4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55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4"/>
    </mc:Choice>
    <mc:Fallback xmlns="" xmlns:mv="urn:schemas-microsoft-com:mac:vml">
      <p:transition spd="slow" advTm="3134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3447"/>
            <a:ext cx="9144000" cy="6858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F8BD0AAE-3227-504E-848A-AF85390BF9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84081" y="0"/>
            <a:ext cx="10216869" cy="684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54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18"/>
    </mc:Choice>
    <mc:Fallback xmlns="" xmlns:mv="urn:schemas-microsoft-com:mac:vml">
      <p:transition spd="slow" advTm="3518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42423C9-6DDE-074B-ABF4-3E087D3613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4687615" cy="6888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09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89"/>
    </mc:Choice>
    <mc:Fallback xmlns="" xmlns:mv="urn:schemas-microsoft-com:mac:vml">
      <p:transition spd="slow" advTm="3189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 descr="Macintosh HD:Users:ACTHYS:Desktop:Sans titr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80399" y="177800"/>
            <a:ext cx="685801" cy="67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1934B8D6-734F-E149-AB23-9E1F6EDF82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00434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37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4"/>
    </mc:Choice>
    <mc:Fallback xmlns="" xmlns:mv="urn:schemas-microsoft-com:mac:vml">
      <p:transition spd="slow" advTm="4354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7" name="Sous-titre 6">
            <a:extLst>
              <a:ext uri="{FF2B5EF4-FFF2-40B4-BE49-F238E27FC236}">
                <a16:creationId xmlns:a16="http://schemas.microsoft.com/office/drawing/2014/main" id="{6457D373-AF87-A846-0BA6-2FA4B686BF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5025" y="84985"/>
            <a:ext cx="6858000" cy="1655762"/>
          </a:xfrm>
        </p:spPr>
        <p:txBody>
          <a:bodyPr numCol="1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b="1" dirty="0"/>
              <a:t>Robert Desnos, </a:t>
            </a:r>
            <a:r>
              <a:rPr lang="fr-FR" sz="1600" b="1" i="1" dirty="0"/>
              <a:t>Il était une feuille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fr-FR" sz="16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Il était une feuille avec ses lignes -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Ligne de vie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Ligne de chance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Ligne de cœur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Il était une branche au bout de la feuille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Ligne fourchue signe de vie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Signe de chance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Signe de cœur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 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Il était un arbre au bout de la branche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Un arbre digne de vie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Digne de chance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Digne de cœur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Cœur gravé, percé, transpercé,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Un arbre que nul jamais ne vit.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 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Il était des racines au bout de l'arbre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Racines vignes de vie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Vignes de chance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Vignes de cœur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Au bout des racines il était la terre -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La terre tout court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La terre toute ronde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La terre toute seule au travers du ciel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fr-FR" sz="1600" dirty="0"/>
              <a:t>La terre.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249656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34"/>
    </mc:Choice>
    <mc:Fallback xmlns="" xmlns:mv="urn:schemas-microsoft-com:mac:vml">
      <p:transition spd="slow" advTm="35434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29E214FB-C04D-676F-DCDB-E5E19E99E9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725347"/>
            <a:ext cx="9119552" cy="3398196"/>
          </a:xfrm>
          <a:prstGeom prst="rect">
            <a:avLst/>
          </a:prstGeom>
        </p:spPr>
      </p:pic>
      <p:sp>
        <p:nvSpPr>
          <p:cNvPr id="2" name="Sous-titre 2">
            <a:extLst>
              <a:ext uri="{FF2B5EF4-FFF2-40B4-BE49-F238E27FC236}">
                <a16:creationId xmlns:a16="http://schemas.microsoft.com/office/drawing/2014/main" id="{844C17DB-E6C4-9989-BF63-E9EDFAA1D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03948" y="5123543"/>
            <a:ext cx="6452276" cy="368794"/>
          </a:xfrm>
        </p:spPr>
        <p:txBody>
          <a:bodyPr>
            <a:noAutofit/>
          </a:bodyPr>
          <a:lstStyle/>
          <a:p>
            <a:r>
              <a:rPr lang="fr-FR" sz="1400" b="1" dirty="0">
                <a:latin typeface="Garamond" panose="02020404030301010803" pitchFamily="18" charset="0"/>
              </a:rPr>
              <a:t>Vue sur Biviers et la vallée du Grésivaudan depuis Plate-Rousset, 1898 (A. </a:t>
            </a:r>
            <a:r>
              <a:rPr lang="fr-FR" sz="1400" b="1" dirty="0" err="1">
                <a:latin typeface="Garamond" panose="02020404030301010803" pitchFamily="18" charset="0"/>
              </a:rPr>
              <a:t>Salvain</a:t>
            </a:r>
            <a:r>
              <a:rPr lang="fr-FR" sz="1400" b="1" dirty="0">
                <a:latin typeface="Garamond" panose="02020404030301010803" pitchFamily="18" charset="0"/>
              </a:rPr>
              <a:t>)</a:t>
            </a:r>
            <a:endParaRPr lang="fr-FR" sz="1400" i="1" dirty="0">
              <a:latin typeface="Garamond" panose="02020404030301010803" pitchFamily="18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D581E3E2-D902-94DB-8552-7EE177EF98DF}"/>
              </a:ext>
            </a:extLst>
          </p:cNvPr>
          <p:cNvSpPr txBox="1">
            <a:spLocks/>
          </p:cNvSpPr>
          <p:nvPr/>
        </p:nvSpPr>
        <p:spPr>
          <a:xfrm>
            <a:off x="392545" y="678277"/>
            <a:ext cx="8358909" cy="3687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800" b="1" i="1" dirty="0">
                <a:latin typeface="Garamond" panose="02020404030301010803" pitchFamily="18" charset="0"/>
              </a:rPr>
              <a:t>Merci de votre visite</a:t>
            </a:r>
            <a:endParaRPr lang="fr-FR" sz="2800" i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41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1"/>
    </mc:Choice>
    <mc:Fallback xmlns="" xmlns:mv="urn:schemas-microsoft-com:mac:vml">
      <p:transition spd="slow" advTm="8431"/>
    </mc:Fallback>
  </mc:AlternateContent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1070</TotalTime>
  <Words>768</Words>
  <Application>Microsoft Macintosh PowerPoint</Application>
  <PresentationFormat>Affichage à l'écran (4:3)</PresentationFormat>
  <Paragraphs>155</Paragraphs>
  <Slides>53</Slides>
  <Notes>4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53</vt:i4>
      </vt:variant>
    </vt:vector>
  </HeadingPairs>
  <TitlesOfParts>
    <vt:vector size="58" baseType="lpstr">
      <vt:lpstr>Arial</vt:lpstr>
      <vt:lpstr>Calibri</vt:lpstr>
      <vt:lpstr>Calibri Light</vt:lpstr>
      <vt:lpstr>Garamond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Biviers, 1948      </vt:lpstr>
      <vt:lpstr>Présentation PowerPoint</vt:lpstr>
      <vt:lpstr>Biviers, 1970      </vt:lpstr>
      <vt:lpstr>Biviers, 1980</vt:lpstr>
      <vt:lpstr>Biviers, 2020      </vt:lpstr>
      <vt:lpstr>Biviers, 2022     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Denis Coeur</dc:creator>
  <cp:lastModifiedBy>Denis Coeur</cp:lastModifiedBy>
  <cp:revision>65</cp:revision>
  <dcterms:created xsi:type="dcterms:W3CDTF">2022-09-17T07:50:09Z</dcterms:created>
  <dcterms:modified xsi:type="dcterms:W3CDTF">2022-09-19T09:09:34Z</dcterms:modified>
</cp:coreProperties>
</file>