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lvl1pPr defTabSz="457200">
      <a:defRPr>
        <a:latin typeface="Century Gothic"/>
        <a:ea typeface="Century Gothic"/>
        <a:cs typeface="Century Gothic"/>
        <a:sym typeface="Century Gothic"/>
      </a:defRPr>
    </a:lvl1pPr>
    <a:lvl2pPr indent="457200" defTabSz="457200">
      <a:defRPr>
        <a:latin typeface="Century Gothic"/>
        <a:ea typeface="Century Gothic"/>
        <a:cs typeface="Century Gothic"/>
        <a:sym typeface="Century Gothic"/>
      </a:defRPr>
    </a:lvl2pPr>
    <a:lvl3pPr indent="914400" defTabSz="457200">
      <a:defRPr>
        <a:latin typeface="Century Gothic"/>
        <a:ea typeface="Century Gothic"/>
        <a:cs typeface="Century Gothic"/>
        <a:sym typeface="Century Gothic"/>
      </a:defRPr>
    </a:lvl3pPr>
    <a:lvl4pPr indent="1371600" defTabSz="457200">
      <a:defRPr>
        <a:latin typeface="Century Gothic"/>
        <a:ea typeface="Century Gothic"/>
        <a:cs typeface="Century Gothic"/>
        <a:sym typeface="Century Gothic"/>
      </a:defRPr>
    </a:lvl4pPr>
    <a:lvl5pPr indent="1828800" defTabSz="457200">
      <a:defRPr>
        <a:latin typeface="Century Gothic"/>
        <a:ea typeface="Century Gothic"/>
        <a:cs typeface="Century Gothic"/>
        <a:sym typeface="Century Gothic"/>
      </a:defRPr>
    </a:lvl5pPr>
    <a:lvl6pPr indent="2286000" defTabSz="457200">
      <a:defRPr>
        <a:latin typeface="Century Gothic"/>
        <a:ea typeface="Century Gothic"/>
        <a:cs typeface="Century Gothic"/>
        <a:sym typeface="Century Gothic"/>
      </a:defRPr>
    </a:lvl6pPr>
    <a:lvl7pPr indent="2743200" defTabSz="457200">
      <a:defRPr>
        <a:latin typeface="Century Gothic"/>
        <a:ea typeface="Century Gothic"/>
        <a:cs typeface="Century Gothic"/>
        <a:sym typeface="Century Gothic"/>
      </a:defRPr>
    </a:lvl7pPr>
    <a:lvl8pPr indent="3200400" defTabSz="457200">
      <a:defRPr>
        <a:latin typeface="Century Gothic"/>
        <a:ea typeface="Century Gothic"/>
        <a:cs typeface="Century Gothic"/>
        <a:sym typeface="Century Gothic"/>
      </a:defRPr>
    </a:lvl8pPr>
    <a:lvl9pPr indent="3657600" defTabSz="457200">
      <a:defRPr>
        <a:latin typeface="Century Gothic"/>
        <a:ea typeface="Century Gothic"/>
        <a:cs typeface="Century Gothic"/>
        <a:sym typeface="Century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4CAD2"/>
          </a:solidFill>
        </a:fill>
      </a:tcStyle>
    </a:wholeTbl>
    <a:band2H>
      <a:tcTxStyle/>
      <a:tcStyle>
        <a:tcBdr/>
        <a:fill>
          <a:solidFill>
            <a:srgbClr val="F2E6EA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31166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31166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31166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5D1CD"/>
          </a:solidFill>
        </a:fill>
      </a:tcStyle>
    </a:wholeTbl>
    <a:band2H>
      <a:tcTxStyle/>
      <a:tcStyle>
        <a:tcBdr/>
        <a:fill>
          <a:solidFill>
            <a:srgbClr val="FAE9E7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45F3C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45F3C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45F3C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FCDEE"/>
          </a:solidFill>
        </a:fill>
      </a:tcStyle>
    </a:wholeTbl>
    <a:band2H>
      <a:tcTxStyle/>
      <a:tcStyle>
        <a:tcBdr/>
        <a:fill>
          <a:solidFill>
            <a:srgbClr val="F7E8F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3DD0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3DD0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3DD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31166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3116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18" name="Shape 18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8000"/>
                  </a:srgbClr>
                </a:gs>
                <a:gs pos="36000">
                  <a:srgbClr val="9B6BF2">
                    <a:alpha val="8000"/>
                  </a:srgbClr>
                </a:gs>
                <a:gs pos="72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7000"/>
                  </a:srgbClr>
                </a:gs>
                <a:gs pos="36000">
                  <a:srgbClr val="9B6BF2">
                    <a:alpha val="6000"/>
                  </a:srgbClr>
                </a:gs>
                <a:gs pos="69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73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66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1000"/>
                  </a:srgbClr>
                </a:gs>
                <a:gs pos="36000">
                  <a:srgbClr val="9B6BF2">
                    <a:alpha val="10000"/>
                  </a:srgbClr>
                </a:gs>
                <a:gs pos="75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66440" y="512003"/>
            <a:ext cx="5917680" cy="4265378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866440" y="4777380"/>
            <a:ext cx="5917680" cy="20806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 cap="all">
                <a:solidFill>
                  <a:srgbClr val="000000"/>
                </a:solidFill>
              </a:defRPr>
            </a:lvl1pPr>
          </a:lstStyle>
          <a:p>
            <a:pPr lvl="0">
              <a:defRPr cap="none"/>
            </a:pPr>
            <a:r>
              <a:rPr cap="all"/>
              <a:t>Modifiez le style des sous-titres du masque</a:t>
            </a:r>
          </a:p>
        </p:txBody>
      </p:sp>
      <p:sp>
        <p:nvSpPr>
          <p:cNvPr id="28" name="Shape 28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7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97" name="Shape 97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8000"/>
                  </a:srgbClr>
                </a:gs>
                <a:gs pos="36000">
                  <a:srgbClr val="9B6BF2">
                    <a:alpha val="8000"/>
                  </a:srgbClr>
                </a:gs>
                <a:gs pos="72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7000"/>
                  </a:srgbClr>
                </a:gs>
                <a:gs pos="36000">
                  <a:srgbClr val="9B6BF2">
                    <a:alpha val="6000"/>
                  </a:srgbClr>
                </a:gs>
                <a:gs pos="69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73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66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1000"/>
                  </a:srgbClr>
                </a:gs>
                <a:gs pos="36000">
                  <a:srgbClr val="9B6BF2">
                    <a:alpha val="10000"/>
                  </a:srgbClr>
                </a:gs>
                <a:gs pos="75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5285261" y="402165"/>
              <a:ext cx="3465770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rot="16200000">
              <a:off x="2854198" y="1765596"/>
              <a:ext cx="5995994" cy="3326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16" y="267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1" y="895"/>
                  </a:lnTo>
                  <a:lnTo>
                    <a:pt x="16705" y="1036"/>
                  </a:lnTo>
                  <a:lnTo>
                    <a:pt x="15738" y="1146"/>
                  </a:lnTo>
                  <a:lnTo>
                    <a:pt x="14772" y="1240"/>
                  </a:lnTo>
                  <a:lnTo>
                    <a:pt x="13822" y="1303"/>
                  </a:lnTo>
                  <a:lnTo>
                    <a:pt x="12890" y="1350"/>
                  </a:lnTo>
                  <a:lnTo>
                    <a:pt x="11967" y="1366"/>
                  </a:lnTo>
                  <a:lnTo>
                    <a:pt x="10182" y="1366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2"/>
                  </a:lnTo>
                  <a:lnTo>
                    <a:pt x="6140" y="1083"/>
                  </a:lnTo>
                  <a:lnTo>
                    <a:pt x="5417" y="1005"/>
                  </a:lnTo>
                  <a:lnTo>
                    <a:pt x="4738" y="910"/>
                  </a:lnTo>
                  <a:lnTo>
                    <a:pt x="4085" y="816"/>
                  </a:lnTo>
                  <a:lnTo>
                    <a:pt x="2909" y="612"/>
                  </a:lnTo>
                  <a:lnTo>
                    <a:pt x="1907" y="424"/>
                  </a:lnTo>
                  <a:lnTo>
                    <a:pt x="1106" y="267"/>
                  </a:lnTo>
                  <a:lnTo>
                    <a:pt x="505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 rot="15687607">
              <a:off x="3076147" y="1458372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866440" y="0"/>
            <a:ext cx="2987090" cy="29561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866440" y="3086100"/>
            <a:ext cx="2987090" cy="37719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>
                <a:solidFill>
                  <a:srgbClr val="EF53A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EF53A5"/>
                </a:solidFill>
              </a:rPr>
              <a:t>Modifiez les styles du texte du masque</a:t>
            </a:r>
          </a:p>
        </p:txBody>
      </p:sp>
      <p:sp>
        <p:nvSpPr>
          <p:cNvPr id="110" name="Shape 110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3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113" name="Shape 113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8000"/>
                  </a:srgbClr>
                </a:gs>
                <a:gs pos="36000">
                  <a:srgbClr val="9B6BF2">
                    <a:alpha val="8000"/>
                  </a:srgbClr>
                </a:gs>
                <a:gs pos="72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7000"/>
                  </a:srgbClr>
                </a:gs>
                <a:gs pos="36000">
                  <a:srgbClr val="9B6BF2">
                    <a:alpha val="6000"/>
                  </a:srgbClr>
                </a:gs>
                <a:gs pos="69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73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66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1000"/>
                  </a:srgbClr>
                </a:gs>
                <a:gs pos="36000">
                  <a:srgbClr val="9B6BF2">
                    <a:alpha val="10000"/>
                  </a:srgbClr>
                </a:gs>
                <a:gs pos="75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rot="10204164">
              <a:off x="428375" y="4564239"/>
              <a:ext cx="2377691" cy="31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423091" y="402165"/>
              <a:ext cx="8327940" cy="31411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rot="10800000">
              <a:off x="485902" y="2670079"/>
              <a:ext cx="8182838" cy="213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594" y="21519"/>
                  </a:lnTo>
                  <a:cubicBezTo>
                    <a:pt x="21587" y="18284"/>
                    <a:pt x="21600" y="21488"/>
                    <a:pt x="21594" y="21521"/>
                  </a:cubicBezTo>
                  <a:cubicBezTo>
                    <a:pt x="21587" y="16151"/>
                    <a:pt x="21578" y="10783"/>
                    <a:pt x="21572" y="5413"/>
                  </a:cubicBezTo>
                  <a:lnTo>
                    <a:pt x="21572" y="0"/>
                  </a:lnTo>
                  <a:lnTo>
                    <a:pt x="20587" y="568"/>
                  </a:lnTo>
                  <a:lnTo>
                    <a:pt x="19616" y="1071"/>
                  </a:lnTo>
                  <a:lnTo>
                    <a:pt x="18631" y="1502"/>
                  </a:lnTo>
                  <a:lnTo>
                    <a:pt x="17657" y="1902"/>
                  </a:lnTo>
                  <a:lnTo>
                    <a:pt x="16683" y="2209"/>
                  </a:lnTo>
                  <a:lnTo>
                    <a:pt x="15718" y="2440"/>
                  </a:lnTo>
                  <a:lnTo>
                    <a:pt x="14753" y="2640"/>
                  </a:lnTo>
                  <a:lnTo>
                    <a:pt x="13805" y="2775"/>
                  </a:lnTo>
                  <a:lnTo>
                    <a:pt x="12874" y="2871"/>
                  </a:lnTo>
                  <a:lnTo>
                    <a:pt x="11950" y="2905"/>
                  </a:lnTo>
                  <a:lnTo>
                    <a:pt x="10168" y="2905"/>
                  </a:lnTo>
                  <a:lnTo>
                    <a:pt x="9309" y="2842"/>
                  </a:lnTo>
                  <a:lnTo>
                    <a:pt x="8471" y="2741"/>
                  </a:lnTo>
                  <a:lnTo>
                    <a:pt x="7661" y="2607"/>
                  </a:lnTo>
                  <a:lnTo>
                    <a:pt x="6882" y="2472"/>
                  </a:lnTo>
                  <a:lnTo>
                    <a:pt x="6133" y="2303"/>
                  </a:lnTo>
                  <a:lnTo>
                    <a:pt x="5409" y="2142"/>
                  </a:lnTo>
                  <a:lnTo>
                    <a:pt x="4733" y="1942"/>
                  </a:lnTo>
                  <a:lnTo>
                    <a:pt x="4079" y="1740"/>
                  </a:lnTo>
                  <a:lnTo>
                    <a:pt x="2906" y="1300"/>
                  </a:lnTo>
                  <a:lnTo>
                    <a:pt x="1905" y="898"/>
                  </a:lnTo>
                  <a:lnTo>
                    <a:pt x="1103" y="568"/>
                  </a:lnTo>
                  <a:lnTo>
                    <a:pt x="50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5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866440" y="5528192"/>
            <a:ext cx="6422005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>
                <a:solidFill>
                  <a:srgbClr val="EF53A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EF53A5"/>
                </a:solidFill>
              </a:rPr>
              <a:t>Modifiez les styles du texte du masque</a:t>
            </a:r>
          </a:p>
        </p:txBody>
      </p:sp>
      <p:sp>
        <p:nvSpPr>
          <p:cNvPr id="126" name="Shape 126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9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129" name="Shape 129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8000"/>
                  </a:srgbClr>
                </a:gs>
                <a:gs pos="36000">
                  <a:srgbClr val="9B6BF2">
                    <a:alpha val="8000"/>
                  </a:srgbClr>
                </a:gs>
                <a:gs pos="72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7000"/>
                  </a:srgbClr>
                </a:gs>
                <a:gs pos="36000">
                  <a:srgbClr val="9B6BF2">
                    <a:alpha val="6000"/>
                  </a:srgbClr>
                </a:gs>
                <a:gs pos="69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73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66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1000"/>
                  </a:srgbClr>
                </a:gs>
                <a:gs pos="36000">
                  <a:srgbClr val="9B6BF2">
                    <a:alpha val="10000"/>
                  </a:srgbClr>
                </a:gs>
                <a:gs pos="75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 rot="21010067">
              <a:off x="6361534" y="2780895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486610" y="4343399"/>
              <a:ext cx="8182130" cy="21124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486610" y="2854646"/>
              <a:ext cx="8182838" cy="213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594" y="21519"/>
                  </a:lnTo>
                  <a:cubicBezTo>
                    <a:pt x="21587" y="18284"/>
                    <a:pt x="21600" y="21488"/>
                    <a:pt x="21594" y="21521"/>
                  </a:cubicBezTo>
                  <a:cubicBezTo>
                    <a:pt x="21587" y="16151"/>
                    <a:pt x="21578" y="10783"/>
                    <a:pt x="21572" y="5413"/>
                  </a:cubicBezTo>
                  <a:lnTo>
                    <a:pt x="21572" y="0"/>
                  </a:lnTo>
                  <a:lnTo>
                    <a:pt x="20587" y="568"/>
                  </a:lnTo>
                  <a:lnTo>
                    <a:pt x="19616" y="1071"/>
                  </a:lnTo>
                  <a:lnTo>
                    <a:pt x="18631" y="1502"/>
                  </a:lnTo>
                  <a:lnTo>
                    <a:pt x="17657" y="1902"/>
                  </a:lnTo>
                  <a:lnTo>
                    <a:pt x="16683" y="2209"/>
                  </a:lnTo>
                  <a:lnTo>
                    <a:pt x="15718" y="2440"/>
                  </a:lnTo>
                  <a:lnTo>
                    <a:pt x="14753" y="2640"/>
                  </a:lnTo>
                  <a:lnTo>
                    <a:pt x="13805" y="2775"/>
                  </a:lnTo>
                  <a:lnTo>
                    <a:pt x="12874" y="2871"/>
                  </a:lnTo>
                  <a:lnTo>
                    <a:pt x="11950" y="2905"/>
                  </a:lnTo>
                  <a:lnTo>
                    <a:pt x="10168" y="2905"/>
                  </a:lnTo>
                  <a:lnTo>
                    <a:pt x="9309" y="2842"/>
                  </a:lnTo>
                  <a:lnTo>
                    <a:pt x="8471" y="2741"/>
                  </a:lnTo>
                  <a:lnTo>
                    <a:pt x="7661" y="2607"/>
                  </a:lnTo>
                  <a:lnTo>
                    <a:pt x="6882" y="2472"/>
                  </a:lnTo>
                  <a:lnTo>
                    <a:pt x="6133" y="2303"/>
                  </a:lnTo>
                  <a:lnTo>
                    <a:pt x="5409" y="2142"/>
                  </a:lnTo>
                  <a:lnTo>
                    <a:pt x="4733" y="1942"/>
                  </a:lnTo>
                  <a:lnTo>
                    <a:pt x="4079" y="1740"/>
                  </a:lnTo>
                  <a:lnTo>
                    <a:pt x="2906" y="1300"/>
                  </a:lnTo>
                  <a:lnTo>
                    <a:pt x="1905" y="898"/>
                  </a:lnTo>
                  <a:lnTo>
                    <a:pt x="1103" y="568"/>
                  </a:lnTo>
                  <a:lnTo>
                    <a:pt x="50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866440" y="486801"/>
            <a:ext cx="6422005" cy="257331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866440" y="3060118"/>
            <a:ext cx="6422005" cy="3392667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Modifiez les styles du texte du masque</a:t>
            </a:r>
          </a:p>
        </p:txBody>
      </p:sp>
      <p:sp>
        <p:nvSpPr>
          <p:cNvPr id="142" name="Shape 142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4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145" name="Shape 145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8000"/>
                  </a:srgbClr>
                </a:gs>
                <a:gs pos="36000">
                  <a:srgbClr val="9B6BF2">
                    <a:alpha val="8000"/>
                  </a:srgbClr>
                </a:gs>
                <a:gs pos="72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7000"/>
                  </a:srgbClr>
                </a:gs>
                <a:gs pos="36000">
                  <a:srgbClr val="9B6BF2">
                    <a:alpha val="6000"/>
                  </a:srgbClr>
                </a:gs>
                <a:gs pos="69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73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66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1000"/>
                  </a:srgbClr>
                </a:gs>
                <a:gs pos="36000">
                  <a:srgbClr val="9B6BF2">
                    <a:alpha val="10000"/>
                  </a:srgbClr>
                </a:gs>
                <a:gs pos="75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21010067">
              <a:off x="6361534" y="4309201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486610" y="4381500"/>
              <a:ext cx="8182838" cy="213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594" y="21519"/>
                  </a:lnTo>
                  <a:cubicBezTo>
                    <a:pt x="21587" y="18284"/>
                    <a:pt x="21600" y="21488"/>
                    <a:pt x="21594" y="21521"/>
                  </a:cubicBezTo>
                  <a:cubicBezTo>
                    <a:pt x="21587" y="16151"/>
                    <a:pt x="21578" y="10783"/>
                    <a:pt x="21572" y="5413"/>
                  </a:cubicBezTo>
                  <a:lnTo>
                    <a:pt x="21572" y="0"/>
                  </a:lnTo>
                  <a:lnTo>
                    <a:pt x="20587" y="568"/>
                  </a:lnTo>
                  <a:lnTo>
                    <a:pt x="19616" y="1071"/>
                  </a:lnTo>
                  <a:lnTo>
                    <a:pt x="18631" y="1502"/>
                  </a:lnTo>
                  <a:lnTo>
                    <a:pt x="17657" y="1902"/>
                  </a:lnTo>
                  <a:lnTo>
                    <a:pt x="16683" y="2209"/>
                  </a:lnTo>
                  <a:lnTo>
                    <a:pt x="15718" y="2440"/>
                  </a:lnTo>
                  <a:lnTo>
                    <a:pt x="14753" y="2640"/>
                  </a:lnTo>
                  <a:lnTo>
                    <a:pt x="13805" y="2775"/>
                  </a:lnTo>
                  <a:lnTo>
                    <a:pt x="12874" y="2871"/>
                  </a:lnTo>
                  <a:lnTo>
                    <a:pt x="11950" y="2905"/>
                  </a:lnTo>
                  <a:lnTo>
                    <a:pt x="10168" y="2905"/>
                  </a:lnTo>
                  <a:lnTo>
                    <a:pt x="9309" y="2842"/>
                  </a:lnTo>
                  <a:lnTo>
                    <a:pt x="8471" y="2741"/>
                  </a:lnTo>
                  <a:lnTo>
                    <a:pt x="7661" y="2607"/>
                  </a:lnTo>
                  <a:lnTo>
                    <a:pt x="6882" y="2472"/>
                  </a:lnTo>
                  <a:lnTo>
                    <a:pt x="6133" y="2303"/>
                  </a:lnTo>
                  <a:lnTo>
                    <a:pt x="5409" y="2142"/>
                  </a:lnTo>
                  <a:lnTo>
                    <a:pt x="4733" y="1942"/>
                  </a:lnTo>
                  <a:lnTo>
                    <a:pt x="4079" y="1740"/>
                  </a:lnTo>
                  <a:lnTo>
                    <a:pt x="2906" y="1300"/>
                  </a:lnTo>
                  <a:lnTo>
                    <a:pt x="1905" y="898"/>
                  </a:lnTo>
                  <a:lnTo>
                    <a:pt x="1103" y="568"/>
                  </a:lnTo>
                  <a:lnTo>
                    <a:pt x="50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55" name="Shape 155"/>
          <p:cNvSpPr/>
          <p:nvPr/>
        </p:nvSpPr>
        <p:spPr>
          <a:xfrm>
            <a:off x="647430" y="651690"/>
            <a:ext cx="601592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0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EF53A5"/>
                </a:solidFill>
              </a:rPr>
              <a:t>“</a:t>
            </a:r>
          </a:p>
        </p:txBody>
      </p:sp>
      <p:sp>
        <p:nvSpPr>
          <p:cNvPr id="156" name="Shape 156"/>
          <p:cNvSpPr/>
          <p:nvPr/>
        </p:nvSpPr>
        <p:spPr>
          <a:xfrm>
            <a:off x="7069418" y="2900291"/>
            <a:ext cx="619064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0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EF53A5"/>
                </a:solidFill>
              </a:rPr>
              <a:t>”</a:t>
            </a:r>
          </a:p>
        </p:txBody>
      </p:sp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1387278" y="3809277"/>
            <a:ext cx="5646143" cy="204761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 cap="small">
                <a:solidFill>
                  <a:srgbClr val="EF53A5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EF53A5"/>
                </a:solidFill>
              </a:rPr>
              <a:t>Modifiez les styles du texte du masque</a:t>
            </a:r>
          </a:p>
        </p:txBody>
      </p:sp>
      <p:sp>
        <p:nvSpPr>
          <p:cNvPr id="159" name="Shape 159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171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162" name="Shape 162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8000"/>
                  </a:srgbClr>
                </a:gs>
                <a:gs pos="36000">
                  <a:srgbClr val="9B6BF2">
                    <a:alpha val="8000"/>
                  </a:srgbClr>
                </a:gs>
                <a:gs pos="72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7000"/>
                  </a:srgbClr>
                </a:gs>
                <a:gs pos="36000">
                  <a:srgbClr val="9B6BF2">
                    <a:alpha val="6000"/>
                  </a:srgbClr>
                </a:gs>
                <a:gs pos="69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73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66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1000"/>
                  </a:srgbClr>
                </a:gs>
                <a:gs pos="36000">
                  <a:srgbClr val="9B6BF2">
                    <a:alpha val="10000"/>
                  </a:srgbClr>
                </a:gs>
                <a:gs pos="75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rot="21010067">
              <a:off x="6361534" y="4311243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486610" y="4381500"/>
              <a:ext cx="8182838" cy="213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594" y="21519"/>
                  </a:lnTo>
                  <a:cubicBezTo>
                    <a:pt x="21587" y="18284"/>
                    <a:pt x="21600" y="21488"/>
                    <a:pt x="21594" y="21521"/>
                  </a:cubicBezTo>
                  <a:cubicBezTo>
                    <a:pt x="21587" y="16151"/>
                    <a:pt x="21578" y="10783"/>
                    <a:pt x="21572" y="5413"/>
                  </a:cubicBezTo>
                  <a:lnTo>
                    <a:pt x="21572" y="0"/>
                  </a:lnTo>
                  <a:lnTo>
                    <a:pt x="20587" y="568"/>
                  </a:lnTo>
                  <a:lnTo>
                    <a:pt x="19616" y="1071"/>
                  </a:lnTo>
                  <a:lnTo>
                    <a:pt x="18631" y="1502"/>
                  </a:lnTo>
                  <a:lnTo>
                    <a:pt x="17657" y="1902"/>
                  </a:lnTo>
                  <a:lnTo>
                    <a:pt x="16683" y="2209"/>
                  </a:lnTo>
                  <a:lnTo>
                    <a:pt x="15718" y="2440"/>
                  </a:lnTo>
                  <a:lnTo>
                    <a:pt x="14753" y="2640"/>
                  </a:lnTo>
                  <a:lnTo>
                    <a:pt x="13805" y="2775"/>
                  </a:lnTo>
                  <a:lnTo>
                    <a:pt x="12874" y="2871"/>
                  </a:lnTo>
                  <a:lnTo>
                    <a:pt x="11950" y="2905"/>
                  </a:lnTo>
                  <a:lnTo>
                    <a:pt x="10168" y="2905"/>
                  </a:lnTo>
                  <a:lnTo>
                    <a:pt x="9309" y="2842"/>
                  </a:lnTo>
                  <a:lnTo>
                    <a:pt x="8471" y="2741"/>
                  </a:lnTo>
                  <a:lnTo>
                    <a:pt x="7661" y="2607"/>
                  </a:lnTo>
                  <a:lnTo>
                    <a:pt x="6882" y="2472"/>
                  </a:lnTo>
                  <a:lnTo>
                    <a:pt x="6133" y="2303"/>
                  </a:lnTo>
                  <a:lnTo>
                    <a:pt x="5409" y="2142"/>
                  </a:lnTo>
                  <a:lnTo>
                    <a:pt x="4733" y="1942"/>
                  </a:lnTo>
                  <a:lnTo>
                    <a:pt x="4079" y="1740"/>
                  </a:lnTo>
                  <a:lnTo>
                    <a:pt x="2906" y="1300"/>
                  </a:lnTo>
                  <a:lnTo>
                    <a:pt x="1905" y="898"/>
                  </a:lnTo>
                  <a:lnTo>
                    <a:pt x="1103" y="568"/>
                  </a:lnTo>
                  <a:lnTo>
                    <a:pt x="50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866440" y="342900"/>
            <a:ext cx="6422005" cy="3810000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5" cy="183309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rgbClr val="EF53A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EF53A5"/>
                </a:solidFill>
              </a:rPr>
              <a:t>Modifiez les styles du texte du masque</a:t>
            </a:r>
          </a:p>
        </p:txBody>
      </p:sp>
      <p:sp>
        <p:nvSpPr>
          <p:cNvPr id="174" name="Shape 174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866440" y="643021"/>
            <a:ext cx="6423594" cy="127802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866440" y="1921042"/>
            <a:ext cx="2313433" cy="12261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EF53A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EF53A5"/>
                </a:solidFill>
              </a:rPr>
              <a:t>Modifiez les styles du texte du masque</a:t>
            </a:r>
          </a:p>
        </p:txBody>
      </p:sp>
      <p:sp>
        <p:nvSpPr>
          <p:cNvPr id="179" name="Shape 179"/>
          <p:cNvSpPr/>
          <p:nvPr/>
        </p:nvSpPr>
        <p:spPr>
          <a:xfrm flipH="1">
            <a:off x="3294529" y="2489200"/>
            <a:ext cx="1" cy="3546329"/>
          </a:xfrm>
          <a:prstGeom prst="line">
            <a:avLst/>
          </a:prstGeom>
          <a:ln w="12700" cap="rnd">
            <a:solidFill>
              <a:srgbClr val="B31166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flipH="1">
            <a:off x="5849520" y="2489200"/>
            <a:ext cx="1" cy="3546329"/>
          </a:xfrm>
          <a:prstGeom prst="line">
            <a:avLst/>
          </a:prstGeom>
          <a:ln w="12700" cap="rnd">
            <a:solidFill>
              <a:srgbClr val="B31166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866440" y="79555"/>
            <a:ext cx="6345261" cy="240495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866440" y="2484508"/>
            <a:ext cx="2313433" cy="23530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EF53A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EF53A5"/>
                </a:solidFill>
              </a:rPr>
              <a:t>Modifiez les styles du texte du masque</a:t>
            </a:r>
          </a:p>
        </p:txBody>
      </p:sp>
      <p:sp>
        <p:nvSpPr>
          <p:cNvPr id="185" name="Shape 185"/>
          <p:cNvSpPr/>
          <p:nvPr/>
        </p:nvSpPr>
        <p:spPr>
          <a:xfrm flipH="1">
            <a:off x="3290018" y="2489200"/>
            <a:ext cx="1" cy="3546329"/>
          </a:xfrm>
          <a:prstGeom prst="line">
            <a:avLst/>
          </a:prstGeom>
          <a:ln w="12700" cap="rnd">
            <a:solidFill>
              <a:srgbClr val="B31166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 flipH="1">
            <a:off x="5849520" y="2489200"/>
            <a:ext cx="1" cy="3546329"/>
          </a:xfrm>
          <a:prstGeom prst="line">
            <a:avLst/>
          </a:prstGeom>
          <a:ln w="12700" cap="rnd">
            <a:solidFill>
              <a:srgbClr val="B31166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866440" y="74863"/>
            <a:ext cx="6345261" cy="24143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21233" indent="-318897">
              <a:defRPr sz="1800"/>
            </a:lvl2pPr>
            <a:lvl3pPr marL="1025434" indent="-293914">
              <a:defRPr sz="1800"/>
            </a:lvl3pPr>
            <a:lvl4pPr marL="1348739" indent="-342900">
              <a:defRPr sz="1800"/>
            </a:lvl4pPr>
            <a:lvl5pPr marL="1623060" indent="-342900"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Modifiez les styles du texte du masque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Deuxième niveau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Troisième niveau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Quatrième niveau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Cinquième niveau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200"/>
          <p:cNvGrpSpPr/>
          <p:nvPr/>
        </p:nvGrpSpPr>
        <p:grpSpPr>
          <a:xfrm>
            <a:off x="-1589" y="0"/>
            <a:ext cx="9120422" cy="6860799"/>
            <a:chOff x="0" y="0"/>
            <a:chExt cx="9120420" cy="6860798"/>
          </a:xfrm>
        </p:grpSpPr>
        <p:sp>
          <p:nvSpPr>
            <p:cNvPr id="193" name="Shape 193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587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8000"/>
                  </a:srgbClr>
                </a:gs>
                <a:gs pos="36000">
                  <a:srgbClr val="9B6BF2">
                    <a:alpha val="8000"/>
                  </a:srgbClr>
                </a:gs>
                <a:gs pos="72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7000"/>
                  </a:srgbClr>
                </a:gs>
                <a:gs pos="36000">
                  <a:srgbClr val="9B6BF2">
                    <a:alpha val="6000"/>
                  </a:srgbClr>
                </a:gs>
                <a:gs pos="69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73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66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-1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1000"/>
                  </a:srgbClr>
                </a:gs>
                <a:gs pos="36000">
                  <a:srgbClr val="9B6BF2">
                    <a:alpha val="10000"/>
                  </a:srgbClr>
                </a:gs>
                <a:gs pos="75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 rot="4966650">
              <a:off x="4674633" y="5107505"/>
              <a:ext cx="2377691" cy="31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01" name="Shape 201"/>
          <p:cNvSpPr/>
          <p:nvPr/>
        </p:nvSpPr>
        <p:spPr>
          <a:xfrm>
            <a:off x="414866" y="402164"/>
            <a:ext cx="4610567" cy="60536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02" name="Shape 202"/>
          <p:cNvSpPr/>
          <p:nvPr/>
        </p:nvSpPr>
        <p:spPr>
          <a:xfrm rot="5400000">
            <a:off x="1299309" y="1765595"/>
            <a:ext cx="5995993" cy="3326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0616" y="267"/>
                </a:lnTo>
                <a:lnTo>
                  <a:pt x="19640" y="502"/>
                </a:lnTo>
                <a:lnTo>
                  <a:pt x="18656" y="706"/>
                </a:lnTo>
                <a:lnTo>
                  <a:pt x="17681" y="895"/>
                </a:lnTo>
                <a:lnTo>
                  <a:pt x="16705" y="1036"/>
                </a:lnTo>
                <a:lnTo>
                  <a:pt x="15738" y="1146"/>
                </a:lnTo>
                <a:lnTo>
                  <a:pt x="14772" y="1240"/>
                </a:lnTo>
                <a:lnTo>
                  <a:pt x="13822" y="1303"/>
                </a:lnTo>
                <a:lnTo>
                  <a:pt x="12890" y="1350"/>
                </a:lnTo>
                <a:lnTo>
                  <a:pt x="11967" y="1366"/>
                </a:lnTo>
                <a:lnTo>
                  <a:pt x="10182" y="1366"/>
                </a:lnTo>
                <a:lnTo>
                  <a:pt x="9319" y="1334"/>
                </a:lnTo>
                <a:lnTo>
                  <a:pt x="8483" y="1287"/>
                </a:lnTo>
                <a:lnTo>
                  <a:pt x="7673" y="1224"/>
                </a:lnTo>
                <a:lnTo>
                  <a:pt x="6889" y="1162"/>
                </a:lnTo>
                <a:lnTo>
                  <a:pt x="6140" y="1083"/>
                </a:lnTo>
                <a:lnTo>
                  <a:pt x="5417" y="1005"/>
                </a:lnTo>
                <a:lnTo>
                  <a:pt x="4738" y="910"/>
                </a:lnTo>
                <a:lnTo>
                  <a:pt x="4085" y="816"/>
                </a:lnTo>
                <a:lnTo>
                  <a:pt x="2909" y="612"/>
                </a:lnTo>
                <a:lnTo>
                  <a:pt x="1907" y="424"/>
                </a:lnTo>
                <a:lnTo>
                  <a:pt x="1106" y="267"/>
                </a:lnTo>
                <a:lnTo>
                  <a:pt x="505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0" y="0"/>
            <a:ext cx="914400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20415" y="20020"/>
                </a:moveTo>
                <a:lnTo>
                  <a:pt x="1215" y="20020"/>
                </a:lnTo>
                <a:lnTo>
                  <a:pt x="1215" y="1620"/>
                </a:lnTo>
                <a:lnTo>
                  <a:pt x="20415" y="1620"/>
                </a:lnTo>
                <a:lnTo>
                  <a:pt x="20415" y="2002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174928" y="609599"/>
            <a:ext cx="1113517" cy="62484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866737" y="1447799"/>
            <a:ext cx="4416937" cy="541020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21233" indent="-318897">
              <a:defRPr sz="1800"/>
            </a:lvl2pPr>
            <a:lvl3pPr marL="1025434" indent="-293914">
              <a:defRPr sz="1800"/>
            </a:lvl3pPr>
            <a:lvl4pPr marL="1348739" indent="-342900">
              <a:defRPr sz="1800"/>
            </a:lvl4pPr>
            <a:lvl5pPr marL="1623060" indent="-342900"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Modifiez les styles du texte du masque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Deuxième niveau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Troisième niveau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Quatrième niveau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Cinquième niveau</a:t>
            </a:r>
          </a:p>
        </p:txBody>
      </p:sp>
      <p:sp>
        <p:nvSpPr>
          <p:cNvPr id="206" name="Shape 206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Modifiez les styles du texte du masque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Deuxième niveau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Troisième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Quatrième niveau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Cinquième niveau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contenu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4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35" name="Shape 35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8000"/>
                  </a:srgbClr>
                </a:gs>
                <a:gs pos="36000">
                  <a:srgbClr val="9B6BF2">
                    <a:alpha val="8000"/>
                  </a:srgbClr>
                </a:gs>
                <a:gs pos="72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7000"/>
                  </a:srgbClr>
                </a:gs>
                <a:gs pos="36000">
                  <a:srgbClr val="9B6BF2">
                    <a:alpha val="6000"/>
                  </a:srgbClr>
                </a:gs>
                <a:gs pos="69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73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66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1000"/>
                  </a:srgbClr>
                </a:gs>
                <a:gs pos="36000">
                  <a:srgbClr val="9B6BF2">
                    <a:alpha val="10000"/>
                  </a:srgbClr>
                </a:gs>
                <a:gs pos="75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1010067">
              <a:off x="6361534" y="1790293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486611" y="1856450"/>
              <a:ext cx="8173955" cy="453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16" y="267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1" y="895"/>
                  </a:lnTo>
                  <a:lnTo>
                    <a:pt x="16705" y="1036"/>
                  </a:lnTo>
                  <a:lnTo>
                    <a:pt x="15738" y="1146"/>
                  </a:lnTo>
                  <a:lnTo>
                    <a:pt x="14772" y="1240"/>
                  </a:lnTo>
                  <a:lnTo>
                    <a:pt x="13822" y="1303"/>
                  </a:lnTo>
                  <a:lnTo>
                    <a:pt x="12890" y="1350"/>
                  </a:lnTo>
                  <a:lnTo>
                    <a:pt x="11967" y="1366"/>
                  </a:lnTo>
                  <a:lnTo>
                    <a:pt x="10182" y="1366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2"/>
                  </a:lnTo>
                  <a:lnTo>
                    <a:pt x="6140" y="1083"/>
                  </a:lnTo>
                  <a:lnTo>
                    <a:pt x="5417" y="1005"/>
                  </a:lnTo>
                  <a:lnTo>
                    <a:pt x="4738" y="910"/>
                  </a:lnTo>
                  <a:lnTo>
                    <a:pt x="4085" y="816"/>
                  </a:lnTo>
                  <a:lnTo>
                    <a:pt x="2909" y="612"/>
                  </a:lnTo>
                  <a:lnTo>
                    <a:pt x="1907" y="424"/>
                  </a:lnTo>
                  <a:lnTo>
                    <a:pt x="1106" y="267"/>
                  </a:lnTo>
                  <a:lnTo>
                    <a:pt x="505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5" name="Shape 45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6" name="image2.jpg"/>
          <p:cNvPicPr/>
          <p:nvPr/>
        </p:nvPicPr>
        <p:blipFill>
          <a:blip r:embed="rId3"/>
          <a:srcRect l="35015" t="28718" r="34788" b="39561"/>
          <a:stretch>
            <a:fillRect/>
          </a:stretch>
        </p:blipFill>
        <p:spPr>
          <a:xfrm>
            <a:off x="8032821" y="5656521"/>
            <a:ext cx="620692" cy="460965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Modifiez le style du titre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Modifiez les styles du texte du masque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Deuxième niveau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Troisième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Quatrième niveau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Cinquième niveau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1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51" name="Shape 51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8000"/>
                  </a:srgbClr>
                </a:gs>
                <a:gs pos="36000">
                  <a:srgbClr val="9B6BF2">
                    <a:alpha val="8000"/>
                  </a:srgbClr>
                </a:gs>
                <a:gs pos="72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7000"/>
                  </a:srgbClr>
                </a:gs>
                <a:gs pos="36000">
                  <a:srgbClr val="9B6BF2">
                    <a:alpha val="6000"/>
                  </a:srgbClr>
                </a:gs>
                <a:gs pos="69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73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66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1000"/>
                  </a:srgbClr>
                </a:gs>
                <a:gs pos="36000">
                  <a:srgbClr val="9B6BF2">
                    <a:alpha val="10000"/>
                  </a:srgbClr>
                </a:gs>
                <a:gs pos="75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5285261" y="402165"/>
              <a:ext cx="3465770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16200000">
              <a:off x="3106615" y="1765596"/>
              <a:ext cx="5995994" cy="3326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16" y="267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1" y="895"/>
                  </a:lnTo>
                  <a:lnTo>
                    <a:pt x="16705" y="1036"/>
                  </a:lnTo>
                  <a:lnTo>
                    <a:pt x="15738" y="1146"/>
                  </a:lnTo>
                  <a:lnTo>
                    <a:pt x="14772" y="1240"/>
                  </a:lnTo>
                  <a:lnTo>
                    <a:pt x="13822" y="1303"/>
                  </a:lnTo>
                  <a:lnTo>
                    <a:pt x="12890" y="1350"/>
                  </a:lnTo>
                  <a:lnTo>
                    <a:pt x="11967" y="1366"/>
                  </a:lnTo>
                  <a:lnTo>
                    <a:pt x="10182" y="1366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2"/>
                  </a:lnTo>
                  <a:lnTo>
                    <a:pt x="6140" y="1083"/>
                  </a:lnTo>
                  <a:lnTo>
                    <a:pt x="5417" y="1005"/>
                  </a:lnTo>
                  <a:lnTo>
                    <a:pt x="4738" y="910"/>
                  </a:lnTo>
                  <a:lnTo>
                    <a:pt x="4085" y="816"/>
                  </a:lnTo>
                  <a:lnTo>
                    <a:pt x="2909" y="612"/>
                  </a:lnTo>
                  <a:lnTo>
                    <a:pt x="1907" y="424"/>
                  </a:lnTo>
                  <a:lnTo>
                    <a:pt x="1106" y="267"/>
                  </a:lnTo>
                  <a:lnTo>
                    <a:pt x="505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rot="15687607">
              <a:off x="3321690" y="1458372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877534" y="1400337"/>
            <a:ext cx="3090673" cy="473484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5119261" y="1400337"/>
            <a:ext cx="3082517" cy="473484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000" cap="all">
                <a:solidFill>
                  <a:srgbClr val="000000"/>
                </a:solidFill>
              </a:defRPr>
            </a:lvl1pPr>
          </a:lstStyle>
          <a:p>
            <a:pPr lvl="0">
              <a:defRPr sz="1800" cap="none"/>
            </a:pPr>
            <a:r>
              <a:rPr sz="2000" cap="all"/>
              <a:t>Modifiez les styles du texte du masque</a:t>
            </a:r>
          </a:p>
        </p:txBody>
      </p:sp>
      <p:sp>
        <p:nvSpPr>
          <p:cNvPr id="64" name="Shape 64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866440" y="74863"/>
            <a:ext cx="6345261" cy="24143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80" cy="43688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21233" indent="-318897">
              <a:defRPr sz="1800"/>
            </a:lvl2pPr>
            <a:lvl3pPr marL="1025434" indent="-293914">
              <a:defRPr sz="1800"/>
            </a:lvl3pPr>
            <a:lvl4pPr marL="1348739" indent="-342900">
              <a:defRPr sz="1800"/>
            </a:lvl4pPr>
            <a:lvl5pPr marL="1623060" indent="-342900"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Modifiez les styles du texte du masque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Deuxième niveau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Troisième niveau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Quatrième niveau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Cinquième niveau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866440" y="643020"/>
            <a:ext cx="6345261" cy="127802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869918" y="1921042"/>
            <a:ext cx="3633502" cy="13274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400"/>
              <a:t>Modifiez les styles du texte du masque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1" cy="70986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1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81" name="Shape 81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8000"/>
                  </a:srgbClr>
                </a:gs>
                <a:gs pos="36000">
                  <a:srgbClr val="9B6BF2">
                    <a:alpha val="8000"/>
                  </a:srgbClr>
                </a:gs>
                <a:gs pos="72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7000"/>
                  </a:srgbClr>
                </a:gs>
                <a:gs pos="36000">
                  <a:srgbClr val="9B6BF2">
                    <a:alpha val="6000"/>
                  </a:srgbClr>
                </a:gs>
                <a:gs pos="69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73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66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1000"/>
                  </a:srgbClr>
                </a:gs>
                <a:gs pos="36000">
                  <a:srgbClr val="9B6BF2">
                    <a:alpha val="10000"/>
                  </a:srgbClr>
                </a:gs>
                <a:gs pos="75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285261" y="402165"/>
              <a:ext cx="3465770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16200000">
              <a:off x="2550124" y="1765596"/>
              <a:ext cx="5995994" cy="3326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16" y="267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1" y="895"/>
                  </a:lnTo>
                  <a:lnTo>
                    <a:pt x="16705" y="1036"/>
                  </a:lnTo>
                  <a:lnTo>
                    <a:pt x="15738" y="1146"/>
                  </a:lnTo>
                  <a:lnTo>
                    <a:pt x="14772" y="1240"/>
                  </a:lnTo>
                  <a:lnTo>
                    <a:pt x="13822" y="1303"/>
                  </a:lnTo>
                  <a:lnTo>
                    <a:pt x="12890" y="1350"/>
                  </a:lnTo>
                  <a:lnTo>
                    <a:pt x="11967" y="1366"/>
                  </a:lnTo>
                  <a:lnTo>
                    <a:pt x="10182" y="1366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2"/>
                  </a:lnTo>
                  <a:lnTo>
                    <a:pt x="6140" y="1083"/>
                  </a:lnTo>
                  <a:lnTo>
                    <a:pt x="5417" y="1005"/>
                  </a:lnTo>
                  <a:lnTo>
                    <a:pt x="4738" y="910"/>
                  </a:lnTo>
                  <a:lnTo>
                    <a:pt x="4085" y="816"/>
                  </a:lnTo>
                  <a:lnTo>
                    <a:pt x="2909" y="612"/>
                  </a:lnTo>
                  <a:lnTo>
                    <a:pt x="1907" y="424"/>
                  </a:lnTo>
                  <a:lnTo>
                    <a:pt x="1106" y="267"/>
                  </a:lnTo>
                  <a:lnTo>
                    <a:pt x="505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rot="15687607">
              <a:off x="2771335" y="1458372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866440" y="0"/>
            <a:ext cx="2712591" cy="294338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4568926" y="609600"/>
            <a:ext cx="3632851" cy="6248400"/>
          </a:xfrm>
          <a:prstGeom prst="rect">
            <a:avLst/>
          </a:prstGeom>
        </p:spPr>
        <p:txBody>
          <a:bodyPr anchor="ctr"/>
          <a:lstStyle>
            <a:lvl1pPr>
              <a:defRPr sz="1800"/>
            </a:lvl1pPr>
            <a:lvl2pPr marL="721233" indent="-318897">
              <a:defRPr sz="1800"/>
            </a:lvl2pPr>
            <a:lvl3pPr marL="1025434" indent="-293914">
              <a:defRPr sz="1800"/>
            </a:lvl3pPr>
            <a:lvl4pPr marL="1348739" indent="-342900">
              <a:defRPr sz="1800"/>
            </a:lvl4pPr>
            <a:lvl5pPr marL="1623060" indent="-342900"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Modifiez les styles du texte du masque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Deuxième niveau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Troisième niveau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Quatrième niveau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Cinquième niveau</a:t>
            </a:r>
          </a:p>
        </p:txBody>
      </p:sp>
      <p:sp>
        <p:nvSpPr>
          <p:cNvPr id="94" name="Shape 94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2" name="Shape 2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8000"/>
                  </a:srgbClr>
                </a:gs>
                <a:gs pos="36000">
                  <a:srgbClr val="9B6BF2">
                    <a:alpha val="8000"/>
                  </a:srgbClr>
                </a:gs>
                <a:gs pos="72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7000"/>
                  </a:srgbClr>
                </a:gs>
                <a:gs pos="36000">
                  <a:srgbClr val="9B6BF2">
                    <a:alpha val="6000"/>
                  </a:srgbClr>
                </a:gs>
                <a:gs pos="69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73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4000"/>
                  </a:srgbClr>
                </a:gs>
                <a:gs pos="36000">
                  <a:srgbClr val="9B6BF2">
                    <a:alpha val="7000"/>
                  </a:srgbClr>
                </a:gs>
                <a:gs pos="66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1000"/>
                  </a:srgbClr>
                </a:gs>
                <a:gs pos="36000">
                  <a:srgbClr val="9B6BF2">
                    <a:alpha val="10000"/>
                  </a:srgbClr>
                </a:gs>
                <a:gs pos="75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" name="Shape 8"/>
            <p:cNvSpPr/>
            <p:nvPr/>
          </p:nvSpPr>
          <p:spPr>
            <a:xfrm rot="21010067">
              <a:off x="6361534" y="1790293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486611" y="1856450"/>
              <a:ext cx="8173955" cy="453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16" y="267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1" y="895"/>
                  </a:lnTo>
                  <a:lnTo>
                    <a:pt x="16705" y="1036"/>
                  </a:lnTo>
                  <a:lnTo>
                    <a:pt x="15738" y="1146"/>
                  </a:lnTo>
                  <a:lnTo>
                    <a:pt x="14772" y="1240"/>
                  </a:lnTo>
                  <a:lnTo>
                    <a:pt x="13822" y="1303"/>
                  </a:lnTo>
                  <a:lnTo>
                    <a:pt x="12890" y="1350"/>
                  </a:lnTo>
                  <a:lnTo>
                    <a:pt x="11967" y="1366"/>
                  </a:lnTo>
                  <a:lnTo>
                    <a:pt x="10182" y="1366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2"/>
                  </a:lnTo>
                  <a:lnTo>
                    <a:pt x="6140" y="1083"/>
                  </a:lnTo>
                  <a:lnTo>
                    <a:pt x="5417" y="1005"/>
                  </a:lnTo>
                  <a:lnTo>
                    <a:pt x="4738" y="910"/>
                  </a:lnTo>
                  <a:lnTo>
                    <a:pt x="4085" y="816"/>
                  </a:lnTo>
                  <a:lnTo>
                    <a:pt x="2909" y="612"/>
                  </a:lnTo>
                  <a:lnTo>
                    <a:pt x="1907" y="424"/>
                  </a:lnTo>
                  <a:lnTo>
                    <a:pt x="1106" y="267"/>
                  </a:lnTo>
                  <a:lnTo>
                    <a:pt x="505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2" name="Shape 12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pic>
        <p:nvPicPr>
          <p:cNvPr id="13" name="image2.jpg"/>
          <p:cNvPicPr/>
          <p:nvPr/>
        </p:nvPicPr>
        <p:blipFill>
          <a:blip r:embed="rId21"/>
          <a:srcRect l="35015" t="28718" r="34788" b="39561"/>
          <a:stretch>
            <a:fillRect/>
          </a:stretch>
        </p:blipFill>
        <p:spPr>
          <a:xfrm>
            <a:off x="8032821" y="5656521"/>
            <a:ext cx="620692" cy="46096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65970" y="74860"/>
            <a:ext cx="6343673" cy="241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Modifiez le style du titre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1" cy="436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Modifiez les styles du texte du masque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Deuxième niveau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Troisième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Quatrième niveau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Cinquième niveau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7678615" y="540177"/>
            <a:ext cx="791309" cy="523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defTabSz="457200">
        <a:defRPr sz="3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1pPr>
      <a:lvl2pPr defTabSz="457200">
        <a:defRPr sz="3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2pPr>
      <a:lvl3pPr defTabSz="457200">
        <a:defRPr sz="3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3pPr>
      <a:lvl4pPr defTabSz="457200">
        <a:defRPr sz="3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4pPr>
      <a:lvl5pPr defTabSz="457200">
        <a:defRPr sz="3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5pPr>
      <a:lvl6pPr defTabSz="457200">
        <a:defRPr sz="3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6pPr>
      <a:lvl7pPr defTabSz="457200">
        <a:defRPr sz="3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7pPr>
      <a:lvl8pPr defTabSz="457200">
        <a:defRPr sz="3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8pPr>
      <a:lvl9pPr defTabSz="457200">
        <a:defRPr sz="32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indent="-342900" defTabSz="457200">
        <a:spcBef>
          <a:spcPts val="1000"/>
        </a:spcBef>
        <a:buClr>
          <a:srgbClr val="B31166"/>
        </a:buClr>
        <a:buSzPct val="80000"/>
        <a:buFont typeface="Wingdings 3"/>
        <a:buChar char=""/>
        <a:defRPr sz="2800">
          <a:solidFill>
            <a:srgbClr val="404040"/>
          </a:solidFill>
          <a:latin typeface="Century Gothic"/>
          <a:ea typeface="Century Gothic"/>
          <a:cs typeface="Century Gothic"/>
          <a:sym typeface="Century Gothic"/>
        </a:defRPr>
      </a:lvl1pPr>
      <a:lvl2pPr marL="799185" indent="-396849" defTabSz="457200">
        <a:spcBef>
          <a:spcPts val="1000"/>
        </a:spcBef>
        <a:buClr>
          <a:srgbClr val="B31166"/>
        </a:buClr>
        <a:buSzPct val="80000"/>
        <a:buFont typeface="Wingdings 3"/>
        <a:buChar char=""/>
        <a:defRPr sz="2800">
          <a:solidFill>
            <a:srgbClr val="404040"/>
          </a:solidFill>
          <a:latin typeface="Century Gothic"/>
          <a:ea typeface="Century Gothic"/>
          <a:cs typeface="Century Gothic"/>
          <a:sym typeface="Century Gothic"/>
        </a:defRPr>
      </a:lvl2pPr>
      <a:lvl3pPr marL="1087119" indent="-355600" defTabSz="457200">
        <a:spcBef>
          <a:spcPts val="1000"/>
        </a:spcBef>
        <a:buClr>
          <a:srgbClr val="B31166"/>
        </a:buClr>
        <a:buSzPct val="80000"/>
        <a:buFont typeface="Wingdings 3"/>
        <a:buChar char=""/>
        <a:defRPr sz="2800">
          <a:solidFill>
            <a:srgbClr val="404040"/>
          </a:solidFill>
          <a:latin typeface="Century Gothic"/>
          <a:ea typeface="Century Gothic"/>
          <a:cs typeface="Century Gothic"/>
          <a:sym typeface="Century Gothic"/>
        </a:defRPr>
      </a:lvl3pPr>
      <a:lvl4pPr marL="1463039" indent="-457200" defTabSz="457200">
        <a:spcBef>
          <a:spcPts val="1000"/>
        </a:spcBef>
        <a:buClr>
          <a:srgbClr val="B31166"/>
        </a:buClr>
        <a:buSzPct val="80000"/>
        <a:buFont typeface="Wingdings 3"/>
        <a:buChar char=""/>
        <a:defRPr sz="2800">
          <a:solidFill>
            <a:srgbClr val="404040"/>
          </a:solidFill>
          <a:latin typeface="Century Gothic"/>
          <a:ea typeface="Century Gothic"/>
          <a:cs typeface="Century Gothic"/>
          <a:sym typeface="Century Gothic"/>
        </a:defRPr>
      </a:lvl4pPr>
      <a:lvl5pPr marL="1813560" indent="-533400" defTabSz="457200">
        <a:spcBef>
          <a:spcPts val="1000"/>
        </a:spcBef>
        <a:buClr>
          <a:srgbClr val="B31166"/>
        </a:buClr>
        <a:buSzPct val="80000"/>
        <a:buFont typeface="Wingdings 3"/>
        <a:buChar char=""/>
        <a:defRPr sz="2800">
          <a:solidFill>
            <a:srgbClr val="404040"/>
          </a:solidFill>
          <a:latin typeface="Century Gothic"/>
          <a:ea typeface="Century Gothic"/>
          <a:cs typeface="Century Gothic"/>
          <a:sym typeface="Century Gothic"/>
        </a:defRPr>
      </a:lvl5pPr>
      <a:lvl6pPr marL="2119400" indent="-533400" defTabSz="457200">
        <a:spcBef>
          <a:spcPts val="1000"/>
        </a:spcBef>
        <a:buClr>
          <a:srgbClr val="B31166"/>
        </a:buClr>
        <a:buSzPct val="80000"/>
        <a:buFont typeface="Wingdings 3"/>
        <a:buChar char=""/>
        <a:defRPr sz="2800">
          <a:solidFill>
            <a:srgbClr val="404040"/>
          </a:solidFill>
          <a:latin typeface="Century Gothic"/>
          <a:ea typeface="Century Gothic"/>
          <a:cs typeface="Century Gothic"/>
          <a:sym typeface="Century Gothic"/>
        </a:defRPr>
      </a:lvl6pPr>
      <a:lvl7pPr marL="2376600" indent="-533400" defTabSz="457200">
        <a:spcBef>
          <a:spcPts val="1000"/>
        </a:spcBef>
        <a:buClr>
          <a:srgbClr val="B31166"/>
        </a:buClr>
        <a:buSzPct val="80000"/>
        <a:buFont typeface="Wingdings 3"/>
        <a:buChar char=""/>
        <a:defRPr sz="2800">
          <a:solidFill>
            <a:srgbClr val="404040"/>
          </a:solidFill>
          <a:latin typeface="Century Gothic"/>
          <a:ea typeface="Century Gothic"/>
          <a:cs typeface="Century Gothic"/>
          <a:sym typeface="Century Gothic"/>
        </a:defRPr>
      </a:lvl7pPr>
      <a:lvl8pPr marL="2563799" indent="-533400" defTabSz="457200">
        <a:spcBef>
          <a:spcPts val="1000"/>
        </a:spcBef>
        <a:buClr>
          <a:srgbClr val="B31166"/>
        </a:buClr>
        <a:buSzPct val="80000"/>
        <a:buFont typeface="Wingdings 3"/>
        <a:buChar char=""/>
        <a:defRPr sz="2800">
          <a:solidFill>
            <a:srgbClr val="404040"/>
          </a:solidFill>
          <a:latin typeface="Century Gothic"/>
          <a:ea typeface="Century Gothic"/>
          <a:cs typeface="Century Gothic"/>
          <a:sym typeface="Century Gothic"/>
        </a:defRPr>
      </a:lvl8pPr>
      <a:lvl9pPr marL="2790999" indent="-533400" defTabSz="457200">
        <a:spcBef>
          <a:spcPts val="1000"/>
        </a:spcBef>
        <a:buClr>
          <a:srgbClr val="B31166"/>
        </a:buClr>
        <a:buSzPct val="80000"/>
        <a:buFont typeface="Wingdings 3"/>
        <a:buChar char=""/>
        <a:defRPr sz="2800">
          <a:solidFill>
            <a:srgbClr val="404040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2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4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6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8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60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2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4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6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1613159" y="2153560"/>
            <a:ext cx="5917681" cy="25508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ALIMENTATION </a:t>
            </a:r>
            <a:br>
              <a:rPr sz="4800">
                <a:solidFill>
                  <a:srgbClr val="FFFFFF"/>
                </a:solidFill>
              </a:rPr>
            </a:br>
            <a:r>
              <a:rPr sz="4800">
                <a:solidFill>
                  <a:srgbClr val="FFFFFF"/>
                </a:solidFill>
              </a:rPr>
              <a:t>et COMPORTEMENTS</a:t>
            </a:r>
          </a:p>
        </p:txBody>
      </p:sp>
      <p:sp>
        <p:nvSpPr>
          <p:cNvPr id="212" name="Shape 212"/>
          <p:cNvSpPr/>
          <p:nvPr/>
        </p:nvSpPr>
        <p:spPr>
          <a:xfrm>
            <a:off x="923827" y="5165888"/>
            <a:ext cx="783367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>
                <a:solidFill>
                  <a:srgbClr val="FFFFFF"/>
                </a:solidFill>
              </a:rPr>
              <a:t>LE ROLE DE L’ALIMENTATION DANS LE DEVELOPPEMENT </a:t>
            </a:r>
          </a:p>
          <a:p>
            <a:pPr lvl="0" algn="ctr"/>
            <a:r>
              <a:rPr>
                <a:solidFill>
                  <a:srgbClr val="FFFFFF"/>
                </a:solidFill>
              </a:rPr>
              <a:t>AFFECTIF ET SOCIAL</a:t>
            </a:r>
          </a:p>
        </p:txBody>
      </p:sp>
      <p:pic>
        <p:nvPicPr>
          <p:cNvPr id="213" name="image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546021" y="601356"/>
            <a:ext cx="2338708" cy="1736492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4"/>
          <p:cNvGrpSpPr/>
          <p:nvPr/>
        </p:nvGrpSpPr>
        <p:grpSpPr>
          <a:xfrm>
            <a:off x="-1" y="0"/>
            <a:ext cx="9144002" cy="6858000"/>
            <a:chOff x="0" y="0"/>
            <a:chExt cx="9144000" cy="6858000"/>
          </a:xfrm>
        </p:grpSpPr>
        <p:sp>
          <p:nvSpPr>
            <p:cNvPr id="252" name="Shape 25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0" y="1587"/>
              <a:ext cx="9144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55" name="Shape 255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xfrm>
            <a:off x="4336329" y="2593091"/>
            <a:ext cx="4524867" cy="161867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>
                <a:solidFill>
                  <a:srgbClr val="EBEBE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EBEBEB"/>
                </a:solidFill>
              </a:rPr>
              <a:t>L’alimentation émotionnelle</a:t>
            </a:r>
          </a:p>
        </p:txBody>
      </p:sp>
      <p:sp>
        <p:nvSpPr>
          <p:cNvPr id="257" name="Shape 257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  <p:pic>
        <p:nvPicPr>
          <p:cNvPr id="258" name="image6.jpg" descr="Personnages de nourriture drôles de meilleurs amis avec émotions, comprend la restauration rapide et des fruits, des illustrations dans un style plat"/>
          <p:cNvPicPr/>
          <p:nvPr/>
        </p:nvPicPr>
        <p:blipFill>
          <a:blip r:embed="rId3"/>
          <a:srcRect r="33268"/>
          <a:stretch>
            <a:fillRect/>
          </a:stretch>
        </p:blipFill>
        <p:spPr>
          <a:xfrm>
            <a:off x="338468" y="468435"/>
            <a:ext cx="3979008" cy="5924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FFFFFF"/>
                </a:solidFill>
              </a:rPr>
              <a:t>L’alimentation émotionnelle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idx="1"/>
          </p:nvPr>
        </p:nvSpPr>
        <p:spPr>
          <a:xfrm>
            <a:off x="452256" y="2422547"/>
            <a:ext cx="8295959" cy="403973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02550"/>
                </a:solidFill>
              </a:rPr>
              <a:t>Les émotions intenses </a:t>
            </a:r>
            <a:r>
              <a:rPr sz="2800" b="1">
                <a:solidFill>
                  <a:srgbClr val="502550"/>
                </a:solidFill>
              </a:rPr>
              <a:t>diminuent</a:t>
            </a:r>
            <a:r>
              <a:rPr sz="2800">
                <a:solidFill>
                  <a:srgbClr val="502550"/>
                </a:solidFill>
              </a:rPr>
              <a:t> l'apport alimentaire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02550"/>
                </a:solidFill>
              </a:rPr>
              <a:t>Les émotions faibles à modérées peuvent </a:t>
            </a:r>
            <a:r>
              <a:rPr sz="2800" b="1">
                <a:solidFill>
                  <a:srgbClr val="502550"/>
                </a:solidFill>
              </a:rPr>
              <a:t>augmenter</a:t>
            </a:r>
            <a:r>
              <a:rPr sz="2800">
                <a:solidFill>
                  <a:srgbClr val="502550"/>
                </a:solidFill>
              </a:rPr>
              <a:t> l'apport alimentaire.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02550"/>
                </a:solidFill>
              </a:rPr>
              <a:t>La joie et d'autres émotions positives augmentent le plaisir et la consommation </a:t>
            </a:r>
            <a:r>
              <a:rPr sz="2800" b="1">
                <a:solidFill>
                  <a:srgbClr val="502550"/>
                </a:solidFill>
              </a:rPr>
              <a:t>d'aliments sains</a:t>
            </a:r>
          </a:p>
        </p:txBody>
      </p:sp>
      <p:sp>
        <p:nvSpPr>
          <p:cNvPr id="262" name="Shape 262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FFFFFF"/>
                </a:solidFill>
              </a:rPr>
              <a:t>L’alimentation émotionnelle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xfrm>
            <a:off x="452256" y="2375413"/>
            <a:ext cx="8295959" cy="4039738"/>
          </a:xfrm>
          <a:prstGeom prst="rect">
            <a:avLst/>
          </a:prstGeom>
        </p:spPr>
        <p:txBody>
          <a:bodyPr/>
          <a:lstStyle/>
          <a:p>
            <a:pPr marL="293914" lvl="0" indent="-29391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2550"/>
                </a:solidFill>
              </a:rPr>
              <a:t>Aux prises à certaines émotions (anxiété, colère, solitude, ennui) nous avons tendance à utiliser la </a:t>
            </a:r>
            <a:r>
              <a:rPr sz="2400" b="1">
                <a:solidFill>
                  <a:srgbClr val="502550"/>
                </a:solidFill>
              </a:rPr>
              <a:t>nourriture pour nous apaiser</a:t>
            </a:r>
            <a:br>
              <a:rPr sz="2400" b="1">
                <a:solidFill>
                  <a:srgbClr val="502550"/>
                </a:solidFill>
              </a:rPr>
            </a:br>
            <a:endParaRPr sz="2400" b="1">
              <a:solidFill>
                <a:srgbClr val="502550"/>
              </a:solidFill>
            </a:endParaRPr>
          </a:p>
          <a:p>
            <a:pPr marL="293914" lvl="0" indent="-29391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2550"/>
                </a:solidFill>
              </a:rPr>
              <a:t>On constate une </a:t>
            </a:r>
            <a:r>
              <a:rPr sz="2400" b="1">
                <a:solidFill>
                  <a:srgbClr val="502550"/>
                </a:solidFill>
              </a:rPr>
              <a:t>augmentation</a:t>
            </a:r>
            <a:r>
              <a:rPr sz="2400">
                <a:solidFill>
                  <a:srgbClr val="502550"/>
                </a:solidFill>
              </a:rPr>
              <a:t> de la consommation des produits </a:t>
            </a:r>
            <a:r>
              <a:rPr sz="2400" b="1">
                <a:solidFill>
                  <a:srgbClr val="502550"/>
                </a:solidFill>
              </a:rPr>
              <a:t>sucrés</a:t>
            </a:r>
            <a:r>
              <a:rPr sz="2400">
                <a:solidFill>
                  <a:srgbClr val="502550"/>
                </a:solidFill>
              </a:rPr>
              <a:t>, </a:t>
            </a:r>
            <a:r>
              <a:rPr sz="2400" b="1">
                <a:solidFill>
                  <a:srgbClr val="502550"/>
                </a:solidFill>
              </a:rPr>
              <a:t>salés</a:t>
            </a:r>
            <a:r>
              <a:rPr sz="2400">
                <a:solidFill>
                  <a:srgbClr val="502550"/>
                </a:solidFill>
              </a:rPr>
              <a:t> et </a:t>
            </a:r>
            <a:r>
              <a:rPr sz="2400" b="1">
                <a:solidFill>
                  <a:srgbClr val="502550"/>
                </a:solidFill>
              </a:rPr>
              <a:t>caloriques</a:t>
            </a:r>
            <a:r>
              <a:rPr sz="2400">
                <a:solidFill>
                  <a:srgbClr val="502550"/>
                </a:solidFill>
              </a:rPr>
              <a:t>.</a:t>
            </a:r>
            <a:br>
              <a:rPr sz="2400">
                <a:solidFill>
                  <a:srgbClr val="502550"/>
                </a:solidFill>
              </a:rPr>
            </a:br>
            <a:endParaRPr sz="2400">
              <a:solidFill>
                <a:srgbClr val="502550"/>
              </a:solidFill>
            </a:endParaRPr>
          </a:p>
          <a:p>
            <a:pPr marL="293914" lvl="0" indent="-29391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2550"/>
                </a:solidFill>
              </a:rPr>
              <a:t>La </a:t>
            </a:r>
            <a:r>
              <a:rPr sz="2400" b="1">
                <a:solidFill>
                  <a:srgbClr val="502550"/>
                </a:solidFill>
              </a:rPr>
              <a:t>tristesse</a:t>
            </a:r>
            <a:r>
              <a:rPr sz="2400">
                <a:solidFill>
                  <a:srgbClr val="502550"/>
                </a:solidFill>
              </a:rPr>
              <a:t> est plus souvent associée avec une </a:t>
            </a:r>
            <a:r>
              <a:rPr sz="2400" b="1">
                <a:solidFill>
                  <a:srgbClr val="502550"/>
                </a:solidFill>
              </a:rPr>
              <a:t>diminution d’aliments</a:t>
            </a:r>
          </a:p>
        </p:txBody>
      </p:sp>
      <p:sp>
        <p:nvSpPr>
          <p:cNvPr id="266" name="Shape 266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FFFFFF"/>
                </a:solidFill>
              </a:rPr>
              <a:t>L’aliment palliatif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xfrm>
            <a:off x="452256" y="2224584"/>
            <a:ext cx="8295959" cy="4039739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404040"/>
                </a:solidFill>
              </a:rPr>
              <a:t>Un mal-être chronique </a:t>
            </a:r>
            <a:r>
              <a:rPr sz="2300" b="1">
                <a:solidFill>
                  <a:srgbClr val="404040"/>
                </a:solidFill>
              </a:rPr>
              <a:t>affecte les réactions alimentaires </a:t>
            </a:r>
            <a:r>
              <a:rPr sz="2300">
                <a:solidFill>
                  <a:srgbClr val="404040"/>
                </a:solidFill>
              </a:rPr>
              <a:t>tout au long du processus d'ingestion :</a:t>
            </a: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404040"/>
                </a:solidFill>
              </a:rPr>
              <a:t>la motivation à manger,</a:t>
            </a: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404040"/>
                </a:solidFill>
              </a:rPr>
              <a:t>les réponses affectives aux aliments</a:t>
            </a: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404040"/>
                </a:solidFill>
              </a:rPr>
              <a:t>le choix alimentaire,</a:t>
            </a: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404040"/>
                </a:solidFill>
              </a:rPr>
              <a:t>la mastication</a:t>
            </a: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404040"/>
                </a:solidFill>
              </a:rPr>
              <a:t>la vitesse à manger </a:t>
            </a: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404040"/>
                </a:solidFill>
              </a:rPr>
              <a:t>la quantité ingérée</a:t>
            </a: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404040"/>
                </a:solidFill>
              </a:rPr>
              <a:t>le métabolisme et la digestion</a:t>
            </a:r>
          </a:p>
        </p:txBody>
      </p:sp>
      <p:sp>
        <p:nvSpPr>
          <p:cNvPr id="270" name="Shape 270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L’aliment palliatif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idx="1"/>
          </p:nvPr>
        </p:nvSpPr>
        <p:spPr>
          <a:xfrm>
            <a:off x="452256" y="2224584"/>
            <a:ext cx="8295959" cy="4039739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404040"/>
                </a:solidFill>
              </a:rPr>
              <a:t>les émotions négatives augmentent </a:t>
            </a:r>
            <a:endParaRPr sz="2500">
              <a:solidFill>
                <a:srgbClr val="404040"/>
              </a:solidFill>
            </a:endParaRPr>
          </a:p>
          <a:p>
            <a:pPr marL="342900" lvl="0" indent="-3429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02550"/>
                </a:solidFill>
              </a:rPr>
              <a:t>la tendance à la frénésie dans la boulimie </a:t>
            </a:r>
            <a:endParaRPr sz="2500">
              <a:solidFill>
                <a:srgbClr val="404040"/>
              </a:solidFill>
            </a:endParaRPr>
          </a:p>
          <a:p>
            <a:pPr marL="342900" lvl="0" indent="-3429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02550"/>
                </a:solidFill>
              </a:rPr>
              <a:t>le trouble de l'hyperphagie boulimique</a:t>
            </a:r>
            <a:endParaRPr sz="2500">
              <a:solidFill>
                <a:srgbClr val="404040"/>
              </a:solidFill>
            </a:endParaRPr>
          </a:p>
          <a:p>
            <a:pPr marL="0" lvl="0" indent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02550"/>
                </a:solidFill>
              </a:rPr>
              <a:t>Les mangeurs restreints augmentent l'apport alimentaire, </a:t>
            </a:r>
            <a:endParaRPr sz="2500">
              <a:solidFill>
                <a:srgbClr val="404040"/>
              </a:solidFill>
            </a:endParaRPr>
          </a:p>
          <a:p>
            <a:pPr marL="0" lvl="0" indent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02550"/>
                </a:solidFill>
              </a:rPr>
              <a:t>Les mangeurs émotionnels consomment plus de  sucré à forte teneur en gras, </a:t>
            </a:r>
            <a:endParaRPr sz="2500">
              <a:solidFill>
                <a:srgbClr val="404040"/>
              </a:solidFill>
            </a:endParaRPr>
          </a:p>
          <a:p>
            <a:pPr marL="0" lvl="0" indent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02550"/>
                </a:solidFill>
              </a:rPr>
              <a:t>les mangeurs frénétiques ont tendance à s'agiter en réponse à des émotions négatives. </a:t>
            </a:r>
          </a:p>
        </p:txBody>
      </p:sp>
      <p:sp>
        <p:nvSpPr>
          <p:cNvPr id="274" name="Shape 274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xfrm>
            <a:off x="866214" y="973667"/>
            <a:ext cx="6571062" cy="7069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L’alimentation émotionnelle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xfrm>
            <a:off x="4279768" y="2603500"/>
            <a:ext cx="4114931" cy="34163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lvl="0" indent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02550"/>
                </a:solidFill>
              </a:rPr>
              <a:t>Le </a:t>
            </a:r>
            <a:r>
              <a:rPr sz="2800" b="1">
                <a:solidFill>
                  <a:srgbClr val="502550"/>
                </a:solidFill>
              </a:rPr>
              <a:t>rôle des parents </a:t>
            </a:r>
            <a:r>
              <a:rPr sz="2800">
                <a:solidFill>
                  <a:srgbClr val="502550"/>
                </a:solidFill>
              </a:rPr>
              <a:t>est majeur dans l’installation ou non, d’une alimentation émotionnelle (nourriture, récompense, pression…)</a:t>
            </a:r>
          </a:p>
        </p:txBody>
      </p:sp>
      <p:sp>
        <p:nvSpPr>
          <p:cNvPr id="278" name="Shape 278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  <p:pic>
        <p:nvPicPr>
          <p:cNvPr id="279" name="image7.jpg" descr="Vecteur gratuit beau couple illustration"/>
          <p:cNvPicPr/>
          <p:nvPr/>
        </p:nvPicPr>
        <p:blipFill>
          <a:blip r:embed="rId2"/>
          <a:stretch>
            <a:fillRect/>
          </a:stretch>
        </p:blipFill>
        <p:spPr>
          <a:xfrm>
            <a:off x="620712" y="2468031"/>
            <a:ext cx="3416301" cy="341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Charge émotionnelle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xfrm>
            <a:off x="772769" y="2227027"/>
            <a:ext cx="7791564" cy="35306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5025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02550"/>
                </a:solidFill>
              </a:rPr>
              <a:t>Nourrir un tout petit comporte une charge émotionnelle importante pour la mère (et parfois aussi pour l’assistante maternelle)</a:t>
            </a:r>
          </a:p>
        </p:txBody>
      </p:sp>
      <p:pic>
        <p:nvPicPr>
          <p:cNvPr id="283" name="image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13916" y="3591873"/>
            <a:ext cx="5916168" cy="2606040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Shape 284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defTabSz="347472">
              <a:defRPr sz="21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28">
                <a:solidFill>
                  <a:srgbClr val="FFFFFF"/>
                </a:solidFill>
              </a:rPr>
              <a:t>Incidence du rapport de la mère à la nourriture</a:t>
            </a:r>
          </a:p>
        </p:txBody>
      </p:sp>
      <p:sp>
        <p:nvSpPr>
          <p:cNvPr id="287" name="Shape 287"/>
          <p:cNvSpPr>
            <a:spLocks noGrp="1"/>
          </p:cNvSpPr>
          <p:nvPr>
            <p:ph type="body" idx="1"/>
          </p:nvPr>
        </p:nvSpPr>
        <p:spPr>
          <a:xfrm>
            <a:off x="452256" y="2224584"/>
            <a:ext cx="8295959" cy="4039739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300" b="1">
                <a:solidFill>
                  <a:srgbClr val="404040"/>
                </a:solidFill>
              </a:rPr>
              <a:t>Mères avec un rapport équilibré à l’alimentation</a:t>
            </a:r>
            <a:r>
              <a:rPr sz="2300">
                <a:solidFill>
                  <a:srgbClr val="404040"/>
                </a:solidFill>
              </a:rPr>
              <a:t>:</a:t>
            </a:r>
            <a:br>
              <a:rPr sz="2300">
                <a:solidFill>
                  <a:srgbClr val="404040"/>
                </a:solidFill>
              </a:rPr>
            </a:br>
            <a:r>
              <a:rPr sz="2300">
                <a:solidFill>
                  <a:srgbClr val="404040"/>
                </a:solidFill>
              </a:rPr>
              <a:t>- souvenirs très positifs autour des repas familiaux, </a:t>
            </a:r>
            <a:br>
              <a:rPr sz="2300">
                <a:solidFill>
                  <a:srgbClr val="404040"/>
                </a:solidFill>
              </a:rPr>
            </a:br>
            <a:r>
              <a:rPr sz="2300">
                <a:solidFill>
                  <a:srgbClr val="404040"/>
                </a:solidFill>
              </a:rPr>
              <a:t>- plaisir à table </a:t>
            </a:r>
            <a:br>
              <a:rPr sz="2300">
                <a:solidFill>
                  <a:srgbClr val="404040"/>
                </a:solidFill>
              </a:rPr>
            </a:br>
            <a:r>
              <a:rPr sz="2300">
                <a:solidFill>
                  <a:srgbClr val="404040"/>
                </a:solidFill>
              </a:rPr>
              <a:t>- souhaitent développer chez leurs bébés un rapport paisible à l’alimentation </a:t>
            </a:r>
            <a:br>
              <a:rPr sz="2300">
                <a:solidFill>
                  <a:srgbClr val="404040"/>
                </a:solidFill>
              </a:rPr>
            </a:br>
            <a:r>
              <a:rPr sz="2300">
                <a:solidFill>
                  <a:srgbClr val="404040"/>
                </a:solidFill>
              </a:rPr>
              <a:t>- accompagnent au mieux l’enfant dans l’apprentissage des goûts et de la variété alimentaire (apprentissage du gourmet)</a:t>
            </a:r>
            <a:br>
              <a:rPr sz="2300">
                <a:solidFill>
                  <a:srgbClr val="404040"/>
                </a:solidFill>
              </a:rPr>
            </a:br>
            <a:r>
              <a:rPr sz="2300">
                <a:solidFill>
                  <a:srgbClr val="404040"/>
                </a:solidFill>
              </a:rPr>
              <a:t>- donnent plus souvent du « fait maison »</a:t>
            </a:r>
            <a:br>
              <a:rPr sz="2300">
                <a:solidFill>
                  <a:srgbClr val="404040"/>
                </a:solidFill>
              </a:rPr>
            </a:br>
            <a:r>
              <a:rPr sz="2300">
                <a:solidFill>
                  <a:srgbClr val="404040"/>
                </a:solidFill>
              </a:rPr>
              <a:t>- Encourage l’autonomie alimentaire</a:t>
            </a:r>
            <a:br>
              <a:rPr sz="2300">
                <a:solidFill>
                  <a:srgbClr val="404040"/>
                </a:solidFill>
              </a:rPr>
            </a:br>
            <a:r>
              <a:rPr sz="2300">
                <a:solidFill>
                  <a:srgbClr val="404040"/>
                </a:solidFill>
              </a:rPr>
              <a:t>- sont à l’écoute de l’enfant (appétit, goût, fatigue)</a:t>
            </a:r>
          </a:p>
        </p:txBody>
      </p:sp>
      <p:sp>
        <p:nvSpPr>
          <p:cNvPr id="288" name="Shape 288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defTabSz="347472">
              <a:defRPr sz="21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28">
                <a:solidFill>
                  <a:srgbClr val="FFFFFF"/>
                </a:solidFill>
              </a:rPr>
              <a:t>Incidence du rapport de la mère à la nourriture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idx="1"/>
          </p:nvPr>
        </p:nvSpPr>
        <p:spPr>
          <a:xfrm>
            <a:off x="452256" y="2224584"/>
            <a:ext cx="8295959" cy="4039739"/>
          </a:xfrm>
          <a:prstGeom prst="rect">
            <a:avLst/>
          </a:prstGeom>
        </p:spPr>
        <p:txBody>
          <a:bodyPr/>
          <a:lstStyle/>
          <a:p>
            <a:pPr marL="293914" lvl="0" indent="-293914">
              <a:defRPr sz="1800">
                <a:solidFill>
                  <a:srgbClr val="000000"/>
                </a:solidFill>
              </a:defRPr>
            </a:pPr>
            <a:r>
              <a:rPr sz="2400" b="1">
                <a:solidFill>
                  <a:srgbClr val="404040"/>
                </a:solidFill>
              </a:rPr>
              <a:t>Mères ayant un rapport déséquilibré à l’alimentation</a:t>
            </a:r>
            <a:r>
              <a:rPr sz="2400">
                <a:solidFill>
                  <a:srgbClr val="404040"/>
                </a:solidFill>
              </a:rPr>
              <a:t>:</a:t>
            </a:r>
            <a:br>
              <a:rPr sz="2400">
                <a:solidFill>
                  <a:srgbClr val="404040"/>
                </a:solidFill>
              </a:rPr>
            </a:br>
            <a:br>
              <a:rPr sz="2400">
                <a:solidFill>
                  <a:srgbClr val="404040"/>
                </a:solidFill>
              </a:rPr>
            </a:br>
            <a:r>
              <a:rPr sz="2400">
                <a:solidFill>
                  <a:srgbClr val="404040"/>
                </a:solidFill>
              </a:rPr>
              <a:t>- souvenirs de repas tristes, tendus, de blocages face à la nourriture, </a:t>
            </a:r>
            <a:br>
              <a:rPr sz="2400">
                <a:solidFill>
                  <a:srgbClr val="404040"/>
                </a:solidFill>
              </a:rPr>
            </a:br>
            <a:r>
              <a:rPr sz="2400">
                <a:solidFill>
                  <a:srgbClr val="404040"/>
                </a:solidFill>
              </a:rPr>
              <a:t>- Difficultés actuelles face à l’alimentation (anorexie, obésité, manger par besoin)</a:t>
            </a:r>
            <a:br>
              <a:rPr sz="2400">
                <a:solidFill>
                  <a:srgbClr val="404040"/>
                </a:solidFill>
              </a:rPr>
            </a:br>
            <a:r>
              <a:rPr sz="2400">
                <a:solidFill>
                  <a:srgbClr val="404040"/>
                </a:solidFill>
              </a:rPr>
              <a:t>- favorise l’équilibre et la sassiété</a:t>
            </a:r>
            <a:br>
              <a:rPr sz="2400">
                <a:solidFill>
                  <a:srgbClr val="404040"/>
                </a:solidFill>
              </a:rPr>
            </a:br>
            <a:r>
              <a:rPr sz="2400">
                <a:solidFill>
                  <a:srgbClr val="404040"/>
                </a:solidFill>
              </a:rPr>
              <a:t>- Autonomie de l’enfant moins encouragée</a:t>
            </a:r>
          </a:p>
        </p:txBody>
      </p:sp>
      <p:sp>
        <p:nvSpPr>
          <p:cNvPr id="292" name="Shape 292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0" y="1587"/>
            <a:ext cx="9144001" cy="6856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20745" y="20100"/>
                </a:moveTo>
                <a:lnTo>
                  <a:pt x="844" y="20100"/>
                </a:lnTo>
                <a:lnTo>
                  <a:pt x="844" y="1480"/>
                </a:lnTo>
                <a:lnTo>
                  <a:pt x="20745" y="1480"/>
                </a:lnTo>
                <a:lnTo>
                  <a:pt x="20745" y="201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627185" y="1085548"/>
            <a:ext cx="2573211" cy="46869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Aider les parents</a:t>
            </a:r>
          </a:p>
        </p:txBody>
      </p:sp>
      <p:sp>
        <p:nvSpPr>
          <p:cNvPr id="297" name="Shape 297"/>
          <p:cNvSpPr/>
          <p:nvPr/>
        </p:nvSpPr>
        <p:spPr>
          <a:xfrm flipH="1">
            <a:off x="3490721" y="1930986"/>
            <a:ext cx="1" cy="3200401"/>
          </a:xfrm>
          <a:prstGeom prst="line">
            <a:avLst/>
          </a:prstGeom>
          <a:ln w="15875" cap="sq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xfrm>
            <a:off x="3781047" y="859305"/>
            <a:ext cx="4646506" cy="4686905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lvl="0" indent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</a:endParaRPr>
          </a:p>
          <a:p>
            <a:pPr marL="0" lvl="0" indent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Les parents nécessitant de l’aide pour favoriser comportements sains et nourrissants chez leurs enfants sont souvent ceux</a:t>
            </a:r>
            <a:br>
              <a:rPr sz="2400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  <a:p>
            <a:pPr marL="293914" lvl="0" indent="-29391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Ayant peu d’expérience</a:t>
            </a:r>
          </a:p>
          <a:p>
            <a:pPr marL="293914" lvl="0" indent="-29391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Stressés </a:t>
            </a:r>
          </a:p>
          <a:p>
            <a:pPr marL="293914" lvl="0" indent="-29391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Ayant eux-mêmes de mauvaises habitudes alimentaires</a:t>
            </a:r>
          </a:p>
        </p:txBody>
      </p:sp>
      <p:sp>
        <p:nvSpPr>
          <p:cNvPr id="299" name="Shape 299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Bienvenue en conférence</a:t>
            </a:r>
          </a:p>
        </p:txBody>
      </p:sp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xfrm>
            <a:off x="7678615" y="295730"/>
            <a:ext cx="791309" cy="7676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  <a:t>2</a:t>
            </a:fld>
            <a:endParaRPr sz="2800">
              <a:solidFill>
                <a:srgbClr val="FFFFFF"/>
              </a:solidFill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body" idx="1"/>
          </p:nvPr>
        </p:nvSpPr>
        <p:spPr>
          <a:xfrm>
            <a:off x="405352" y="2489200"/>
            <a:ext cx="8305015" cy="3530600"/>
          </a:xfrm>
          <a:prstGeom prst="rect">
            <a:avLst/>
          </a:prstGeom>
        </p:spPr>
        <p:txBody>
          <a:bodyPr/>
          <a:lstStyle/>
          <a:p>
            <a:pPr marL="0" lvl="0" indent="14287" algn="ctr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02550"/>
                </a:solidFill>
              </a:rPr>
              <a:t>L’organisme de formation </a:t>
            </a:r>
            <a:r>
              <a:rPr sz="2400" b="1">
                <a:solidFill>
                  <a:srgbClr val="502550"/>
                </a:solidFill>
              </a:rPr>
              <a:t>Passage Parentalité </a:t>
            </a:r>
            <a:r>
              <a:rPr sz="2000">
                <a:solidFill>
                  <a:srgbClr val="502550"/>
                </a:solidFill>
              </a:rPr>
              <a:t>est né de l’envie de transmettre notre savoir aux professionnels de la petite enfance, du handicap et de la fin de vie. </a:t>
            </a:r>
          </a:p>
          <a:p>
            <a:pPr marL="0" lvl="0" indent="14287" algn="ctr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502550"/>
              </a:solidFill>
            </a:endParaRPr>
          </a:p>
          <a:p>
            <a:pPr marL="0" lvl="0" indent="14287" algn="ctr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02550"/>
                </a:solidFill>
              </a:rPr>
              <a:t>Les formations et conférences proposées par Passage Parentalité sont menées par des intervenants expérimentés, choisis pour leurs compétences, leurs valeurs éthiques mais aussi pour l’intérêt qu’ils portent à la transmission.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xfrm>
            <a:off x="866214" y="973667"/>
            <a:ext cx="6571062" cy="7069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Généralités</a:t>
            </a:r>
          </a:p>
        </p:txBody>
      </p:sp>
      <p:pic>
        <p:nvPicPr>
          <p:cNvPr id="302" name="image9.jpg" descr="Résultat de recherche d'images pour &quot;sucré&quot;"/>
          <p:cNvPicPr/>
          <p:nvPr/>
        </p:nvPicPr>
        <p:blipFill>
          <a:blip r:embed="rId2"/>
          <a:srcRect l="15199" r="5521"/>
          <a:stretch>
            <a:fillRect/>
          </a:stretch>
        </p:blipFill>
        <p:spPr>
          <a:xfrm>
            <a:off x="863600" y="2775950"/>
            <a:ext cx="3258769" cy="3067134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</p:pic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xfrm>
            <a:off x="4355184" y="2592370"/>
            <a:ext cx="4039516" cy="4062955"/>
          </a:xfrm>
          <a:prstGeom prst="rect">
            <a:avLst/>
          </a:prstGeom>
        </p:spPr>
        <p:txBody>
          <a:bodyPr lIns="0" tIns="0" rIns="0" bIns="0" anchor="ctr"/>
          <a:lstStyle/>
          <a:p>
            <a:pPr marL="220435" lvl="0" indent="-220435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Attirance pour le </a:t>
            </a:r>
            <a:r>
              <a:rPr b="1">
                <a:solidFill>
                  <a:srgbClr val="404040"/>
                </a:solidFill>
              </a:rPr>
              <a:t>goût sucré </a:t>
            </a:r>
            <a:r>
              <a:rPr>
                <a:solidFill>
                  <a:srgbClr val="404040"/>
                </a:solidFill>
              </a:rPr>
              <a:t>dès la naissance (rejet des saveurs salées, acides ou amères)</a:t>
            </a:r>
            <a:br>
              <a:rPr>
                <a:solidFill>
                  <a:srgbClr val="404040"/>
                </a:solidFill>
              </a:rPr>
            </a:br>
            <a:endParaRPr>
              <a:solidFill>
                <a:srgbClr val="404040"/>
              </a:solidFill>
            </a:endParaRPr>
          </a:p>
          <a:p>
            <a:pPr marL="220435" lvl="0" indent="-220435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le goût pour les aliments gras et sucrés est un atout physiologique : le petit est naturellement attiré par les aliments qui vont lui fournir l’énergie nécessaire à sa croissance.</a:t>
            </a:r>
            <a:br>
              <a:rPr>
                <a:solidFill>
                  <a:srgbClr val="404040"/>
                </a:solidFill>
              </a:rPr>
            </a:br>
            <a:br>
              <a:rPr>
                <a:solidFill>
                  <a:srgbClr val="404040"/>
                </a:solidFill>
              </a:rPr>
            </a:br>
            <a:endParaRPr>
              <a:solidFill>
                <a:srgbClr val="404040"/>
              </a:solidFill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La néophobie alimentaire</a:t>
            </a:r>
          </a:p>
        </p:txBody>
      </p:sp>
      <p:sp>
        <p:nvSpPr>
          <p:cNvPr id="307" name="Shape 307"/>
          <p:cNvSpPr>
            <a:spLocks noGrp="1"/>
          </p:cNvSpPr>
          <p:nvPr>
            <p:ph type="body" idx="1"/>
          </p:nvPr>
        </p:nvSpPr>
        <p:spPr>
          <a:xfrm>
            <a:off x="452256" y="2658217"/>
            <a:ext cx="8295959" cy="4039739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2060"/>
                </a:solidFill>
              </a:rPr>
              <a:t>C’est un sentiment de </a:t>
            </a:r>
            <a:r>
              <a:rPr sz="2100" b="1">
                <a:solidFill>
                  <a:srgbClr val="002060"/>
                </a:solidFill>
              </a:rPr>
              <a:t>peur face à de nouveaux aliments</a:t>
            </a:r>
            <a:r>
              <a:rPr sz="2100">
                <a:solidFill>
                  <a:srgbClr val="002060"/>
                </a:solidFill>
              </a:rPr>
              <a:t>:</a:t>
            </a:r>
            <a:br>
              <a:rPr sz="2100">
                <a:solidFill>
                  <a:srgbClr val="002060"/>
                </a:solidFill>
              </a:rPr>
            </a:br>
            <a:br>
              <a:rPr sz="2100">
                <a:solidFill>
                  <a:srgbClr val="002060"/>
                </a:solidFill>
              </a:rPr>
            </a:br>
            <a:endParaRPr sz="2100">
              <a:solidFill>
                <a:srgbClr val="002060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2060"/>
                </a:solidFill>
              </a:rPr>
              <a:t> grande réticence à goûter les mets inconnus,</a:t>
            </a:r>
            <a:br>
              <a:rPr sz="2100">
                <a:solidFill>
                  <a:srgbClr val="002060"/>
                </a:solidFill>
              </a:rPr>
            </a:br>
            <a:r>
              <a:rPr sz="2100">
                <a:solidFill>
                  <a:srgbClr val="002060"/>
                </a:solidFill>
              </a:rPr>
              <a:t> </a:t>
            </a:r>
            <a:endParaRPr sz="2100">
              <a:solidFill>
                <a:srgbClr val="404040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2060"/>
                </a:solidFill>
              </a:rPr>
              <a:t>tendance à trouver mauvais tout nouvel aliment</a:t>
            </a:r>
            <a:br>
              <a:rPr sz="2100">
                <a:solidFill>
                  <a:srgbClr val="002060"/>
                </a:solidFill>
              </a:rPr>
            </a:br>
            <a:endParaRPr sz="2100">
              <a:solidFill>
                <a:srgbClr val="002060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2060"/>
                </a:solidFill>
              </a:rPr>
              <a:t>associée à la crainte de connaître une mauvaise expérience lors de la consommation d’un nouvel aliment. </a:t>
            </a:r>
            <a:br>
              <a:rPr sz="2100">
                <a:solidFill>
                  <a:srgbClr val="002060"/>
                </a:solidFill>
              </a:rPr>
            </a:br>
            <a:br>
              <a:rPr sz="2100">
                <a:solidFill>
                  <a:srgbClr val="002060"/>
                </a:solidFill>
              </a:rPr>
            </a:br>
            <a:br>
              <a:rPr sz="2100">
                <a:solidFill>
                  <a:srgbClr val="002060"/>
                </a:solidFill>
              </a:rPr>
            </a:br>
            <a:endParaRPr sz="2100">
              <a:solidFill>
                <a:srgbClr val="002060"/>
              </a:solidFill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roup 312"/>
          <p:cNvGrpSpPr/>
          <p:nvPr/>
        </p:nvGrpSpPr>
        <p:grpSpPr>
          <a:xfrm>
            <a:off x="-1" y="0"/>
            <a:ext cx="9144002" cy="6858000"/>
            <a:chOff x="0" y="0"/>
            <a:chExt cx="9144000" cy="6858000"/>
          </a:xfrm>
        </p:grpSpPr>
        <p:sp>
          <p:nvSpPr>
            <p:cNvPr id="310" name="Shape 3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0" y="1587"/>
              <a:ext cx="9144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xfrm>
            <a:off x="866214" y="973667"/>
            <a:ext cx="6571062" cy="7069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En cas de  néophobie alimentaire</a:t>
            </a:r>
          </a:p>
        </p:txBody>
      </p:sp>
      <p:sp>
        <p:nvSpPr>
          <p:cNvPr id="314" name="Shape 314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30" name="Group 330"/>
          <p:cNvGrpSpPr/>
          <p:nvPr/>
        </p:nvGrpSpPr>
        <p:grpSpPr>
          <a:xfrm>
            <a:off x="975923" y="3361071"/>
            <a:ext cx="7197591" cy="1348741"/>
            <a:chOff x="0" y="0"/>
            <a:chExt cx="7197590" cy="1348739"/>
          </a:xfrm>
        </p:grpSpPr>
        <p:sp>
          <p:nvSpPr>
            <p:cNvPr id="315" name="Shape 315"/>
            <p:cNvSpPr/>
            <p:nvPr/>
          </p:nvSpPr>
          <p:spPr>
            <a:xfrm>
              <a:off x="0" y="209549"/>
              <a:ext cx="630092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 defTabSz="914400"/>
              <a:r>
                <a:rPr sz="900" b="1">
                  <a:solidFill>
                    <a:srgbClr val="E33D6F"/>
                  </a:solidFill>
                </a:rPr>
                <a:t>Trie</a:t>
              </a:r>
              <a:r>
                <a:rPr sz="900">
                  <a:solidFill>
                    <a:srgbClr val="E33D6F"/>
                  </a:solidFill>
                </a:rPr>
                <a:t> les aliments mélangés, les examinent 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712483" y="602700"/>
              <a:ext cx="143339" cy="143340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E33D6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938214" y="139699"/>
              <a:ext cx="630092" cy="1069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 defTabSz="914400"/>
              <a:r>
                <a:rPr sz="900">
                  <a:solidFill>
                    <a:srgbClr val="E45F3C"/>
                  </a:solidFill>
                </a:rPr>
                <a:t>Tourne et </a:t>
              </a:r>
              <a:r>
                <a:rPr sz="900" b="1">
                  <a:solidFill>
                    <a:srgbClr val="E45F3C"/>
                  </a:solidFill>
                </a:rPr>
                <a:t>retourne</a:t>
              </a:r>
              <a:r>
                <a:rPr sz="900">
                  <a:solidFill>
                    <a:srgbClr val="E45F3C"/>
                  </a:solidFill>
                </a:rPr>
                <a:t> les aliments avec la fourchette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1650697" y="602700"/>
              <a:ext cx="143339" cy="143340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E33D6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1876428" y="488949"/>
              <a:ext cx="63009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 defTabSz="914400"/>
              <a:r>
                <a:rPr sz="900" b="1">
                  <a:solidFill>
                    <a:srgbClr val="E9943A"/>
                  </a:solidFill>
                </a:rPr>
                <a:t>Sent</a:t>
              </a:r>
              <a:r>
                <a:rPr sz="900">
                  <a:solidFill>
                    <a:srgbClr val="E9943A"/>
                  </a:solidFill>
                </a:rPr>
                <a:t> l’aliment 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2588911" y="602700"/>
              <a:ext cx="143340" cy="143340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E33D6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2814642" y="349249"/>
              <a:ext cx="630092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 defTabSz="914400"/>
              <a:r>
                <a:rPr sz="900" b="1">
                  <a:solidFill>
                    <a:srgbClr val="9B6BF2"/>
                  </a:solidFill>
                </a:rPr>
                <a:t>Refuse</a:t>
              </a:r>
              <a:r>
                <a:rPr sz="900">
                  <a:solidFill>
                    <a:srgbClr val="9B6BF2"/>
                  </a:solidFill>
                </a:rPr>
                <a:t> l’aliment sans le goûter, </a:t>
              </a:r>
            </a:p>
          </p:txBody>
        </p:sp>
        <p:sp>
          <p:nvSpPr>
            <p:cNvPr id="322" name="Shape 322"/>
            <p:cNvSpPr/>
            <p:nvPr/>
          </p:nvSpPr>
          <p:spPr>
            <a:xfrm>
              <a:off x="3527126" y="602700"/>
              <a:ext cx="143339" cy="143340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E33D6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3752856" y="349249"/>
              <a:ext cx="630092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 defTabSz="914400"/>
              <a:r>
                <a:rPr sz="900" b="1">
                  <a:solidFill>
                    <a:srgbClr val="D53DD0"/>
                  </a:solidFill>
                </a:rPr>
                <a:t>Repousse</a:t>
              </a:r>
              <a:r>
                <a:rPr sz="900">
                  <a:solidFill>
                    <a:srgbClr val="D53DD0"/>
                  </a:solidFill>
                </a:rPr>
                <a:t> l’assiette ou la cuillère, </a:t>
              </a:r>
            </a:p>
          </p:txBody>
        </p:sp>
        <p:sp>
          <p:nvSpPr>
            <p:cNvPr id="324" name="Shape 324"/>
            <p:cNvSpPr/>
            <p:nvPr/>
          </p:nvSpPr>
          <p:spPr>
            <a:xfrm>
              <a:off x="4465340" y="602700"/>
              <a:ext cx="143339" cy="143340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E33D6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4691070" y="349249"/>
              <a:ext cx="630093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900">
                  <a:solidFill>
                    <a:srgbClr val="E33D6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00">
                  <a:solidFill>
                    <a:srgbClr val="E33D6F"/>
                  </a:solidFill>
                </a:rPr>
                <a:t>Refuse d’ouvrir la bouche 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5403554" y="602700"/>
              <a:ext cx="143339" cy="143340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E33D6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629285" y="419099"/>
              <a:ext cx="630092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900">
                  <a:solidFill>
                    <a:srgbClr val="E45F3C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00">
                  <a:solidFill>
                    <a:srgbClr val="E45F3C"/>
                  </a:solidFill>
                </a:rPr>
                <a:t>Grimace, Détourne la tête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6341768" y="602700"/>
              <a:ext cx="143339" cy="143340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E33D6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567499" y="0"/>
              <a:ext cx="630092" cy="1348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 defTabSz="914400"/>
              <a:r>
                <a:rPr sz="900">
                  <a:solidFill>
                    <a:srgbClr val="E9943A"/>
                  </a:solidFill>
                </a:rPr>
                <a:t>lorsque forcé d’avaler, mâche longuement, </a:t>
              </a:r>
              <a:r>
                <a:rPr sz="900" b="1">
                  <a:solidFill>
                    <a:srgbClr val="E9943A"/>
                  </a:solidFill>
                </a:rPr>
                <a:t>recrache</a:t>
              </a:r>
              <a:r>
                <a:rPr sz="900">
                  <a:solidFill>
                    <a:srgbClr val="E9943A"/>
                  </a:solidFill>
                </a:rPr>
                <a:t>, Vomit </a:t>
              </a:r>
              <a:br>
                <a:rPr sz="900">
                  <a:solidFill>
                    <a:srgbClr val="E9943A"/>
                  </a:solidFill>
                </a:rPr>
              </a:br>
              <a:endParaRPr sz="900">
                <a:solidFill>
                  <a:srgbClr val="E9943A"/>
                </a:solidFill>
              </a:endParaRPr>
            </a:p>
          </p:txBody>
        </p:sp>
      </p:grpSp>
      <p:sp>
        <p:nvSpPr>
          <p:cNvPr id="331" name="Shape 331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xfrm>
            <a:off x="866214" y="973667"/>
            <a:ext cx="6571062" cy="7069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>
                <a:solidFill>
                  <a:srgbClr val="EBEBE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BEBEB"/>
                </a:solidFill>
              </a:rPr>
              <a:t>Le forçage alimentaire</a:t>
            </a:r>
          </a:p>
        </p:txBody>
      </p:sp>
      <p:sp>
        <p:nvSpPr>
          <p:cNvPr id="334" name="Shape 334"/>
          <p:cNvSpPr>
            <a:spLocks noGrp="1"/>
          </p:cNvSpPr>
          <p:nvPr>
            <p:ph type="body" idx="1"/>
          </p:nvPr>
        </p:nvSpPr>
        <p:spPr>
          <a:xfrm>
            <a:off x="452486" y="2262433"/>
            <a:ext cx="5712645" cy="3729109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lvl="0" indent="0" defTabSz="388620">
              <a:lnSpc>
                <a:spcPct val="72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275">
                <a:solidFill>
                  <a:srgbClr val="404040"/>
                </a:solidFill>
              </a:rPr>
              <a:t>Le forçage alimentaire, est une </a:t>
            </a:r>
            <a:r>
              <a:rPr sz="1275" b="1">
                <a:solidFill>
                  <a:srgbClr val="404040"/>
                </a:solidFill>
              </a:rPr>
              <a:t>véritable souffrance vécue par l'enfant </a:t>
            </a:r>
            <a:r>
              <a:rPr sz="1275">
                <a:solidFill>
                  <a:srgbClr val="404040"/>
                </a:solidFill>
              </a:rPr>
              <a:t>. </a:t>
            </a:r>
            <a:br>
              <a:rPr sz="1275">
                <a:solidFill>
                  <a:srgbClr val="404040"/>
                </a:solidFill>
              </a:rPr>
            </a:br>
            <a:r>
              <a:rPr sz="1275">
                <a:solidFill>
                  <a:srgbClr val="404040"/>
                </a:solidFill>
              </a:rPr>
              <a:t>Cette souffrance est également importante chez les adultes ou les personnes âgées.</a:t>
            </a:r>
            <a:br>
              <a:rPr sz="1275">
                <a:solidFill>
                  <a:srgbClr val="404040"/>
                </a:solidFill>
              </a:rPr>
            </a:br>
            <a:br>
              <a:rPr sz="1275">
                <a:solidFill>
                  <a:srgbClr val="404040"/>
                </a:solidFill>
              </a:rPr>
            </a:br>
            <a:r>
              <a:rPr sz="1275">
                <a:solidFill>
                  <a:srgbClr val="404040"/>
                </a:solidFill>
              </a:rPr>
              <a:t>La bouche est un </a:t>
            </a:r>
            <a:r>
              <a:rPr sz="1275" b="1">
                <a:solidFill>
                  <a:srgbClr val="404040"/>
                </a:solidFill>
              </a:rPr>
              <a:t>lieu sacré </a:t>
            </a:r>
            <a:r>
              <a:rPr sz="1275">
                <a:solidFill>
                  <a:srgbClr val="404040"/>
                </a:solidFill>
              </a:rPr>
              <a:t>qui fait le lien entre le dehors et le dedans. L’homme s’oppose à ce qui  menace l’intégrité de son corps : l’intrusion d’un corps étranger (cuiller, aliment, liquide qu’on voudrait lui faire boire de force) </a:t>
            </a:r>
            <a:endParaRPr sz="2125">
              <a:solidFill>
                <a:srgbClr val="404040"/>
              </a:solidFill>
            </a:endParaRPr>
          </a:p>
          <a:p>
            <a:pPr marL="0" lvl="0" indent="0" defTabSz="388620">
              <a:lnSpc>
                <a:spcPct val="72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br>
              <a:rPr sz="2125">
                <a:solidFill>
                  <a:srgbClr val="404040"/>
                </a:solidFill>
              </a:rPr>
            </a:br>
            <a:r>
              <a:rPr sz="1275">
                <a:solidFill>
                  <a:srgbClr val="404040"/>
                </a:solidFill>
              </a:rPr>
              <a:t>Il est indiqué d'</a:t>
            </a:r>
            <a:r>
              <a:rPr sz="1275" b="1">
                <a:solidFill>
                  <a:srgbClr val="404040"/>
                </a:solidFill>
              </a:rPr>
              <a:t>éviter</a:t>
            </a:r>
            <a:endParaRPr sz="2125">
              <a:solidFill>
                <a:srgbClr val="404040"/>
              </a:solidFill>
            </a:endParaRPr>
          </a:p>
          <a:p>
            <a:pPr marL="174879" lvl="0" indent="-174879" defTabSz="388620">
              <a:lnSpc>
                <a:spcPct val="72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1275">
                <a:solidFill>
                  <a:srgbClr val="404040"/>
                </a:solidFill>
              </a:rPr>
              <a:t>d'introduire de force ou par la ruse une cuiller dans la bouche de l’enfant </a:t>
            </a:r>
            <a:endParaRPr sz="2125">
              <a:solidFill>
                <a:srgbClr val="404040"/>
              </a:solidFill>
            </a:endParaRPr>
          </a:p>
          <a:p>
            <a:pPr marL="174879" lvl="0" indent="-174879" defTabSz="388620">
              <a:lnSpc>
                <a:spcPct val="72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1275">
                <a:solidFill>
                  <a:srgbClr val="404040"/>
                </a:solidFill>
              </a:rPr>
              <a:t>d'exercer du chantage avec la peur du manque ou la privation d'affection.</a:t>
            </a:r>
            <a:endParaRPr sz="2125">
              <a:solidFill>
                <a:srgbClr val="404040"/>
              </a:solidFill>
            </a:endParaRPr>
          </a:p>
          <a:p>
            <a:pPr marL="0" lvl="0" indent="0" defTabSz="388620">
              <a:lnSpc>
                <a:spcPct val="72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br>
              <a:rPr sz="2125">
                <a:solidFill>
                  <a:srgbClr val="404040"/>
                </a:solidFill>
              </a:rPr>
            </a:br>
            <a:br>
              <a:rPr sz="2125">
                <a:solidFill>
                  <a:srgbClr val="404040"/>
                </a:solidFill>
              </a:rPr>
            </a:br>
            <a:br>
              <a:rPr sz="2125">
                <a:solidFill>
                  <a:srgbClr val="404040"/>
                </a:solidFill>
              </a:rPr>
            </a:br>
            <a:endParaRPr sz="2125">
              <a:solidFill>
                <a:srgbClr val="404040"/>
              </a:solidFill>
            </a:endParaRPr>
          </a:p>
        </p:txBody>
      </p:sp>
      <p:pic>
        <p:nvPicPr>
          <p:cNvPr id="335" name="image26.jpeg" descr="Résultat de recherche d'images pour &quot;dessin gavage&quot;&quot;"/>
          <p:cNvPicPr/>
          <p:nvPr/>
        </p:nvPicPr>
        <p:blipFill>
          <a:blip r:embed="rId2"/>
          <a:stretch>
            <a:fillRect/>
          </a:stretch>
        </p:blipFill>
        <p:spPr>
          <a:xfrm>
            <a:off x="6259677" y="2343640"/>
            <a:ext cx="2431837" cy="3342729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</p:pic>
      <p:sp>
        <p:nvSpPr>
          <p:cNvPr id="336" name="Shape 336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866214" y="973667"/>
            <a:ext cx="6571062" cy="7069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EBEBE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BEBEB"/>
                </a:solidFill>
              </a:rPr>
              <a:t>Comportements alimentaires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idx="1"/>
          </p:nvPr>
        </p:nvSpPr>
        <p:spPr>
          <a:xfrm>
            <a:off x="509045" y="2196444"/>
            <a:ext cx="5592993" cy="3573216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lvl="0" indent="0" defTabSz="448055">
              <a:lnSpc>
                <a:spcPct val="90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764" b="1">
                <a:solidFill>
                  <a:srgbClr val="502550"/>
                </a:solidFill>
              </a:rPr>
              <a:t>Considérés comme positifs</a:t>
            </a:r>
            <a:r>
              <a:rPr sz="1764">
                <a:solidFill>
                  <a:srgbClr val="502550"/>
                </a:solidFill>
              </a:rPr>
              <a:t>:</a:t>
            </a:r>
          </a:p>
          <a:p>
            <a:pPr marL="216027" lvl="0" indent="-216027" defTabSz="448055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502550"/>
                </a:solidFill>
              </a:rPr>
              <a:t>Réclamer de la nourriture à intervalles réguliers, </a:t>
            </a:r>
          </a:p>
          <a:p>
            <a:pPr marL="216027" lvl="0" indent="-216027" defTabSz="448055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502550"/>
                </a:solidFill>
              </a:rPr>
              <a:t>téter, manger et boire à un bon rythme, </a:t>
            </a:r>
          </a:p>
          <a:p>
            <a:pPr marL="216027" lvl="0" indent="-216027" defTabSz="448055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502550"/>
                </a:solidFill>
              </a:rPr>
              <a:t>essayer de nouvelles saveurs et textures, </a:t>
            </a:r>
          </a:p>
          <a:p>
            <a:pPr marL="216027" lvl="0" indent="-216027" defTabSz="448055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502550"/>
                </a:solidFill>
              </a:rPr>
              <a:t>exprimer de la satisfaction à la fin des repas. </a:t>
            </a:r>
          </a:p>
          <a:p>
            <a:pPr marL="0" lvl="0" indent="0" defTabSz="448055">
              <a:lnSpc>
                <a:spcPct val="90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764">
              <a:solidFill>
                <a:srgbClr val="502550"/>
              </a:solidFill>
            </a:endParaRPr>
          </a:p>
          <a:p>
            <a:pPr marL="0" lvl="0" indent="0" defTabSz="448055">
              <a:lnSpc>
                <a:spcPct val="90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502550"/>
                </a:solidFill>
              </a:rPr>
              <a:t>Ces comportements suscitent des encouragements et des </a:t>
            </a:r>
            <a:r>
              <a:rPr sz="1764" b="1">
                <a:solidFill>
                  <a:srgbClr val="502550"/>
                </a:solidFill>
              </a:rPr>
              <a:t>interactions positives </a:t>
            </a:r>
            <a:r>
              <a:rPr sz="1764">
                <a:solidFill>
                  <a:srgbClr val="502550"/>
                </a:solidFill>
              </a:rPr>
              <a:t>lors des repas. </a:t>
            </a:r>
          </a:p>
        </p:txBody>
      </p:sp>
      <p:pic>
        <p:nvPicPr>
          <p:cNvPr id="340" name="image27.jpg" descr="Résultat de recherche d'images pour &quot;pouce levé&quot;"/>
          <p:cNvPicPr/>
          <p:nvPr/>
        </p:nvPicPr>
        <p:blipFill>
          <a:blip r:embed="rId2"/>
          <a:stretch>
            <a:fillRect/>
          </a:stretch>
        </p:blipFill>
        <p:spPr>
          <a:xfrm>
            <a:off x="6102036" y="2338134"/>
            <a:ext cx="2670477" cy="2497817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</p:pic>
      <p:sp>
        <p:nvSpPr>
          <p:cNvPr id="341" name="Shape 341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roup 350"/>
          <p:cNvGrpSpPr/>
          <p:nvPr/>
        </p:nvGrpSpPr>
        <p:grpSpPr>
          <a:xfrm>
            <a:off x="-1" y="0"/>
            <a:ext cx="9144002" cy="6858001"/>
            <a:chOff x="0" y="0"/>
            <a:chExt cx="9144000" cy="6858000"/>
          </a:xfrm>
        </p:grpSpPr>
        <p:sp>
          <p:nvSpPr>
            <p:cNvPr id="343" name="Shape 34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0" y="2667000"/>
              <a:ext cx="314325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1000"/>
                  </a:srgbClr>
                </a:gs>
                <a:gs pos="36000">
                  <a:srgbClr val="9B6BF2">
                    <a:alpha val="10000"/>
                  </a:srgbClr>
                </a:gs>
                <a:gs pos="75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0" y="2895600"/>
              <a:ext cx="177165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8000"/>
                  </a:srgbClr>
                </a:gs>
                <a:gs pos="36000">
                  <a:srgbClr val="9B6BF2">
                    <a:alpha val="8000"/>
                  </a:srgbClr>
                </a:gs>
                <a:gs pos="72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4285059" y="402164"/>
              <a:ext cx="4541440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 rot="15922489">
              <a:off x="1942938" y="1881192"/>
              <a:ext cx="3299408" cy="33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 rot="16200000">
              <a:off x="915323" y="2958540"/>
              <a:ext cx="6053672" cy="9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2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3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6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0" y="1587"/>
              <a:ext cx="9144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51" name="Shape 351"/>
          <p:cNvSpPr>
            <a:spLocks noGrp="1"/>
          </p:cNvSpPr>
          <p:nvPr>
            <p:ph type="title"/>
          </p:nvPr>
        </p:nvSpPr>
        <p:spPr>
          <a:xfrm>
            <a:off x="866216" y="973666"/>
            <a:ext cx="2206658" cy="48337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EBEBE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BEBEB"/>
                </a:solidFill>
              </a:rPr>
              <a:t>Les interaction positives</a:t>
            </a:r>
          </a:p>
        </p:txBody>
      </p:sp>
      <p:sp>
        <p:nvSpPr>
          <p:cNvPr id="352" name="Shape 352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358" name="Group 358"/>
          <p:cNvGrpSpPr/>
          <p:nvPr/>
        </p:nvGrpSpPr>
        <p:grpSpPr>
          <a:xfrm>
            <a:off x="3916058" y="2585561"/>
            <a:ext cx="4752790" cy="1691641"/>
            <a:chOff x="0" y="0"/>
            <a:chExt cx="4752789" cy="1691639"/>
          </a:xfrm>
        </p:grpSpPr>
        <p:sp>
          <p:nvSpPr>
            <p:cNvPr id="353" name="Shape 353"/>
            <p:cNvSpPr/>
            <p:nvPr/>
          </p:nvSpPr>
          <p:spPr>
            <a:xfrm>
              <a:off x="0" y="228599"/>
              <a:ext cx="1194761" cy="1234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1459">
                  <a:solidFill>
                    <a:srgbClr val="71186E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59">
                  <a:solidFill>
                    <a:srgbClr val="71186E"/>
                  </a:solidFill>
                </a:rPr>
                <a:t>renforcent  le sentiment de maîtrise de soi chez l’enfant. </a:t>
              </a:r>
            </a:p>
          </p:txBody>
        </p:sp>
        <p:sp>
          <p:nvSpPr>
            <p:cNvPr id="354" name="Shape 354"/>
            <p:cNvSpPr/>
            <p:nvPr/>
          </p:nvSpPr>
          <p:spPr>
            <a:xfrm>
              <a:off x="1350990" y="709923"/>
              <a:ext cx="271795" cy="271794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E33D6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1779014" y="342899"/>
              <a:ext cx="1194762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1459">
                  <a:solidFill>
                    <a:srgbClr val="71186E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59">
                  <a:solidFill>
                    <a:srgbClr val="71186E"/>
                  </a:solidFill>
                </a:rPr>
                <a:t>favorisent l’acceptation de nourriture </a:t>
              </a:r>
            </a:p>
          </p:txBody>
        </p:sp>
        <p:sp>
          <p:nvSpPr>
            <p:cNvPr id="356" name="Shape 356"/>
            <p:cNvSpPr/>
            <p:nvPr/>
          </p:nvSpPr>
          <p:spPr>
            <a:xfrm>
              <a:off x="3130005" y="709923"/>
              <a:ext cx="271795" cy="271794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E45F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3558029" y="0"/>
              <a:ext cx="1194761" cy="169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1459">
                  <a:solidFill>
                    <a:srgbClr val="71186E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59">
                  <a:solidFill>
                    <a:srgbClr val="71186E"/>
                  </a:solidFill>
                </a:rPr>
                <a:t>Construisent les comportements d’indépendance alimentaire.</a:t>
              </a:r>
            </a:p>
          </p:txBody>
        </p:sp>
      </p:grpSp>
      <p:sp>
        <p:nvSpPr>
          <p:cNvPr id="359" name="Shape 359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roup 363"/>
          <p:cNvGrpSpPr/>
          <p:nvPr/>
        </p:nvGrpSpPr>
        <p:grpSpPr>
          <a:xfrm>
            <a:off x="-1" y="0"/>
            <a:ext cx="9144002" cy="6858000"/>
            <a:chOff x="0" y="0"/>
            <a:chExt cx="9144000" cy="6858000"/>
          </a:xfrm>
        </p:grpSpPr>
        <p:sp>
          <p:nvSpPr>
            <p:cNvPr id="361" name="Shape 36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0" y="1587"/>
              <a:ext cx="9144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64" name="Shape 364"/>
          <p:cNvSpPr>
            <a:spLocks noGrp="1"/>
          </p:cNvSpPr>
          <p:nvPr>
            <p:ph type="title"/>
          </p:nvPr>
        </p:nvSpPr>
        <p:spPr>
          <a:xfrm>
            <a:off x="866214" y="973667"/>
            <a:ext cx="6571062" cy="7069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Les interaction positives favorisent</a:t>
            </a:r>
          </a:p>
        </p:txBody>
      </p:sp>
      <p:sp>
        <p:nvSpPr>
          <p:cNvPr id="365" name="Shape 365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75" name="Group 375"/>
          <p:cNvGrpSpPr/>
          <p:nvPr/>
        </p:nvGrpSpPr>
        <p:grpSpPr>
          <a:xfrm>
            <a:off x="1205834" y="3554172"/>
            <a:ext cx="6737768" cy="1005841"/>
            <a:chOff x="0" y="0"/>
            <a:chExt cx="6737767" cy="1005839"/>
          </a:xfrm>
        </p:grpSpPr>
        <p:grpSp>
          <p:nvGrpSpPr>
            <p:cNvPr id="368" name="Group 368"/>
            <p:cNvGrpSpPr/>
            <p:nvPr/>
          </p:nvGrpSpPr>
          <p:grpSpPr>
            <a:xfrm>
              <a:off x="0" y="0"/>
              <a:ext cx="1925077" cy="1005840"/>
              <a:chOff x="0" y="0"/>
              <a:chExt cx="1925076" cy="1005839"/>
            </a:xfrm>
          </p:grpSpPr>
          <p:sp>
            <p:nvSpPr>
              <p:cNvPr id="366" name="Shape 366"/>
              <p:cNvSpPr/>
              <p:nvPr/>
            </p:nvSpPr>
            <p:spPr>
              <a:xfrm>
                <a:off x="0" y="0"/>
                <a:ext cx="1925077" cy="962539"/>
              </a:xfrm>
              <a:prstGeom prst="rect">
                <a:avLst/>
              </a:prstGeom>
              <a:solidFill>
                <a:srgbClr val="FFFFFF">
                  <a:alpha val="90000"/>
                </a:srgbClr>
              </a:solidFill>
              <a:ln w="9525" cap="rnd">
                <a:solidFill>
                  <a:srgbClr val="B31166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914400">
                  <a:defRPr sz="1515"/>
                </a:pPr>
                <a:endParaRPr/>
              </a:p>
            </p:txBody>
          </p:sp>
          <p:sp>
            <p:nvSpPr>
              <p:cNvPr id="367" name="Shape 367"/>
              <p:cNvSpPr/>
              <p:nvPr/>
            </p:nvSpPr>
            <p:spPr>
              <a:xfrm>
                <a:off x="0" y="0"/>
                <a:ext cx="1925077" cy="1005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914400">
                  <a:defRPr sz="1515"/>
                </a:lvl1pPr>
              </a:lstStyle>
              <a:p>
                <a:pPr lvl="0">
                  <a:defRPr sz="1800"/>
                </a:pPr>
                <a:r>
                  <a:rPr sz="1515"/>
                  <a:t>l’autonomisation (apprentissage du choix alimentaire sain) </a:t>
                </a:r>
              </a:p>
            </p:txBody>
          </p:sp>
        </p:grpSp>
        <p:grpSp>
          <p:nvGrpSpPr>
            <p:cNvPr id="371" name="Group 371"/>
            <p:cNvGrpSpPr/>
            <p:nvPr/>
          </p:nvGrpSpPr>
          <p:grpSpPr>
            <a:xfrm>
              <a:off x="2406345" y="-1"/>
              <a:ext cx="1925077" cy="962540"/>
              <a:chOff x="0" y="0"/>
              <a:chExt cx="1925076" cy="962538"/>
            </a:xfrm>
          </p:grpSpPr>
          <p:sp>
            <p:nvSpPr>
              <p:cNvPr id="369" name="Shape 369"/>
              <p:cNvSpPr/>
              <p:nvPr/>
            </p:nvSpPr>
            <p:spPr>
              <a:xfrm>
                <a:off x="-1" y="-1"/>
                <a:ext cx="1925078" cy="962540"/>
              </a:xfrm>
              <a:prstGeom prst="rect">
                <a:avLst/>
              </a:prstGeom>
              <a:solidFill>
                <a:srgbClr val="FFFFFF">
                  <a:alpha val="90000"/>
                </a:srgbClr>
              </a:solidFill>
              <a:ln w="9525" cap="rnd">
                <a:solidFill>
                  <a:srgbClr val="B31166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914400">
                  <a:defRPr sz="1515"/>
                </a:pPr>
                <a:endParaRPr/>
              </a:p>
            </p:txBody>
          </p:sp>
          <p:sp>
            <p:nvSpPr>
              <p:cNvPr id="370" name="Shape 370"/>
              <p:cNvSpPr/>
              <p:nvPr/>
            </p:nvSpPr>
            <p:spPr>
              <a:xfrm>
                <a:off x="-1" y="-1"/>
                <a:ext cx="1925078" cy="777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914400">
                  <a:defRPr sz="1515"/>
                </a:lvl1pPr>
              </a:lstStyle>
              <a:p>
                <a:pPr lvl="0">
                  <a:defRPr sz="1800"/>
                </a:pPr>
                <a:r>
                  <a:rPr sz="1515"/>
                  <a:t>la socialisation (apprentissage de la joie du partage) </a:t>
                </a:r>
              </a:p>
            </p:txBody>
          </p:sp>
        </p:grpSp>
        <p:grpSp>
          <p:nvGrpSpPr>
            <p:cNvPr id="374" name="Group 374"/>
            <p:cNvGrpSpPr/>
            <p:nvPr/>
          </p:nvGrpSpPr>
          <p:grpSpPr>
            <a:xfrm>
              <a:off x="4812691" y="-1"/>
              <a:ext cx="1925077" cy="962540"/>
              <a:chOff x="0" y="0"/>
              <a:chExt cx="1925076" cy="962538"/>
            </a:xfrm>
          </p:grpSpPr>
          <p:sp>
            <p:nvSpPr>
              <p:cNvPr id="372" name="Shape 372"/>
              <p:cNvSpPr/>
              <p:nvPr/>
            </p:nvSpPr>
            <p:spPr>
              <a:xfrm>
                <a:off x="-1" y="-1"/>
                <a:ext cx="1925078" cy="962540"/>
              </a:xfrm>
              <a:prstGeom prst="rect">
                <a:avLst/>
              </a:prstGeom>
              <a:solidFill>
                <a:srgbClr val="FFFFFF">
                  <a:alpha val="90000"/>
                </a:srgbClr>
              </a:solidFill>
              <a:ln w="9525" cap="rnd">
                <a:solidFill>
                  <a:srgbClr val="B31166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914400">
                  <a:defRPr sz="1515"/>
                </a:pPr>
                <a:endParaRPr/>
              </a:p>
            </p:txBody>
          </p:sp>
          <p:sp>
            <p:nvSpPr>
              <p:cNvPr id="373" name="Shape 373"/>
              <p:cNvSpPr/>
              <p:nvPr/>
            </p:nvSpPr>
            <p:spPr>
              <a:xfrm>
                <a:off x="-1" y="-1"/>
                <a:ext cx="1925078" cy="777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914400">
                  <a:defRPr sz="1515"/>
                </a:lvl1pPr>
              </a:lstStyle>
              <a:p>
                <a:pPr lvl="0">
                  <a:defRPr sz="1800"/>
                </a:pPr>
                <a:r>
                  <a:rPr sz="1515"/>
                  <a:t>l’individualisation (ouverture à la variété)</a:t>
                </a:r>
              </a:p>
            </p:txBody>
          </p:sp>
        </p:grpSp>
      </p:grpSp>
      <p:sp>
        <p:nvSpPr>
          <p:cNvPr id="376" name="Shape 376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/>
          </p:cNvSpPr>
          <p:nvPr>
            <p:ph type="title"/>
          </p:nvPr>
        </p:nvSpPr>
        <p:spPr>
          <a:xfrm>
            <a:off x="866214" y="973667"/>
            <a:ext cx="6571062" cy="7069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EBEBE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BEBEB"/>
                </a:solidFill>
              </a:rPr>
              <a:t>Comportements alimentaires</a:t>
            </a:r>
          </a:p>
        </p:txBody>
      </p:sp>
      <p:sp>
        <p:nvSpPr>
          <p:cNvPr id="379" name="Shape 379"/>
          <p:cNvSpPr>
            <a:spLocks noGrp="1"/>
          </p:cNvSpPr>
          <p:nvPr>
            <p:ph type="body" idx="1"/>
          </p:nvPr>
        </p:nvSpPr>
        <p:spPr>
          <a:xfrm>
            <a:off x="630502" y="2243578"/>
            <a:ext cx="5657177" cy="3776222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lvl="0" indent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 b="1">
                <a:solidFill>
                  <a:srgbClr val="502550"/>
                </a:solidFill>
              </a:rPr>
              <a:t>Considérés comme négatifs </a:t>
            </a:r>
            <a:r>
              <a:rPr sz="2000">
                <a:solidFill>
                  <a:srgbClr val="502550"/>
                </a:solidFill>
              </a:rPr>
              <a:t>:</a:t>
            </a:r>
          </a:p>
          <a:p>
            <a:pPr marL="244928" lvl="0" indent="-244928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02550"/>
                </a:solidFill>
              </a:rPr>
              <a:t>absence de signalement de la faim</a:t>
            </a:r>
          </a:p>
          <a:p>
            <a:pPr marL="244928" lvl="0" indent="-244928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02550"/>
                </a:solidFill>
              </a:rPr>
              <a:t>haut-le-coeur</a:t>
            </a:r>
          </a:p>
          <a:p>
            <a:pPr marL="244928" lvl="0" indent="-244928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02550"/>
                </a:solidFill>
              </a:rPr>
              <a:t>l’enfant tète ou mange très lentement</a:t>
            </a:r>
          </a:p>
          <a:p>
            <a:pPr marL="244928" lvl="0" indent="-244928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02550"/>
                </a:solidFill>
              </a:rPr>
              <a:t>se cambre et n’amène pas les aliments à sa bouche</a:t>
            </a:r>
          </a:p>
          <a:p>
            <a:pPr marL="244928" lvl="0" indent="-244928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02550"/>
                </a:solidFill>
              </a:rPr>
              <a:t>L’enfant pleure ou se met en colère</a:t>
            </a:r>
          </a:p>
        </p:txBody>
      </p:sp>
      <p:pic>
        <p:nvPicPr>
          <p:cNvPr id="380" name="image34.jpg" descr="Résultat de recherche d'images pour &quot;pouce en bas smiley&quot;"/>
          <p:cNvPicPr/>
          <p:nvPr/>
        </p:nvPicPr>
        <p:blipFill>
          <a:blip r:embed="rId2"/>
          <a:stretch>
            <a:fillRect/>
          </a:stretch>
        </p:blipFill>
        <p:spPr>
          <a:xfrm>
            <a:off x="6625001" y="3080209"/>
            <a:ext cx="2152446" cy="1641555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</p:pic>
      <p:sp>
        <p:nvSpPr>
          <p:cNvPr id="381" name="Shape 381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roup 385"/>
          <p:cNvGrpSpPr/>
          <p:nvPr/>
        </p:nvGrpSpPr>
        <p:grpSpPr>
          <a:xfrm>
            <a:off x="-1" y="0"/>
            <a:ext cx="9144002" cy="6858000"/>
            <a:chOff x="0" y="0"/>
            <a:chExt cx="9144000" cy="6858000"/>
          </a:xfrm>
        </p:grpSpPr>
        <p:sp>
          <p:nvSpPr>
            <p:cNvPr id="383" name="Shape 38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0" y="1587"/>
              <a:ext cx="9144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86" name="Shape 386"/>
          <p:cNvSpPr>
            <a:spLocks noGrp="1"/>
          </p:cNvSpPr>
          <p:nvPr>
            <p:ph type="title"/>
          </p:nvPr>
        </p:nvSpPr>
        <p:spPr>
          <a:xfrm>
            <a:off x="622169" y="631596"/>
            <a:ext cx="6815105" cy="12631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 defTabSz="251460">
              <a:defRPr sz="1800"/>
            </a:pPr>
            <a:br>
              <a:rPr sz="1540"/>
            </a:br>
            <a:r>
              <a:rPr sz="1540">
                <a:solidFill>
                  <a:srgbClr val="FFFFFF"/>
                </a:solidFill>
              </a:rPr>
              <a:t>Pourquoi ces difficultés?</a:t>
            </a:r>
            <a:br>
              <a:rPr sz="1540">
                <a:solidFill>
                  <a:srgbClr val="FFFFFF"/>
                </a:solidFill>
              </a:rPr>
            </a:br>
            <a:br>
              <a:rPr sz="1540">
                <a:solidFill>
                  <a:srgbClr val="FFFFFF"/>
                </a:solidFill>
              </a:rPr>
            </a:br>
            <a:r>
              <a:rPr sz="1540">
                <a:solidFill>
                  <a:srgbClr val="FFFFFF"/>
                </a:solidFill>
              </a:rPr>
              <a:t>Pour des raisons physiologiques</a:t>
            </a:r>
            <a:br>
              <a:rPr sz="1540">
                <a:solidFill>
                  <a:srgbClr val="FFFFFF"/>
                </a:solidFill>
              </a:rPr>
            </a:br>
            <a:endParaRPr sz="1540">
              <a:solidFill>
                <a:srgbClr val="FFFFFF"/>
              </a:solidFill>
            </a:endParaRPr>
          </a:p>
        </p:txBody>
      </p:sp>
      <p:sp>
        <p:nvSpPr>
          <p:cNvPr id="387" name="Shape 387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90" name="Group 390"/>
          <p:cNvGrpSpPr/>
          <p:nvPr/>
        </p:nvGrpSpPr>
        <p:grpSpPr>
          <a:xfrm>
            <a:off x="1290190" y="2324100"/>
            <a:ext cx="6213180" cy="3727909"/>
            <a:chOff x="0" y="0"/>
            <a:chExt cx="6213179" cy="3727908"/>
          </a:xfrm>
        </p:grpSpPr>
        <p:sp>
          <p:nvSpPr>
            <p:cNvPr id="388" name="Shape 388"/>
            <p:cNvSpPr/>
            <p:nvPr/>
          </p:nvSpPr>
          <p:spPr>
            <a:xfrm>
              <a:off x="0" y="0"/>
              <a:ext cx="6213180" cy="3727909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E96D90"/>
                </a:gs>
                <a:gs pos="100000">
                  <a:srgbClr val="C12654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109248" y="109248"/>
              <a:ext cx="5994683" cy="349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defTabSz="914400"/>
              <a:endParaRPr sz="2100">
                <a:solidFill>
                  <a:srgbClr val="FFFFFF"/>
                </a:solidFill>
              </a:endParaRPr>
            </a:p>
            <a:p>
              <a:pPr marL="228600" lvl="0" indent="-228600" defTabSz="914400">
                <a:buSzPct val="100000"/>
                <a:buChar char="•"/>
              </a:pPr>
              <a:r>
                <a:rPr>
                  <a:solidFill>
                    <a:srgbClr val="FFFFFF"/>
                  </a:solidFill>
                </a:rPr>
                <a:t>difficultés de motricité orale </a:t>
              </a:r>
              <a:endParaRPr sz="5870">
                <a:solidFill>
                  <a:srgbClr val="FFFFFF"/>
                </a:solidFill>
              </a:endParaRPr>
            </a:p>
            <a:p>
              <a:pPr marL="228600" lvl="0" indent="-228600" defTabSz="914400">
                <a:buSzPct val="100000"/>
                <a:buChar char="•"/>
              </a:pPr>
              <a:r>
                <a:rPr>
                  <a:solidFill>
                    <a:srgbClr val="FFFFFF"/>
                  </a:solidFill>
                </a:rPr>
                <a:t>faible sensibilité au goût et à la texture</a:t>
              </a:r>
              <a:endParaRPr sz="5870">
                <a:solidFill>
                  <a:srgbClr val="FFFFFF"/>
                </a:solidFill>
              </a:endParaRPr>
            </a:p>
            <a:p>
              <a:pPr marL="228600" lvl="0" indent="-228600" defTabSz="914400">
                <a:buSzPct val="100000"/>
                <a:buChar char="•"/>
              </a:pPr>
              <a:r>
                <a:rPr>
                  <a:solidFill>
                    <a:srgbClr val="FFFFFF"/>
                  </a:solidFill>
                </a:rPr>
                <a:t>Faible appétit</a:t>
              </a:r>
              <a:endParaRPr sz="5870">
                <a:solidFill>
                  <a:srgbClr val="FFFFFF"/>
                </a:solidFill>
              </a:endParaRPr>
            </a:p>
            <a:p>
              <a:pPr marL="228600" lvl="0" indent="-228600" defTabSz="914400">
                <a:buSzPct val="100000"/>
                <a:buChar char="•"/>
              </a:pPr>
              <a:r>
                <a:rPr>
                  <a:solidFill>
                    <a:srgbClr val="FFFFFF"/>
                  </a:solidFill>
                </a:rPr>
                <a:t>Douleurs gastro intestinales (associées par l’enfant au fait de s’alimenter)</a:t>
              </a:r>
              <a:endParaRPr sz="5870">
                <a:solidFill>
                  <a:srgbClr val="FFFFFF"/>
                </a:solidFill>
              </a:endParaRPr>
            </a:p>
            <a:p>
              <a:pPr marL="228600" lvl="0" indent="-228600" defTabSz="914400">
                <a:buSzPct val="100000"/>
                <a:buChar char="•"/>
              </a:pPr>
              <a:r>
                <a:rPr>
                  <a:solidFill>
                    <a:srgbClr val="FFFFFF"/>
                  </a:solidFill>
                </a:rPr>
                <a:t>Problèmes de sommeil</a:t>
              </a:r>
              <a:endParaRPr sz="5870">
                <a:solidFill>
                  <a:srgbClr val="FFFFFF"/>
                </a:solidFill>
              </a:endParaRPr>
            </a:p>
            <a:p>
              <a:pPr marL="228600" lvl="0" indent="-228600" defTabSz="914400">
                <a:buSzPct val="100000"/>
                <a:buChar char="•"/>
              </a:pPr>
              <a:r>
                <a:rPr>
                  <a:solidFill>
                    <a:srgbClr val="FFFFFF"/>
                  </a:solidFill>
                </a:rPr>
                <a:t>Maladie</a:t>
              </a:r>
              <a:endParaRPr sz="5870">
                <a:solidFill>
                  <a:srgbClr val="FFFFFF"/>
                </a:solidFill>
              </a:endParaRPr>
            </a:p>
            <a:p>
              <a:pPr marL="228600" lvl="0" indent="-228600" defTabSz="914400">
                <a:buSzPct val="100000"/>
                <a:buChar char="•"/>
              </a:pPr>
              <a:r>
                <a:rPr>
                  <a:solidFill>
                    <a:srgbClr val="FFFFFF"/>
                  </a:solidFill>
                </a:rPr>
                <a:t>Prématurité</a:t>
              </a:r>
              <a:endParaRPr sz="5870">
                <a:solidFill>
                  <a:srgbClr val="FFFFFF"/>
                </a:solidFill>
              </a:endParaRPr>
            </a:p>
            <a:p>
              <a:pPr marL="228600" lvl="0" indent="-228600" defTabSz="914400">
                <a:buSzPct val="100000"/>
                <a:buChar char="•"/>
              </a:pPr>
              <a:r>
                <a:rPr>
                  <a:solidFill>
                    <a:srgbClr val="FFFFFF"/>
                  </a:solidFill>
                </a:rPr>
                <a:t>Troubles développementaux</a:t>
              </a:r>
              <a:endParaRPr sz="5870">
                <a:solidFill>
                  <a:srgbClr val="FFFFFF"/>
                </a:solidFill>
              </a:endParaRPr>
            </a:p>
            <a:p>
              <a:pPr marL="228600" lvl="0" indent="-228600" defTabSz="914400">
                <a:buSzPct val="100000"/>
                <a:buChar char="•"/>
              </a:pPr>
              <a:r>
                <a:rPr>
                  <a:solidFill>
                    <a:srgbClr val="FFFFFF"/>
                  </a:solidFill>
                </a:rPr>
                <a:t>Reflux gastro-oesophagien (retards sur le plan des habiletés alimentaires) </a:t>
              </a:r>
            </a:p>
          </p:txBody>
        </p:sp>
      </p:grpSp>
      <p:sp>
        <p:nvSpPr>
          <p:cNvPr id="391" name="Shape 391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roup 395"/>
          <p:cNvGrpSpPr/>
          <p:nvPr/>
        </p:nvGrpSpPr>
        <p:grpSpPr>
          <a:xfrm>
            <a:off x="-1" y="0"/>
            <a:ext cx="9144002" cy="6858000"/>
            <a:chOff x="0" y="0"/>
            <a:chExt cx="9144000" cy="6858000"/>
          </a:xfrm>
        </p:grpSpPr>
        <p:sp>
          <p:nvSpPr>
            <p:cNvPr id="393" name="Shape 39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0" y="1587"/>
              <a:ext cx="9144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622169" y="631596"/>
            <a:ext cx="6863158" cy="12631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 defTabSz="297179">
              <a:defRPr sz="1800"/>
            </a:pPr>
            <a:br>
              <a:rPr sz="1819"/>
            </a:br>
            <a:r>
              <a:rPr sz="1819">
                <a:solidFill>
                  <a:srgbClr val="FFFFFF"/>
                </a:solidFill>
              </a:rPr>
              <a:t>Pourquoi ces difficultés?</a:t>
            </a:r>
            <a:br>
              <a:rPr sz="1819">
                <a:solidFill>
                  <a:srgbClr val="FFFFFF"/>
                </a:solidFill>
              </a:rPr>
            </a:br>
            <a:r>
              <a:rPr sz="1819">
                <a:solidFill>
                  <a:srgbClr val="FFFFFF"/>
                </a:solidFill>
              </a:rPr>
              <a:t>Pour des raisons psychologiques</a:t>
            </a:r>
            <a:br>
              <a:rPr sz="1819">
                <a:solidFill>
                  <a:srgbClr val="FFFFFF"/>
                </a:solidFill>
              </a:rPr>
            </a:br>
            <a:endParaRPr sz="1819">
              <a:solidFill>
                <a:srgbClr val="FFFFFF"/>
              </a:solidFill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00" name="Group 400"/>
          <p:cNvGrpSpPr/>
          <p:nvPr/>
        </p:nvGrpSpPr>
        <p:grpSpPr>
          <a:xfrm>
            <a:off x="1290190" y="2324100"/>
            <a:ext cx="6213180" cy="4582189"/>
            <a:chOff x="0" y="0"/>
            <a:chExt cx="6213179" cy="4582188"/>
          </a:xfrm>
        </p:grpSpPr>
        <p:sp>
          <p:nvSpPr>
            <p:cNvPr id="398" name="Shape 398"/>
            <p:cNvSpPr/>
            <p:nvPr/>
          </p:nvSpPr>
          <p:spPr>
            <a:xfrm>
              <a:off x="0" y="0"/>
              <a:ext cx="6213180" cy="3727909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E96D90"/>
                </a:gs>
                <a:gs pos="100000">
                  <a:srgbClr val="C12654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109248" y="109248"/>
              <a:ext cx="5994683" cy="4472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defTabSz="914400"/>
              <a:endParaRPr sz="2100">
                <a:solidFill>
                  <a:srgbClr val="FFFFFF"/>
                </a:solidFill>
              </a:endParaRPr>
            </a:p>
            <a:p>
              <a:pPr marL="304800" lvl="0" indent="-304800" defTabSz="914400">
                <a:buSzPct val="100000"/>
                <a:buChar char="•"/>
              </a:pPr>
              <a:r>
                <a:rPr sz="2400">
                  <a:solidFill>
                    <a:srgbClr val="FFFFFF"/>
                  </a:solidFill>
                </a:rPr>
                <a:t>Capacité de régulation des émotions</a:t>
              </a:r>
              <a:br>
                <a:rPr sz="2400">
                  <a:solidFill>
                    <a:srgbClr val="FFFFFF"/>
                  </a:solidFill>
                </a:rPr>
              </a:br>
              <a:endParaRPr sz="2400">
                <a:solidFill>
                  <a:srgbClr val="FFFFFF"/>
                </a:solidFill>
              </a:endParaRPr>
            </a:p>
            <a:p>
              <a:pPr marL="304800" lvl="0" indent="-304800" defTabSz="914400">
                <a:buSzPct val="100000"/>
                <a:buChar char="•"/>
              </a:pPr>
              <a:r>
                <a:rPr sz="2400">
                  <a:solidFill>
                    <a:srgbClr val="FFFFFF"/>
                  </a:solidFill>
                </a:rPr>
                <a:t>Tentatives de la mère d’augmenter l’ingestion de nutriments en nourrissant le petit plus souvent ou plus longtemps</a:t>
              </a:r>
              <a:br>
                <a:rPr sz="2400">
                  <a:solidFill>
                    <a:srgbClr val="FFFFFF"/>
                  </a:solidFill>
                </a:rPr>
              </a:br>
              <a:endParaRPr sz="2400">
                <a:solidFill>
                  <a:srgbClr val="FFFFFF"/>
                </a:solidFill>
              </a:endParaRPr>
            </a:p>
            <a:p>
              <a:pPr marL="304800" lvl="0" indent="-304800" defTabSz="914400">
                <a:buSzPct val="100000"/>
                <a:buChar char="•"/>
              </a:pPr>
              <a:r>
                <a:rPr sz="2400">
                  <a:solidFill>
                    <a:srgbClr val="FFFFFF"/>
                  </a:solidFill>
                </a:rPr>
                <a:t>Anxiété de la personne qui nourrit</a:t>
              </a:r>
            </a:p>
            <a:p>
              <a:pPr marL="304800" lvl="0" indent="-304800" defTabSz="914400">
                <a:buSzPct val="100000"/>
                <a:buChar char="•"/>
              </a:pPr>
              <a:r>
                <a:rPr sz="2400">
                  <a:solidFill>
                    <a:srgbClr val="FFFFFF"/>
                  </a:solidFill>
                </a:rPr>
                <a:t>Attentes maternelles, familiales, sociétales </a:t>
              </a:r>
            </a:p>
          </p:txBody>
        </p:sp>
      </p:grpSp>
      <p:sp>
        <p:nvSpPr>
          <p:cNvPr id="401" name="Shape 401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Objectif de la Conférence</a:t>
            </a:r>
          </a:p>
        </p:txBody>
      </p:sp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xfrm>
            <a:off x="452258" y="2489200"/>
            <a:ext cx="7791564" cy="3530600"/>
          </a:xfrm>
          <a:prstGeom prst="rect">
            <a:avLst/>
          </a:prstGeom>
        </p:spPr>
        <p:txBody>
          <a:bodyPr/>
          <a:lstStyle/>
          <a:p>
            <a:pPr marL="658940" lvl="0" indent="-301752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1186E"/>
                </a:solidFill>
                <a:latin typeface="Verdana"/>
                <a:ea typeface="Verdana"/>
                <a:cs typeface="Verdana"/>
                <a:sym typeface="Verdana"/>
              </a:rPr>
              <a:t>Comprendre en quoi ce qui se joue autour de l’alimentation dépasse largement la fonction du nourrissage</a:t>
            </a:r>
            <a:endParaRPr sz="2500">
              <a:solidFill>
                <a:srgbClr val="404040"/>
              </a:solidFill>
            </a:endParaRPr>
          </a:p>
          <a:p>
            <a:pPr marL="658940" lvl="0" indent="-301752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1186E"/>
                </a:solidFill>
                <a:latin typeface="Verdana"/>
                <a:ea typeface="Verdana"/>
                <a:cs typeface="Verdana"/>
                <a:sym typeface="Verdana"/>
              </a:rPr>
              <a:t>Comprendre les émotions que nous traversons devant les troubles alimentaires</a:t>
            </a:r>
            <a:endParaRPr sz="2500">
              <a:solidFill>
                <a:srgbClr val="404040"/>
              </a:solidFill>
            </a:endParaRPr>
          </a:p>
          <a:p>
            <a:pPr marL="658940" lvl="0" indent="-301752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1186E"/>
                </a:solidFill>
                <a:latin typeface="Verdana"/>
                <a:ea typeface="Verdana"/>
                <a:cs typeface="Verdana"/>
                <a:sym typeface="Verdana"/>
              </a:rPr>
              <a:t>Observer leurs répercussions dans votre rapport à l’enfant</a:t>
            </a:r>
            <a:endParaRPr sz="2500">
              <a:solidFill>
                <a:srgbClr val="404040"/>
              </a:solidFill>
            </a:endParaRPr>
          </a:p>
          <a:p>
            <a:pPr marL="357188" lvl="0" indent="-34290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7118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16040" lvl="0" indent="-301752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1186E"/>
                </a:solidFill>
                <a:latin typeface="Verdana"/>
                <a:ea typeface="Verdana"/>
                <a:cs typeface="Verdana"/>
                <a:sym typeface="Verdana"/>
              </a:rPr>
              <a:t>Durée : </a:t>
            </a:r>
            <a:endParaRPr sz="2500">
              <a:solidFill>
                <a:srgbClr val="404040"/>
              </a:solidFill>
            </a:endParaRPr>
          </a:p>
          <a:p>
            <a:pPr marL="637095" lvl="1" indent="-220472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71186E"/>
                </a:solidFill>
                <a:latin typeface="Verdana"/>
                <a:ea typeface="Verdana"/>
                <a:cs typeface="Verdana"/>
                <a:sym typeface="Verdana"/>
              </a:rPr>
              <a:t>2 heures</a:t>
            </a:r>
          </a:p>
        </p:txBody>
      </p:sp>
      <p:sp>
        <p:nvSpPr>
          <p:cNvPr id="222" name="Shape 222"/>
          <p:cNvSpPr/>
          <p:nvPr/>
        </p:nvSpPr>
        <p:spPr>
          <a:xfrm>
            <a:off x="177216" y="6365497"/>
            <a:ext cx="3859797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0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roup 405"/>
          <p:cNvGrpSpPr/>
          <p:nvPr/>
        </p:nvGrpSpPr>
        <p:grpSpPr>
          <a:xfrm>
            <a:off x="-1" y="0"/>
            <a:ext cx="9144002" cy="6858000"/>
            <a:chOff x="0" y="0"/>
            <a:chExt cx="9144000" cy="6858000"/>
          </a:xfrm>
        </p:grpSpPr>
        <p:sp>
          <p:nvSpPr>
            <p:cNvPr id="403" name="Shape 40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0" y="1587"/>
              <a:ext cx="9144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622169" y="631596"/>
            <a:ext cx="6863158" cy="12631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 defTabSz="406908">
              <a:defRPr sz="1800"/>
            </a:pPr>
            <a:br>
              <a:rPr sz="2492"/>
            </a:br>
            <a:r>
              <a:rPr sz="2492">
                <a:solidFill>
                  <a:srgbClr val="FFFFFF"/>
                </a:solidFill>
              </a:rPr>
              <a:t>Pourquoi ces difficultés?</a:t>
            </a:r>
            <a:br>
              <a:rPr sz="2492">
                <a:solidFill>
                  <a:srgbClr val="FFFFFF"/>
                </a:solidFill>
              </a:rPr>
            </a:br>
            <a:endParaRPr sz="2492">
              <a:solidFill>
                <a:srgbClr val="FFFFFF"/>
              </a:solidFill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10" name="Group 410"/>
          <p:cNvGrpSpPr/>
          <p:nvPr/>
        </p:nvGrpSpPr>
        <p:grpSpPr>
          <a:xfrm>
            <a:off x="1290190" y="2084933"/>
            <a:ext cx="6213180" cy="4206242"/>
            <a:chOff x="0" y="0"/>
            <a:chExt cx="6213179" cy="4206240"/>
          </a:xfrm>
        </p:grpSpPr>
        <p:sp>
          <p:nvSpPr>
            <p:cNvPr id="408" name="Shape 408"/>
            <p:cNvSpPr/>
            <p:nvPr/>
          </p:nvSpPr>
          <p:spPr>
            <a:xfrm>
              <a:off x="0" y="239165"/>
              <a:ext cx="6213180" cy="3727910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E96D90"/>
                </a:gs>
                <a:gs pos="100000">
                  <a:srgbClr val="C12654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91440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109248" y="0"/>
              <a:ext cx="5994683" cy="4206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 defTabSz="914400"/>
              <a:endParaRPr sz="2400">
                <a:solidFill>
                  <a:srgbClr val="FFFFFF"/>
                </a:solidFill>
              </a:endParaRPr>
            </a:p>
            <a:p>
              <a:pPr lvl="0" algn="ctr" defTabSz="914400"/>
              <a:r>
                <a:rPr sz="2400">
                  <a:solidFill>
                    <a:srgbClr val="FFFFFF"/>
                  </a:solidFill>
                </a:rPr>
                <a:t>Et aussi parce que, comme l’adulte, il y a des jours où l’enfant n’a pas </a:t>
              </a:r>
              <a:r>
                <a:rPr sz="2800">
                  <a:solidFill>
                    <a:srgbClr val="FFFFFF"/>
                  </a:solidFill>
                </a:rPr>
                <a:t>faim! </a:t>
              </a:r>
              <a:br>
                <a:rPr sz="2800">
                  <a:solidFill>
                    <a:srgbClr val="FFFFFF"/>
                  </a:solidFill>
                </a:rPr>
              </a:br>
              <a:r>
                <a:rPr sz="2400">
                  <a:solidFill>
                    <a:srgbClr val="FFFFFF"/>
                  </a:solidFill>
                </a:rPr>
                <a:t>L'être humain se laisse rarement mourir de faim. </a:t>
              </a:r>
              <a:br>
                <a:rPr sz="2400">
                  <a:solidFill>
                    <a:srgbClr val="FFFFFF"/>
                  </a:solidFill>
                </a:rPr>
              </a:br>
              <a:r>
                <a:rPr sz="2400">
                  <a:solidFill>
                    <a:srgbClr val="FFFFFF"/>
                  </a:solidFill>
                </a:rPr>
                <a:t>L'appétit du petit, dépend de sa constitution physique, de l'activité qu'il a eu dans la journée, de son sommeil, de ses états de stress, des états d'humeur de ses parents.</a:t>
              </a:r>
              <a:br>
                <a:rPr sz="2400">
                  <a:solidFill>
                    <a:srgbClr val="FFFFFF"/>
                  </a:solidFill>
                </a:rPr>
              </a:b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411" name="Shape 411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  </a:t>
            </a:r>
            <a:r>
              <a:rPr sz="2800" b="1">
                <a:solidFill>
                  <a:srgbClr val="FFFFFF"/>
                </a:solidFill>
              </a:rPr>
              <a:t>Ne pas s’alarmer trop vite</a:t>
            </a:r>
          </a:p>
        </p:txBody>
      </p:sp>
      <p:sp>
        <p:nvSpPr>
          <p:cNvPr id="414" name="Shape 414"/>
          <p:cNvSpPr>
            <a:spLocks noGrp="1"/>
          </p:cNvSpPr>
          <p:nvPr>
            <p:ph type="body" idx="1"/>
          </p:nvPr>
        </p:nvSpPr>
        <p:spPr>
          <a:xfrm>
            <a:off x="452256" y="2224584"/>
            <a:ext cx="8295959" cy="4039739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500" b="1">
              <a:solidFill>
                <a:srgbClr val="502550"/>
              </a:solidFill>
            </a:endParaRPr>
          </a:p>
          <a:p>
            <a:pPr marL="342900" lvl="0" indent="-3429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502550"/>
                </a:solidFill>
              </a:rPr>
              <a:t>25 % à 50 % </a:t>
            </a:r>
            <a:r>
              <a:rPr sz="2500">
                <a:solidFill>
                  <a:srgbClr val="502550"/>
                </a:solidFill>
              </a:rPr>
              <a:t>de troubles alimentaires perturbants </a:t>
            </a:r>
            <a:r>
              <a:rPr sz="2500" b="1">
                <a:solidFill>
                  <a:srgbClr val="502550"/>
                </a:solidFill>
              </a:rPr>
              <a:t>avant 2 ans</a:t>
            </a:r>
            <a:r>
              <a:rPr sz="2500">
                <a:solidFill>
                  <a:srgbClr val="502550"/>
                </a:solidFill>
              </a:rPr>
              <a:t>.</a:t>
            </a:r>
            <a:br>
              <a:rPr sz="2500">
                <a:solidFill>
                  <a:srgbClr val="502550"/>
                </a:solidFill>
              </a:rPr>
            </a:br>
            <a:r>
              <a:rPr sz="2500">
                <a:solidFill>
                  <a:srgbClr val="502550"/>
                </a:solidFill>
              </a:rPr>
              <a:t> </a:t>
            </a:r>
            <a:endParaRPr sz="2500">
              <a:solidFill>
                <a:srgbClr val="404040"/>
              </a:solidFill>
            </a:endParaRPr>
          </a:p>
          <a:p>
            <a:pPr marL="342900" lvl="0" indent="-3429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02550"/>
                </a:solidFill>
              </a:rPr>
              <a:t>Ces troubles </a:t>
            </a:r>
            <a:r>
              <a:rPr sz="2500" b="1">
                <a:solidFill>
                  <a:srgbClr val="502550"/>
                </a:solidFill>
              </a:rPr>
              <a:t>se règlent </a:t>
            </a:r>
            <a:r>
              <a:rPr sz="2500">
                <a:solidFill>
                  <a:srgbClr val="502550"/>
                </a:solidFill>
              </a:rPr>
              <a:t>avant la fin de la petite enfance.</a:t>
            </a:r>
            <a:br>
              <a:rPr sz="2500">
                <a:solidFill>
                  <a:srgbClr val="502550"/>
                </a:solidFill>
              </a:rPr>
            </a:br>
            <a:endParaRPr sz="2500">
              <a:solidFill>
                <a:srgbClr val="502550"/>
              </a:solidFill>
            </a:endParaRPr>
          </a:p>
          <a:p>
            <a:pPr marL="342900" lvl="0" indent="-34290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502550"/>
                </a:solidFill>
              </a:rPr>
              <a:t>3 % à 10 % </a:t>
            </a:r>
            <a:r>
              <a:rPr sz="2500">
                <a:solidFill>
                  <a:srgbClr val="502550"/>
                </a:solidFill>
              </a:rPr>
              <a:t>des enfants souffrent de troubles alimentaires </a:t>
            </a:r>
            <a:r>
              <a:rPr sz="2500" b="1">
                <a:solidFill>
                  <a:srgbClr val="502550"/>
                </a:solidFill>
              </a:rPr>
              <a:t>plus graves </a:t>
            </a:r>
            <a:r>
              <a:rPr sz="2500">
                <a:solidFill>
                  <a:srgbClr val="502550"/>
                </a:solidFill>
              </a:rPr>
              <a:t>entrainant problème de croissance, maladies chroniques, problèmes de développement et de comportement.</a:t>
            </a:r>
          </a:p>
        </p:txBody>
      </p:sp>
      <p:sp>
        <p:nvSpPr>
          <p:cNvPr id="415" name="Shape 415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/>
          </p:cNvSpPr>
          <p:nvPr>
            <p:ph type="title"/>
          </p:nvPr>
        </p:nvSpPr>
        <p:spPr>
          <a:xfrm>
            <a:off x="866214" y="973667"/>
            <a:ext cx="6571062" cy="7069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 defTabSz="420623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024" b="1">
                <a:solidFill>
                  <a:srgbClr val="EBEBEB"/>
                </a:solidFill>
              </a:rPr>
              <a:t>A un an les enfants commencent à </a:t>
            </a:r>
            <a:br>
              <a:rPr sz="2024" b="1">
                <a:solidFill>
                  <a:srgbClr val="EBEBEB"/>
                </a:solidFill>
              </a:rPr>
            </a:br>
            <a:r>
              <a:rPr sz="2024" b="1">
                <a:solidFill>
                  <a:srgbClr val="EBEBEB"/>
                </a:solidFill>
              </a:rPr>
              <a:t>être capables de :</a:t>
            </a:r>
          </a:p>
        </p:txBody>
      </p:sp>
      <p:sp>
        <p:nvSpPr>
          <p:cNvPr id="418" name="Shape 418"/>
          <p:cNvSpPr>
            <a:spLocks noGrp="1"/>
          </p:cNvSpPr>
          <p:nvPr>
            <p:ph type="body" idx="1"/>
          </p:nvPr>
        </p:nvSpPr>
        <p:spPr>
          <a:xfrm>
            <a:off x="1373986" y="2255409"/>
            <a:ext cx="5555517" cy="4025248"/>
          </a:xfrm>
          <a:prstGeom prst="rect">
            <a:avLst/>
          </a:prstGeom>
        </p:spPr>
        <p:txBody>
          <a:bodyPr lIns="0" tIns="0" rIns="0" bIns="0" anchor="ctr"/>
          <a:lstStyle/>
          <a:p>
            <a:pPr marL="293914" lvl="0" indent="-29391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2550"/>
                </a:solidFill>
              </a:rPr>
              <a:t>s’asseoir seuls</a:t>
            </a:r>
          </a:p>
          <a:p>
            <a:pPr marL="293914" lvl="0" indent="-29391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2550"/>
                </a:solidFill>
              </a:rPr>
              <a:t>mâcher et avaler des aliments de textures différentes</a:t>
            </a:r>
          </a:p>
          <a:p>
            <a:pPr marL="293914" lvl="0" indent="-29391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2550"/>
                </a:solidFill>
              </a:rPr>
              <a:t>commencer à manger seuls </a:t>
            </a:r>
          </a:p>
          <a:p>
            <a:pPr marL="293914" lvl="0" indent="-29391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2550"/>
                </a:solidFill>
              </a:rPr>
              <a:t>adopter la nourriture et les modèles de repas familiaux</a:t>
            </a:r>
          </a:p>
        </p:txBody>
      </p:sp>
      <p:sp>
        <p:nvSpPr>
          <p:cNvPr id="419" name="Shape 419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/>
          </p:cNvSpPr>
          <p:nvPr>
            <p:ph type="title"/>
          </p:nvPr>
        </p:nvSpPr>
        <p:spPr>
          <a:xfrm>
            <a:off x="866214" y="973667"/>
            <a:ext cx="6571062" cy="7069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90000"/>
              </a:lnSpc>
              <a:defRPr sz="2200" b="1">
                <a:solidFill>
                  <a:srgbClr val="EBEBEB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EBEBEB"/>
                </a:solidFill>
              </a:rPr>
              <a:t>Exposition précoce à un alimentation saine</a:t>
            </a:r>
          </a:p>
        </p:txBody>
      </p:sp>
      <p:sp>
        <p:nvSpPr>
          <p:cNvPr id="422" name="Shape 422"/>
          <p:cNvSpPr>
            <a:spLocks noGrp="1"/>
          </p:cNvSpPr>
          <p:nvPr>
            <p:ph type="body" idx="1"/>
          </p:nvPr>
        </p:nvSpPr>
        <p:spPr>
          <a:xfrm>
            <a:off x="461775" y="2105711"/>
            <a:ext cx="5469726" cy="4025248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lvl="0" indent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 b="1">
                <a:solidFill>
                  <a:srgbClr val="502550"/>
                </a:solidFill>
              </a:rPr>
              <a:t>Donner une variété d’aliments sains permet à l’enfant </a:t>
            </a:r>
            <a:br>
              <a:rPr sz="2000" b="1">
                <a:solidFill>
                  <a:srgbClr val="502550"/>
                </a:solidFill>
              </a:rPr>
            </a:br>
            <a:endParaRPr sz="2000" b="1">
              <a:solidFill>
                <a:srgbClr val="502550"/>
              </a:solidFill>
            </a:endParaRPr>
          </a:p>
          <a:p>
            <a:pPr marL="244928" lvl="0" indent="-244928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02550"/>
                </a:solidFill>
              </a:rPr>
              <a:t>d’avoir une alimentation de qualité, </a:t>
            </a:r>
          </a:p>
          <a:p>
            <a:pPr marL="244928" lvl="0" indent="-244928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02550"/>
                </a:solidFill>
              </a:rPr>
              <a:t>d’accepter la nourriture tôt et de façon pérenne. </a:t>
            </a:r>
          </a:p>
          <a:p>
            <a:pPr marL="244928" lvl="0" indent="-244928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02550"/>
                </a:solidFill>
              </a:rPr>
              <a:t>l’exposition aux fruits et aux légumes pendant la prime enfance favorise l’acceptation de ces aliments plus tard.</a:t>
            </a:r>
          </a:p>
        </p:txBody>
      </p:sp>
      <p:pic>
        <p:nvPicPr>
          <p:cNvPr id="423" name="image35.jpg" descr="Résultat de recherche d'images pour &quot;alimentation saine enfant&quot;"/>
          <p:cNvPicPr/>
          <p:nvPr/>
        </p:nvPicPr>
        <p:blipFill>
          <a:blip r:embed="rId2"/>
          <a:stretch>
            <a:fillRect/>
          </a:stretch>
        </p:blipFill>
        <p:spPr>
          <a:xfrm>
            <a:off x="5931499" y="3381866"/>
            <a:ext cx="3011552" cy="1472939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</p:pic>
      <p:sp>
        <p:nvSpPr>
          <p:cNvPr id="424" name="Shape 424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/>
          </p:cNvSpPr>
          <p:nvPr>
            <p:ph type="title"/>
          </p:nvPr>
        </p:nvSpPr>
        <p:spPr>
          <a:xfrm>
            <a:off x="866214" y="973667"/>
            <a:ext cx="6571062" cy="7069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20623">
              <a:lnSpc>
                <a:spcPct val="90000"/>
              </a:lnSpc>
              <a:defRPr sz="202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Mais si l’exposition précoce est à une mauvaise  alimentation</a:t>
            </a:r>
          </a:p>
        </p:txBody>
      </p:sp>
      <p:sp>
        <p:nvSpPr>
          <p:cNvPr id="427" name="Shape 427"/>
          <p:cNvSpPr>
            <a:spLocks noGrp="1"/>
          </p:cNvSpPr>
          <p:nvPr>
            <p:ph type="body" idx="1"/>
          </p:nvPr>
        </p:nvSpPr>
        <p:spPr>
          <a:xfrm>
            <a:off x="565607" y="2498102"/>
            <a:ext cx="4449454" cy="3610467"/>
          </a:xfrm>
          <a:prstGeom prst="rect">
            <a:avLst/>
          </a:prstGeom>
        </p:spPr>
        <p:txBody>
          <a:bodyPr lIns="0" tIns="0" rIns="0" bIns="0" anchor="ctr"/>
          <a:lstStyle/>
          <a:p>
            <a:pPr marL="220435" lvl="0" indent="-220435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502550"/>
                </a:solidFill>
              </a:rPr>
              <a:t>consommation excessive de calories pendant la petite enfance, </a:t>
            </a:r>
            <a:r>
              <a:rPr b="1">
                <a:solidFill>
                  <a:srgbClr val="502550"/>
                </a:solidFill>
              </a:rPr>
              <a:t>gras</a:t>
            </a:r>
            <a:r>
              <a:rPr>
                <a:solidFill>
                  <a:srgbClr val="502550"/>
                </a:solidFill>
              </a:rPr>
              <a:t>, de </a:t>
            </a:r>
            <a:r>
              <a:rPr b="1">
                <a:solidFill>
                  <a:srgbClr val="502550"/>
                </a:solidFill>
              </a:rPr>
              <a:t>sucre</a:t>
            </a:r>
            <a:r>
              <a:rPr>
                <a:solidFill>
                  <a:srgbClr val="502550"/>
                </a:solidFill>
              </a:rPr>
              <a:t> et de </a:t>
            </a:r>
            <a:r>
              <a:rPr b="1">
                <a:solidFill>
                  <a:srgbClr val="502550"/>
                </a:solidFill>
              </a:rPr>
              <a:t>glucides raffinés</a:t>
            </a:r>
            <a:r>
              <a:rPr>
                <a:solidFill>
                  <a:srgbClr val="502550"/>
                </a:solidFill>
              </a:rPr>
              <a:t>.</a:t>
            </a:r>
          </a:p>
          <a:p>
            <a:pPr marL="220435" lvl="0" indent="-220435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502550"/>
                </a:solidFill>
              </a:rPr>
              <a:t>consommation des quantités extrêmement faibles de fruits, de légumes et de micronutriments essentiels</a:t>
            </a:r>
          </a:p>
          <a:p>
            <a:pPr marL="220435" lvl="0" indent="-220435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502550"/>
                </a:solidFill>
              </a:rPr>
              <a:t>Tout ceci augmente la probabilité de certaines </a:t>
            </a:r>
            <a:r>
              <a:rPr b="1">
                <a:solidFill>
                  <a:srgbClr val="502550"/>
                </a:solidFill>
              </a:rPr>
              <a:t>pathologie</a:t>
            </a:r>
            <a:r>
              <a:rPr>
                <a:solidFill>
                  <a:srgbClr val="502550"/>
                </a:solidFill>
              </a:rPr>
              <a:t> et de </a:t>
            </a:r>
            <a:r>
              <a:rPr b="1">
                <a:solidFill>
                  <a:srgbClr val="502550"/>
                </a:solidFill>
              </a:rPr>
              <a:t>surpoids</a:t>
            </a:r>
            <a:r>
              <a:rPr>
                <a:solidFill>
                  <a:srgbClr val="502550"/>
                </a:solidFill>
              </a:rPr>
              <a:t>.</a:t>
            </a:r>
          </a:p>
        </p:txBody>
      </p:sp>
      <p:pic>
        <p:nvPicPr>
          <p:cNvPr id="428" name="image36.jpg"/>
          <p:cNvPicPr/>
          <p:nvPr/>
        </p:nvPicPr>
        <p:blipFill>
          <a:blip r:embed="rId2"/>
          <a:srcRect l="24975" r="8622" b="3"/>
          <a:stretch>
            <a:fillRect/>
          </a:stretch>
        </p:blipFill>
        <p:spPr>
          <a:xfrm>
            <a:off x="5099048" y="2775950"/>
            <a:ext cx="3258769" cy="3067164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</p:pic>
      <p:sp>
        <p:nvSpPr>
          <p:cNvPr id="429" name="Shape 429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FFFFFF"/>
                </a:solidFill>
              </a:rPr>
              <a:t>L’enfant de plus d’un an</a:t>
            </a:r>
          </a:p>
        </p:txBody>
      </p:sp>
      <p:sp>
        <p:nvSpPr>
          <p:cNvPr id="432" name="Shape 432"/>
          <p:cNvSpPr>
            <a:spLocks noGrp="1"/>
          </p:cNvSpPr>
          <p:nvPr>
            <p:ph type="body" idx="1"/>
          </p:nvPr>
        </p:nvSpPr>
        <p:spPr>
          <a:xfrm>
            <a:off x="452256" y="2224584"/>
            <a:ext cx="8295959" cy="4039739"/>
          </a:xfrm>
          <a:prstGeom prst="rect">
            <a:avLst/>
          </a:prstGeom>
        </p:spPr>
        <p:txBody>
          <a:bodyPr/>
          <a:lstStyle/>
          <a:p>
            <a:pPr marL="290975" lvl="0" indent="-290975" defTabSz="452627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502550"/>
                </a:solidFill>
              </a:rPr>
              <a:t>L’enfant est intéressé par tout ce qui l’entoure,</a:t>
            </a:r>
          </a:p>
          <a:p>
            <a:pPr marL="290975" lvl="0" indent="-290975" defTabSz="452627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502550"/>
                </a:solidFill>
              </a:rPr>
              <a:t>se nourrir est, pour lui, une activité comme une autre</a:t>
            </a:r>
          </a:p>
          <a:p>
            <a:pPr marL="290975" lvl="0" indent="-290975" defTabSz="452627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502550"/>
                </a:solidFill>
              </a:rPr>
              <a:t>Sa croissance ralenti, son </a:t>
            </a:r>
            <a:r>
              <a:rPr sz="2376" b="1">
                <a:solidFill>
                  <a:srgbClr val="502550"/>
                </a:solidFill>
              </a:rPr>
              <a:t>appétit diminue</a:t>
            </a:r>
          </a:p>
          <a:p>
            <a:pPr marL="290975" lvl="0" indent="-290975" defTabSz="452627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502550"/>
                </a:solidFill>
              </a:rPr>
              <a:t>Il évalue sa satiété </a:t>
            </a:r>
            <a:r>
              <a:rPr sz="2376" b="1">
                <a:solidFill>
                  <a:srgbClr val="502550"/>
                </a:solidFill>
              </a:rPr>
              <a:t>instinctivement</a:t>
            </a:r>
            <a:r>
              <a:rPr sz="2376">
                <a:solidFill>
                  <a:srgbClr val="502550"/>
                </a:solidFill>
              </a:rPr>
              <a:t> (mieux que les adultes). </a:t>
            </a:r>
          </a:p>
          <a:p>
            <a:pPr marL="290975" lvl="0" indent="-290975" defTabSz="452627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502550"/>
                </a:solidFill>
              </a:rPr>
              <a:t>Il se rattrape naturellement et </a:t>
            </a:r>
            <a:r>
              <a:rPr sz="2376" b="1">
                <a:solidFill>
                  <a:srgbClr val="502550"/>
                </a:solidFill>
              </a:rPr>
              <a:t>compense</a:t>
            </a:r>
            <a:r>
              <a:rPr sz="2376">
                <a:solidFill>
                  <a:srgbClr val="502550"/>
                </a:solidFill>
              </a:rPr>
              <a:t> dans les repas suivants .</a:t>
            </a:r>
          </a:p>
          <a:p>
            <a:pPr marL="290975" lvl="0" indent="-290975" defTabSz="452627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502550"/>
                </a:solidFill>
              </a:rPr>
              <a:t>Refuser les aliments lui permet de </a:t>
            </a:r>
            <a:r>
              <a:rPr sz="2376" b="1">
                <a:solidFill>
                  <a:srgbClr val="502550"/>
                </a:solidFill>
              </a:rPr>
              <a:t>s’affirmer</a:t>
            </a:r>
            <a:r>
              <a:rPr sz="2376">
                <a:solidFill>
                  <a:srgbClr val="502550"/>
                </a:solidFill>
              </a:rPr>
              <a:t> et de conquérir son autonomie</a:t>
            </a:r>
          </a:p>
        </p:txBody>
      </p:sp>
      <p:sp>
        <p:nvSpPr>
          <p:cNvPr id="433" name="Shape 433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roup 442"/>
          <p:cNvGrpSpPr/>
          <p:nvPr/>
        </p:nvGrpSpPr>
        <p:grpSpPr>
          <a:xfrm>
            <a:off x="-1" y="0"/>
            <a:ext cx="9144002" cy="6858001"/>
            <a:chOff x="0" y="0"/>
            <a:chExt cx="9144000" cy="6858000"/>
          </a:xfrm>
        </p:grpSpPr>
        <p:sp>
          <p:nvSpPr>
            <p:cNvPr id="435" name="Shape 43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0" y="2667000"/>
              <a:ext cx="314325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11000"/>
                  </a:srgbClr>
                </a:gs>
                <a:gs pos="36000">
                  <a:srgbClr val="9B6BF2">
                    <a:alpha val="10000"/>
                  </a:srgbClr>
                </a:gs>
                <a:gs pos="75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0" y="2895600"/>
              <a:ext cx="177165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6BF2">
                    <a:alpha val="8000"/>
                  </a:srgbClr>
                </a:gs>
                <a:gs pos="36000">
                  <a:srgbClr val="9B6BF2">
                    <a:alpha val="8000"/>
                  </a:srgbClr>
                </a:gs>
                <a:gs pos="72000">
                  <a:srgbClr val="9B6BF2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4285059" y="402164"/>
              <a:ext cx="4541440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 rot="15922489">
              <a:off x="1942938" y="1881192"/>
              <a:ext cx="3299408" cy="33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 rot="16200000">
              <a:off x="915323" y="2958540"/>
              <a:ext cx="6053672" cy="9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2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3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6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0" y="1587"/>
              <a:ext cx="9144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443" name="Shape 443"/>
          <p:cNvSpPr>
            <a:spLocks noGrp="1"/>
          </p:cNvSpPr>
          <p:nvPr>
            <p:ph type="title"/>
          </p:nvPr>
        </p:nvSpPr>
        <p:spPr>
          <a:xfrm>
            <a:off x="491104" y="838986"/>
            <a:ext cx="2581769" cy="49684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b="1">
                <a:solidFill>
                  <a:srgbClr val="EBEBEB"/>
                </a:solidFill>
              </a:rPr>
              <a:t>Comment/pourquoi un enfant </a:t>
            </a:r>
            <a:br>
              <a:rPr b="1">
                <a:solidFill>
                  <a:srgbClr val="EBEBEB"/>
                </a:solidFill>
              </a:rPr>
            </a:br>
            <a:r>
              <a:rPr b="1">
                <a:solidFill>
                  <a:srgbClr val="EBEBEB"/>
                </a:solidFill>
              </a:rPr>
              <a:t>accepte ou rejette un aliment?</a:t>
            </a:r>
          </a:p>
        </p:txBody>
      </p:sp>
      <p:sp>
        <p:nvSpPr>
          <p:cNvPr id="444" name="Shape 444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447" name="Group 447"/>
          <p:cNvGrpSpPr/>
          <p:nvPr/>
        </p:nvGrpSpPr>
        <p:grpSpPr>
          <a:xfrm>
            <a:off x="3859440" y="1178289"/>
            <a:ext cx="4793456" cy="5479833"/>
            <a:chOff x="0" y="0"/>
            <a:chExt cx="4793455" cy="5479832"/>
          </a:xfrm>
        </p:grpSpPr>
        <p:sp>
          <p:nvSpPr>
            <p:cNvPr id="445" name="Shape 445"/>
            <p:cNvSpPr/>
            <p:nvPr/>
          </p:nvSpPr>
          <p:spPr>
            <a:xfrm>
              <a:off x="0" y="0"/>
              <a:ext cx="4793456" cy="5184805"/>
            </a:xfrm>
            <a:prstGeom prst="roundRect">
              <a:avLst>
                <a:gd name="adj" fmla="val 7500"/>
              </a:avLst>
            </a:prstGeom>
            <a:solidFill>
              <a:srgbClr val="E33D6F"/>
            </a:solidFill>
            <a:ln w="19050" cap="rnd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91440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105189" y="105192"/>
              <a:ext cx="4583078" cy="537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 defTabSz="914400"/>
              <a:r>
                <a:rPr sz="3200" b="1">
                  <a:solidFill>
                    <a:srgbClr val="FFFFFF"/>
                  </a:solidFill>
                </a:rPr>
                <a:t>En fonction de </a:t>
              </a:r>
              <a:endParaRPr sz="3200">
                <a:solidFill>
                  <a:srgbClr val="FFFFFF"/>
                </a:solidFill>
              </a:endParaRPr>
            </a:p>
            <a:p>
              <a:pPr marL="304800" lvl="0" indent="-304800" defTabSz="914400">
                <a:buSzPct val="100000"/>
                <a:buChar char="•"/>
              </a:pPr>
              <a:r>
                <a:rPr sz="2400">
                  <a:solidFill>
                    <a:srgbClr val="FFFFFF"/>
                  </a:solidFill>
                </a:rPr>
                <a:t>la </a:t>
              </a:r>
              <a:r>
                <a:rPr sz="2400" b="1">
                  <a:solidFill>
                    <a:srgbClr val="FFFFFF"/>
                  </a:solidFill>
                </a:rPr>
                <a:t>qualité </a:t>
              </a:r>
              <a:r>
                <a:rPr sz="2400">
                  <a:solidFill>
                    <a:srgbClr val="FFFFFF"/>
                  </a:solidFill>
                </a:rPr>
                <a:t>de l’aliment – goût, texture, odeur, température, apparence</a:t>
              </a:r>
              <a:br>
                <a:rPr sz="2400">
                  <a:solidFill>
                    <a:srgbClr val="FFFFFF"/>
                  </a:solidFill>
                </a:rPr>
              </a:br>
              <a:r>
                <a:rPr sz="2400">
                  <a:solidFill>
                    <a:srgbClr val="FFFFFF"/>
                  </a:solidFill>
                </a:rPr>
                <a:t> </a:t>
              </a:r>
            </a:p>
            <a:p>
              <a:pPr marL="304800" lvl="0" indent="-304800" defTabSz="914400">
                <a:buSzPct val="100000"/>
                <a:buChar char="•"/>
              </a:pPr>
              <a:r>
                <a:rPr sz="2400">
                  <a:solidFill>
                    <a:srgbClr val="FFFFFF"/>
                  </a:solidFill>
                </a:rPr>
                <a:t>l’</a:t>
              </a:r>
              <a:r>
                <a:rPr sz="2400" b="1">
                  <a:solidFill>
                    <a:srgbClr val="FFFFFF"/>
                  </a:solidFill>
                </a:rPr>
                <a:t>environnement</a:t>
              </a:r>
              <a:r>
                <a:rPr sz="2400">
                  <a:solidFill>
                    <a:srgbClr val="FFFFFF"/>
                  </a:solidFill>
                </a:rPr>
                <a:t>: lieu, présence d’autres personnes </a:t>
              </a:r>
              <a:br>
                <a:rPr sz="2400">
                  <a:solidFill>
                    <a:srgbClr val="FFFFFF"/>
                  </a:solidFill>
                </a:rPr>
              </a:br>
              <a:endParaRPr sz="2400">
                <a:solidFill>
                  <a:srgbClr val="FFFFFF"/>
                </a:solidFill>
              </a:endParaRPr>
            </a:p>
            <a:p>
              <a:pPr marL="304800" lvl="0" indent="-304800" defTabSz="914400">
                <a:buSzPct val="100000"/>
                <a:buChar char="•"/>
              </a:pPr>
              <a:r>
                <a:rPr sz="2400">
                  <a:solidFill>
                    <a:srgbClr val="FFFFFF"/>
                  </a:solidFill>
                </a:rPr>
                <a:t>des </a:t>
              </a:r>
              <a:r>
                <a:rPr sz="2400" b="1">
                  <a:solidFill>
                    <a:srgbClr val="FFFFFF"/>
                  </a:solidFill>
                </a:rPr>
                <a:t>attentes</a:t>
              </a:r>
              <a:r>
                <a:rPr sz="2400">
                  <a:solidFill>
                    <a:srgbClr val="FFFFFF"/>
                  </a:solidFill>
                </a:rPr>
                <a:t> des proches au sujet du comportement alimentaire </a:t>
              </a:r>
            </a:p>
          </p:txBody>
        </p:sp>
      </p:grpSp>
      <p:sp>
        <p:nvSpPr>
          <p:cNvPr id="448" name="Shape 448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FFFFFF"/>
                </a:solidFill>
              </a:rPr>
              <a:t>Le plaisir de manger</a:t>
            </a:r>
          </a:p>
        </p:txBody>
      </p:sp>
      <p:sp>
        <p:nvSpPr>
          <p:cNvPr id="451" name="Shape 451"/>
          <p:cNvSpPr>
            <a:spLocks noGrp="1"/>
          </p:cNvSpPr>
          <p:nvPr>
            <p:ph type="body" idx="1"/>
          </p:nvPr>
        </p:nvSpPr>
        <p:spPr>
          <a:xfrm>
            <a:off x="452256" y="2224584"/>
            <a:ext cx="8295959" cy="4039739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b="1">
                <a:solidFill>
                  <a:srgbClr val="502550"/>
                </a:solidFill>
              </a:rPr>
              <a:t>Les enfants ont tendance à associer le contexte de consommation à l’aliment. </a:t>
            </a:r>
            <a:br>
              <a:rPr sz="2400" b="1">
                <a:solidFill>
                  <a:srgbClr val="502550"/>
                </a:solidFill>
              </a:rPr>
            </a:br>
            <a:endParaRPr sz="2400" b="1">
              <a:solidFill>
                <a:srgbClr val="502550"/>
              </a:solidFill>
            </a:endParaRP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2550"/>
                </a:solidFill>
              </a:rPr>
              <a:t>Pour que l'enfant ait envie de manger, il faut </a:t>
            </a:r>
          </a:p>
          <a:p>
            <a:pPr marL="293914" lvl="0" indent="-29391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2550"/>
                </a:solidFill>
              </a:rPr>
              <a:t>que le repas soit un moment agréable, chaleureux et convivial.</a:t>
            </a:r>
          </a:p>
          <a:p>
            <a:pPr marL="293914" lvl="0" indent="-29391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2550"/>
                </a:solidFill>
              </a:rPr>
              <a:t> Malheureusement, c'est souvent un lieu dans lequel se cristallise des tensions. </a:t>
            </a:r>
          </a:p>
        </p:txBody>
      </p:sp>
      <p:sp>
        <p:nvSpPr>
          <p:cNvPr id="452" name="Shape 452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/>
          </p:cNvSpPr>
          <p:nvPr>
            <p:ph type="title"/>
          </p:nvPr>
        </p:nvSpPr>
        <p:spPr>
          <a:xfrm>
            <a:off x="866214" y="973667"/>
            <a:ext cx="6571062" cy="7069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b="1">
                <a:solidFill>
                  <a:srgbClr val="EBEBEB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EBEBEB"/>
                </a:solidFill>
              </a:rPr>
              <a:t>Le plaisir de manger</a:t>
            </a:r>
          </a:p>
        </p:txBody>
      </p:sp>
      <p:pic>
        <p:nvPicPr>
          <p:cNvPr id="455" name="image37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63600" y="3172568"/>
            <a:ext cx="2273926" cy="2273927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</p:pic>
      <p:sp>
        <p:nvSpPr>
          <p:cNvPr id="456" name="Shape 456"/>
          <p:cNvSpPr>
            <a:spLocks noGrp="1"/>
          </p:cNvSpPr>
          <p:nvPr>
            <p:ph type="body" idx="1"/>
          </p:nvPr>
        </p:nvSpPr>
        <p:spPr>
          <a:xfrm>
            <a:off x="3481001" y="2603500"/>
            <a:ext cx="4913698" cy="34163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lvl="0" indent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404040"/>
              </a:solidFill>
            </a:endParaRPr>
          </a:p>
          <a:p>
            <a:pPr marL="0" lvl="0" indent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2550"/>
                </a:solidFill>
              </a:rPr>
              <a:t>Lorsque l'alimentation </a:t>
            </a:r>
            <a:r>
              <a:rPr sz="2400" b="1">
                <a:solidFill>
                  <a:srgbClr val="502550"/>
                </a:solidFill>
              </a:rPr>
              <a:t>devient un enjeu </a:t>
            </a:r>
            <a:r>
              <a:rPr sz="2400">
                <a:solidFill>
                  <a:srgbClr val="502550"/>
                </a:solidFill>
              </a:rPr>
              <a:t>cristallisant des peurs et des jeux de pouvoir, il devient quasiment certain que le repas ne sera pas un moment de douceur où sera </a:t>
            </a:r>
            <a:r>
              <a:rPr sz="2400" b="1">
                <a:solidFill>
                  <a:srgbClr val="502550"/>
                </a:solidFill>
              </a:rPr>
              <a:t>perdu le plaisir d’être ensemble.</a:t>
            </a:r>
          </a:p>
        </p:txBody>
      </p:sp>
      <p:sp>
        <p:nvSpPr>
          <p:cNvPr id="457" name="Shape 457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Trucs et astuces</a:t>
            </a:r>
          </a:p>
        </p:txBody>
      </p:sp>
      <p:sp>
        <p:nvSpPr>
          <p:cNvPr id="460" name="Shape 460"/>
          <p:cNvSpPr>
            <a:spLocks noGrp="1"/>
          </p:cNvSpPr>
          <p:nvPr>
            <p:ph type="body" idx="1"/>
          </p:nvPr>
        </p:nvSpPr>
        <p:spPr>
          <a:xfrm>
            <a:off x="452257" y="2413260"/>
            <a:ext cx="4596076" cy="3606541"/>
          </a:xfrm>
          <a:prstGeom prst="rect">
            <a:avLst/>
          </a:prstGeom>
        </p:spPr>
        <p:txBody>
          <a:bodyPr/>
          <a:lstStyle/>
          <a:p>
            <a:pPr marL="455793" lvl="0" indent="-455793" defTabSz="438911">
              <a:lnSpc>
                <a:spcPct val="8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1727" b="1">
                <a:solidFill>
                  <a:srgbClr val="502550"/>
                </a:solidFill>
              </a:rPr>
              <a:t>La familiarisation </a:t>
            </a:r>
            <a:r>
              <a:rPr sz="1248">
                <a:solidFill>
                  <a:srgbClr val="502550"/>
                </a:solidFill>
              </a:rPr>
              <a:t>: </a:t>
            </a:r>
            <a:endParaRPr sz="1248">
              <a:solidFill>
                <a:srgbClr val="404040"/>
              </a:solidFill>
            </a:endParaRPr>
          </a:p>
          <a:p>
            <a:pPr marL="0" lvl="0" indent="0" defTabSz="438911">
              <a:lnSpc>
                <a:spcPct val="80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40">
                <a:solidFill>
                  <a:srgbClr val="502550"/>
                </a:solidFill>
              </a:rPr>
              <a:t>Moins un aliment est familier, plus il suscite de la méfiance. </a:t>
            </a:r>
            <a:endParaRPr sz="1248">
              <a:solidFill>
                <a:srgbClr val="404040"/>
              </a:solidFill>
            </a:endParaRPr>
          </a:p>
          <a:p>
            <a:pPr marL="0" lvl="0" indent="0" defTabSz="438911">
              <a:lnSpc>
                <a:spcPct val="80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40">
                <a:solidFill>
                  <a:srgbClr val="502550"/>
                </a:solidFill>
              </a:rPr>
              <a:t>Présentez plusieurs fois un aliment, même s’il n’a pas très bien été reçu la première fois.</a:t>
            </a:r>
            <a:br>
              <a:rPr sz="1440">
                <a:solidFill>
                  <a:srgbClr val="502550"/>
                </a:solidFill>
              </a:rPr>
            </a:br>
            <a:br>
              <a:rPr sz="1440">
                <a:solidFill>
                  <a:srgbClr val="502550"/>
                </a:solidFill>
              </a:rPr>
            </a:br>
            <a:r>
              <a:rPr sz="1440">
                <a:solidFill>
                  <a:srgbClr val="502550"/>
                </a:solidFill>
              </a:rPr>
              <a:t>Combinez les nouveaux aliments aux aliments préférés de l’enfant</a:t>
            </a:r>
            <a:endParaRPr sz="1248">
              <a:solidFill>
                <a:srgbClr val="404040"/>
              </a:solidFill>
            </a:endParaRPr>
          </a:p>
          <a:p>
            <a:pPr marL="0" lvl="0" indent="0" defTabSz="438911">
              <a:lnSpc>
                <a:spcPct val="80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40" b="1">
                <a:solidFill>
                  <a:srgbClr val="502550"/>
                </a:solidFill>
              </a:rPr>
              <a:t>Donnez l’exemple </a:t>
            </a:r>
            <a:r>
              <a:rPr sz="1440">
                <a:solidFill>
                  <a:srgbClr val="502550"/>
                </a:solidFill>
              </a:rPr>
              <a:t>: consommez l’aliment avec entrain.  Cela apaise et rassure.</a:t>
            </a:r>
            <a:br>
              <a:rPr sz="1440">
                <a:solidFill>
                  <a:srgbClr val="502550"/>
                </a:solidFill>
              </a:rPr>
            </a:br>
            <a:endParaRPr sz="3167">
              <a:solidFill>
                <a:srgbClr val="502550"/>
              </a:solidFill>
            </a:endParaRPr>
          </a:p>
          <a:p>
            <a:pPr marL="0" lvl="0" indent="0" defTabSz="438911">
              <a:lnSpc>
                <a:spcPct val="80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632">
                <a:solidFill>
                  <a:srgbClr val="502550"/>
                </a:solidFill>
              </a:rPr>
              <a:t>Plus les enfants s’accoutument au goût d’un aliment, plus ils sont portés à l’accepter</a:t>
            </a:r>
            <a:br>
              <a:rPr sz="1632">
                <a:solidFill>
                  <a:srgbClr val="502550"/>
                </a:solidFill>
              </a:rPr>
            </a:br>
            <a:endParaRPr sz="1632">
              <a:solidFill>
                <a:srgbClr val="502550"/>
              </a:solidFill>
            </a:endParaRPr>
          </a:p>
        </p:txBody>
      </p:sp>
      <p:pic>
        <p:nvPicPr>
          <p:cNvPr id="461" name="image3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048332" y="2875175"/>
            <a:ext cx="3814559" cy="2671801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Shape 462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4317474" y="2545237"/>
            <a:ext cx="4326905" cy="15911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Alimentation et développement</a:t>
            </a:r>
          </a:p>
        </p:txBody>
      </p:sp>
      <p:pic>
        <p:nvPicPr>
          <p:cNvPr id="225" name="image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02802" y="571567"/>
            <a:ext cx="3814673" cy="571486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177216" y="6365497"/>
            <a:ext cx="3859797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0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/>
          </p:cNvSpPr>
          <p:nvPr>
            <p:ph type="title"/>
          </p:nvPr>
        </p:nvSpPr>
        <p:spPr>
          <a:xfrm>
            <a:off x="866214" y="973667"/>
            <a:ext cx="6571062" cy="7069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Trucs et astuces</a:t>
            </a:r>
          </a:p>
        </p:txBody>
      </p:sp>
      <p:pic>
        <p:nvPicPr>
          <p:cNvPr id="465" name="image40.jpg" descr="Résultat de recherche d'images pour &quot;enfant prepare repas&quot;"/>
          <p:cNvPicPr/>
          <p:nvPr/>
        </p:nvPicPr>
        <p:blipFill>
          <a:blip r:embed="rId2"/>
          <a:srcRect l="13271" r="16023"/>
          <a:stretch>
            <a:fillRect/>
          </a:stretch>
        </p:blipFill>
        <p:spPr>
          <a:xfrm>
            <a:off x="863600" y="2775950"/>
            <a:ext cx="3258769" cy="3067072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</p:pic>
      <p:sp>
        <p:nvSpPr>
          <p:cNvPr id="466" name="Shape 466"/>
          <p:cNvSpPr>
            <a:spLocks noGrp="1"/>
          </p:cNvSpPr>
          <p:nvPr>
            <p:ph type="body" idx="1"/>
          </p:nvPr>
        </p:nvSpPr>
        <p:spPr>
          <a:xfrm>
            <a:off x="4485715" y="2603500"/>
            <a:ext cx="3908984" cy="34163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lvl="0" indent="0" defTabSz="438911">
              <a:lnSpc>
                <a:spcPct val="90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br>
              <a:rPr sz="2688">
                <a:solidFill>
                  <a:srgbClr val="404040"/>
                </a:solidFill>
              </a:rPr>
            </a:br>
            <a:r>
              <a:rPr sz="1919">
                <a:solidFill>
                  <a:srgbClr val="404040"/>
                </a:solidFill>
              </a:rPr>
              <a:t>• </a:t>
            </a:r>
            <a:r>
              <a:rPr sz="1919" b="1">
                <a:solidFill>
                  <a:srgbClr val="502550"/>
                </a:solidFill>
              </a:rPr>
              <a:t>Faire participer </a:t>
            </a:r>
            <a:r>
              <a:rPr sz="1919">
                <a:solidFill>
                  <a:srgbClr val="502550"/>
                </a:solidFill>
              </a:rPr>
              <a:t>les enfants à la préparation du repas :  Le contact de l’enfant avec les aliments améliore leur acceptation. </a:t>
            </a:r>
            <a:br>
              <a:rPr sz="1919">
                <a:solidFill>
                  <a:srgbClr val="502550"/>
                </a:solidFill>
              </a:rPr>
            </a:br>
            <a:br>
              <a:rPr sz="1919">
                <a:solidFill>
                  <a:srgbClr val="502550"/>
                </a:solidFill>
              </a:rPr>
            </a:br>
            <a:r>
              <a:rPr sz="1919">
                <a:solidFill>
                  <a:srgbClr val="502550"/>
                </a:solidFill>
              </a:rPr>
              <a:t>• </a:t>
            </a:r>
            <a:r>
              <a:rPr sz="1919" b="1">
                <a:solidFill>
                  <a:srgbClr val="502550"/>
                </a:solidFill>
              </a:rPr>
              <a:t>Gratifier (et non récompenser) </a:t>
            </a:r>
            <a:r>
              <a:rPr sz="1919">
                <a:solidFill>
                  <a:srgbClr val="502550"/>
                </a:solidFill>
              </a:rPr>
              <a:t>l’enfant lors de la consommation de nouveaux mets ou d’aliments moins appréciés.</a:t>
            </a:r>
          </a:p>
        </p:txBody>
      </p:sp>
      <p:sp>
        <p:nvSpPr>
          <p:cNvPr id="467" name="Shape 467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Trucs et astuces</a:t>
            </a:r>
          </a:p>
        </p:txBody>
      </p:sp>
      <p:pic>
        <p:nvPicPr>
          <p:cNvPr id="470" name="image4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801143" y="3040296"/>
            <a:ext cx="3183742" cy="2110960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Shape 471"/>
          <p:cNvSpPr/>
          <p:nvPr/>
        </p:nvSpPr>
        <p:spPr>
          <a:xfrm>
            <a:off x="458491" y="2450968"/>
            <a:ext cx="5353032" cy="3315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07000"/>
              </a:lnSpc>
              <a:spcBef>
                <a:spcPts val="500"/>
              </a:spcBef>
              <a:tabLst>
                <a:tab pos="457200" algn="l"/>
              </a:tabLst>
            </a:pPr>
            <a:r>
              <a:rPr b="1"/>
              <a:t>Respectez toujours son appétit, </a:t>
            </a:r>
            <a:r>
              <a:t>ne le forcez jamais à manger </a:t>
            </a:r>
            <a:br/>
            <a:endParaRPr/>
          </a:p>
          <a:p>
            <a:pPr lvl="0">
              <a:lnSpc>
                <a:spcPct val="107000"/>
              </a:lnSpc>
              <a:spcBef>
                <a:spcPts val="500"/>
              </a:spcBef>
              <a:tabLst>
                <a:tab pos="457200" algn="l"/>
              </a:tabLst>
            </a:pPr>
            <a:r>
              <a:t>      vous manifesterez de l’inquiétude et de la sévérité</a:t>
            </a:r>
            <a:br/>
            <a:endParaRPr/>
          </a:p>
          <a:p>
            <a:pPr lvl="0">
              <a:lnSpc>
                <a:spcPct val="107000"/>
              </a:lnSpc>
              <a:spcBef>
                <a:spcPts val="500"/>
              </a:spcBef>
              <a:tabLst>
                <a:tab pos="457200" algn="l"/>
              </a:tabLst>
            </a:pPr>
            <a:r>
              <a:t>       il essayera de dire non  </a:t>
            </a:r>
            <a:br/>
            <a:r>
              <a:t>     </a:t>
            </a:r>
          </a:p>
          <a:p>
            <a:pPr lvl="0">
              <a:lnSpc>
                <a:spcPct val="107000"/>
              </a:lnSpc>
              <a:spcBef>
                <a:spcPts val="500"/>
              </a:spcBef>
              <a:tabLst>
                <a:tab pos="457200" algn="l"/>
              </a:tabLst>
            </a:pPr>
            <a:r>
              <a:t>       son rapport aux aliments sera malsain. </a:t>
            </a:r>
          </a:p>
        </p:txBody>
      </p:sp>
      <p:sp>
        <p:nvSpPr>
          <p:cNvPr id="472" name="Shape 472"/>
          <p:cNvSpPr/>
          <p:nvPr/>
        </p:nvSpPr>
        <p:spPr>
          <a:xfrm>
            <a:off x="521503" y="3404767"/>
            <a:ext cx="291831" cy="264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672" y="7344"/>
                </a:lnTo>
                <a:lnTo>
                  <a:pt x="7672" y="0"/>
                </a:lnTo>
                <a:lnTo>
                  <a:pt x="13928" y="0"/>
                </a:lnTo>
                <a:lnTo>
                  <a:pt x="13928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3928" y="14256"/>
                </a:lnTo>
                <a:lnTo>
                  <a:pt x="13928" y="21600"/>
                </a:lnTo>
                <a:lnTo>
                  <a:pt x="7672" y="21600"/>
                </a:lnTo>
                <a:lnTo>
                  <a:pt x="7672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B31166"/>
          </a:solidFill>
          <a:ln w="12700">
            <a:solidFill>
              <a:srgbClr val="830C4A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3" name="Shape 473"/>
          <p:cNvSpPr/>
          <p:nvPr/>
        </p:nvSpPr>
        <p:spPr>
          <a:xfrm>
            <a:off x="521503" y="4363165"/>
            <a:ext cx="291831" cy="264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672" y="7344"/>
                </a:lnTo>
                <a:lnTo>
                  <a:pt x="7672" y="0"/>
                </a:lnTo>
                <a:lnTo>
                  <a:pt x="13928" y="0"/>
                </a:lnTo>
                <a:lnTo>
                  <a:pt x="13928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3928" y="14256"/>
                </a:lnTo>
                <a:lnTo>
                  <a:pt x="13928" y="21600"/>
                </a:lnTo>
                <a:lnTo>
                  <a:pt x="7672" y="21600"/>
                </a:lnTo>
                <a:lnTo>
                  <a:pt x="7672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B31166"/>
          </a:solidFill>
          <a:ln w="12700">
            <a:solidFill>
              <a:srgbClr val="830C4A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521503" y="5075694"/>
            <a:ext cx="291831" cy="264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672" y="7344"/>
                </a:lnTo>
                <a:lnTo>
                  <a:pt x="7672" y="0"/>
                </a:lnTo>
                <a:lnTo>
                  <a:pt x="13928" y="0"/>
                </a:lnTo>
                <a:lnTo>
                  <a:pt x="13928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3928" y="14256"/>
                </a:lnTo>
                <a:lnTo>
                  <a:pt x="13928" y="21600"/>
                </a:lnTo>
                <a:lnTo>
                  <a:pt x="7672" y="21600"/>
                </a:lnTo>
                <a:lnTo>
                  <a:pt x="7672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B31166"/>
          </a:solidFill>
          <a:ln w="12700">
            <a:solidFill>
              <a:srgbClr val="830C4A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/>
          </p:cNvSpPr>
          <p:nvPr>
            <p:ph type="title"/>
          </p:nvPr>
        </p:nvSpPr>
        <p:spPr>
          <a:xfrm>
            <a:off x="866214" y="973667"/>
            <a:ext cx="6571062" cy="7069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>
                <a:solidFill>
                  <a:srgbClr val="EBEBE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BEBEB"/>
                </a:solidFill>
              </a:rPr>
              <a:t>Trucs et astuces</a:t>
            </a:r>
          </a:p>
        </p:txBody>
      </p:sp>
      <p:pic>
        <p:nvPicPr>
          <p:cNvPr id="478" name="image42.jpeg" descr="Une image contenant jouet, dessin&#10;&#10;Description générée automatiquement"/>
          <p:cNvPicPr/>
          <p:nvPr/>
        </p:nvPicPr>
        <p:blipFill>
          <a:blip r:embed="rId2"/>
          <a:srcRect l="20183" r="5680" b="1"/>
          <a:stretch>
            <a:fillRect/>
          </a:stretch>
        </p:blipFill>
        <p:spPr>
          <a:xfrm>
            <a:off x="863599" y="2775950"/>
            <a:ext cx="2273927" cy="3067164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</p:pic>
      <p:sp>
        <p:nvSpPr>
          <p:cNvPr id="479" name="Shape 479"/>
          <p:cNvSpPr/>
          <p:nvPr/>
        </p:nvSpPr>
        <p:spPr>
          <a:xfrm>
            <a:off x="3481001" y="2603500"/>
            <a:ext cx="4913698" cy="341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tabLst>
                <a:tab pos="457200" algn="l"/>
              </a:tabLst>
            </a:pPr>
            <a:r>
              <a:rPr b="1">
                <a:solidFill>
                  <a:srgbClr val="502550"/>
                </a:solidFill>
              </a:rPr>
              <a:t>Si l’alimentation devient un enjeu de négociation avec vous:</a:t>
            </a:r>
            <a:br>
              <a:rPr b="1">
                <a:solidFill>
                  <a:srgbClr val="502550"/>
                </a:solidFill>
              </a:rPr>
            </a:br>
            <a:endParaRPr>
              <a:solidFill>
                <a:srgbClr val="502550"/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457200" algn="l"/>
              </a:tabLst>
            </a:pPr>
            <a:r>
              <a:rPr>
                <a:solidFill>
                  <a:srgbClr val="502550"/>
                </a:solidFill>
              </a:rPr>
              <a:t>La nourriture deviendra sa façon d’attirer votre attention. </a:t>
            </a:r>
            <a:br>
              <a:rPr>
                <a:solidFill>
                  <a:srgbClr val="502550"/>
                </a:solidFill>
              </a:rPr>
            </a:br>
            <a:endParaRPr>
              <a:solidFill>
                <a:srgbClr val="502550"/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457200" algn="l"/>
              </a:tabLst>
            </a:pPr>
            <a:r>
              <a:rPr>
                <a:solidFill>
                  <a:srgbClr val="502550"/>
                </a:solidFill>
              </a:rPr>
              <a:t>Il mangera trop pour vous faire plaisir et obtenir votre affection, </a:t>
            </a:r>
            <a:br>
              <a:rPr>
                <a:solidFill>
                  <a:srgbClr val="502550"/>
                </a:solidFill>
              </a:rPr>
            </a:br>
            <a:endParaRPr>
              <a:solidFill>
                <a:srgbClr val="502550"/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B31166"/>
              </a:buClr>
              <a:buSzPct val="80000"/>
              <a:buFont typeface="Wingdings 3"/>
              <a:buChar char=""/>
              <a:tabLst>
                <a:tab pos="457200" algn="l"/>
              </a:tabLst>
            </a:pPr>
            <a:r>
              <a:rPr>
                <a:solidFill>
                  <a:srgbClr val="502550"/>
                </a:solidFill>
              </a:rPr>
              <a:t>il refusera de manger s’il éprouve trop de pression ou s’il se sent dévalorisé. </a:t>
            </a:r>
          </a:p>
        </p:txBody>
      </p:sp>
      <p:sp>
        <p:nvSpPr>
          <p:cNvPr id="480" name="Shape 480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Trucs et astuces</a:t>
            </a:r>
          </a:p>
        </p:txBody>
      </p:sp>
      <p:sp>
        <p:nvSpPr>
          <p:cNvPr id="483" name="Shape 483"/>
          <p:cNvSpPr/>
          <p:nvPr/>
        </p:nvSpPr>
        <p:spPr>
          <a:xfrm>
            <a:off x="545214" y="2139885"/>
            <a:ext cx="7439288" cy="4129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07000"/>
              </a:lnSpc>
              <a:spcBef>
                <a:spcPts val="500"/>
              </a:spcBef>
              <a:tabLst>
                <a:tab pos="457200" algn="l"/>
              </a:tabLst>
            </a:pPr>
            <a:r>
              <a:rPr b="1">
                <a:solidFill>
                  <a:srgbClr val="502550"/>
                </a:solidFill>
              </a:rPr>
              <a:t>En cas de manque d’appétit passager </a:t>
            </a:r>
            <a:br>
              <a:rPr b="1">
                <a:solidFill>
                  <a:srgbClr val="502550"/>
                </a:solidFill>
              </a:rPr>
            </a:br>
            <a:endParaRPr b="1">
              <a:solidFill>
                <a:srgbClr val="502550"/>
              </a:solidFill>
            </a:endParaRPr>
          </a:p>
          <a:p>
            <a:pPr marL="285750" lvl="0" indent="-285750">
              <a:lnSpc>
                <a:spcPct val="107000"/>
              </a:lnSpc>
              <a:spcBef>
                <a:spcPts val="500"/>
              </a:spcBef>
              <a:buClr>
                <a:srgbClr val="502550"/>
              </a:buClr>
              <a:buSzPts val="1800"/>
              <a:buFont typeface="Arial"/>
              <a:buChar char="•"/>
              <a:tabLst>
                <a:tab pos="457200" algn="l"/>
              </a:tabLst>
            </a:pPr>
            <a:r>
              <a:rPr>
                <a:solidFill>
                  <a:srgbClr val="502550"/>
                </a:solidFill>
              </a:rPr>
              <a:t>veillez à la </a:t>
            </a:r>
            <a:r>
              <a:rPr b="1">
                <a:solidFill>
                  <a:srgbClr val="502550"/>
                </a:solidFill>
              </a:rPr>
              <a:t>qualité</a:t>
            </a:r>
            <a:r>
              <a:rPr>
                <a:solidFill>
                  <a:srgbClr val="502550"/>
                </a:solidFill>
              </a:rPr>
              <a:t> (plutôt qu’à la quantité) et à la </a:t>
            </a:r>
            <a:r>
              <a:rPr b="1">
                <a:solidFill>
                  <a:srgbClr val="502550"/>
                </a:solidFill>
              </a:rPr>
              <a:t>variété</a:t>
            </a:r>
            <a:r>
              <a:rPr>
                <a:solidFill>
                  <a:srgbClr val="502550"/>
                </a:solidFill>
              </a:rPr>
              <a:t> des aliments que vous servez</a:t>
            </a: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buClr>
                <a:srgbClr val="502550"/>
              </a:buClr>
              <a:buSzPts val="1800"/>
              <a:buFont typeface="Symbol"/>
              <a:buChar char="•"/>
              <a:tabLst>
                <a:tab pos="457200" algn="l"/>
              </a:tabLst>
            </a:pPr>
            <a:r>
              <a:rPr>
                <a:solidFill>
                  <a:srgbClr val="502550"/>
                </a:solidFill>
              </a:rPr>
              <a:t> laissez-le manger peu.</a:t>
            </a:r>
          </a:p>
          <a:p>
            <a:pPr lvl="0">
              <a:lnSpc>
                <a:spcPct val="107000"/>
              </a:lnSpc>
              <a:spcBef>
                <a:spcPts val="500"/>
              </a:spcBef>
              <a:tabLst>
                <a:tab pos="457200" algn="l"/>
              </a:tabLst>
            </a:pPr>
            <a:endParaRPr b="1">
              <a:solidFill>
                <a:srgbClr val="502550"/>
              </a:solidFill>
            </a:endParaRPr>
          </a:p>
          <a:p>
            <a:pPr lvl="0">
              <a:lnSpc>
                <a:spcPct val="107000"/>
              </a:lnSpc>
              <a:spcBef>
                <a:spcPts val="500"/>
              </a:spcBef>
              <a:tabLst>
                <a:tab pos="457200" algn="l"/>
              </a:tabLst>
            </a:pPr>
            <a:r>
              <a:rPr b="1">
                <a:solidFill>
                  <a:srgbClr val="502550"/>
                </a:solidFill>
              </a:rPr>
              <a:t>Allégez ses collations et espacez-les.</a:t>
            </a:r>
          </a:p>
          <a:p>
            <a:pPr marL="285750" lvl="0" indent="-285750">
              <a:lnSpc>
                <a:spcPct val="107000"/>
              </a:lnSpc>
              <a:spcBef>
                <a:spcPts val="500"/>
              </a:spcBef>
              <a:buClr>
                <a:srgbClr val="502550"/>
              </a:buClr>
              <a:buSzPts val="1800"/>
              <a:buFont typeface="Arial"/>
              <a:buChar char="•"/>
              <a:tabLst>
                <a:tab pos="457200" algn="l"/>
              </a:tabLst>
            </a:pPr>
            <a:r>
              <a:rPr>
                <a:solidFill>
                  <a:srgbClr val="502550"/>
                </a:solidFill>
              </a:rPr>
              <a:t>Donnez-les au moins 2 heures avant un repas afin </a:t>
            </a: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buClr>
                <a:srgbClr val="502550"/>
              </a:buClr>
              <a:buSzPts val="1800"/>
              <a:buFont typeface="Symbol"/>
              <a:buChar char="•"/>
              <a:tabLst>
                <a:tab pos="457200" algn="l"/>
              </a:tabLst>
            </a:pPr>
            <a:r>
              <a:rPr>
                <a:solidFill>
                  <a:srgbClr val="502550"/>
                </a:solidFill>
              </a:rPr>
              <a:t>Servez uniquement des collations nutritives, (légumes, fruits, fromage). </a:t>
            </a: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buClr>
                <a:srgbClr val="502550"/>
              </a:buClr>
              <a:buSzPts val="1800"/>
              <a:buFont typeface="Symbol"/>
              <a:buChar char="•"/>
              <a:tabLst>
                <a:tab pos="457200" algn="l"/>
              </a:tabLst>
            </a:pPr>
            <a:r>
              <a:rPr>
                <a:solidFill>
                  <a:srgbClr val="502550"/>
                </a:solidFill>
              </a:rPr>
              <a:t>Évitez les jus ou le lait entre les repas.</a:t>
            </a:r>
          </a:p>
        </p:txBody>
      </p:sp>
      <p:sp>
        <p:nvSpPr>
          <p:cNvPr id="484" name="Shape 484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Trucs et astuces</a:t>
            </a:r>
          </a:p>
        </p:txBody>
      </p:sp>
      <p:sp>
        <p:nvSpPr>
          <p:cNvPr id="487" name="Shape 487"/>
          <p:cNvSpPr/>
          <p:nvPr/>
        </p:nvSpPr>
        <p:spPr>
          <a:xfrm>
            <a:off x="516030" y="2270657"/>
            <a:ext cx="5054307" cy="377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07000"/>
              </a:lnSpc>
              <a:spcBef>
                <a:spcPts val="500"/>
              </a:spcBef>
              <a:tabLst>
                <a:tab pos="457200" algn="l"/>
              </a:tabLst>
            </a:pPr>
            <a:r>
              <a:rPr sz="2000" b="1">
                <a:solidFill>
                  <a:srgbClr val="502550"/>
                </a:solidFill>
              </a:rPr>
              <a:t>N’utilisez pas le dessert comme un moyen de pression.</a:t>
            </a:r>
            <a:br>
              <a:rPr sz="2000" b="1">
                <a:solidFill>
                  <a:srgbClr val="502550"/>
                </a:solidFill>
              </a:rPr>
            </a:br>
            <a:r>
              <a:rPr sz="2000">
                <a:solidFill>
                  <a:srgbClr val="502550"/>
                </a:solidFill>
              </a:rPr>
              <a:t>Le dessert n’est ni une récompense ni un aliment réconfortant. Le dessert  fait partie du menu (fruit, yaourt nature, dessert maison équilibré). </a:t>
            </a:r>
          </a:p>
          <a:p>
            <a:pPr lvl="0">
              <a:lnSpc>
                <a:spcPct val="107000"/>
              </a:lnSpc>
              <a:spcBef>
                <a:spcPts val="500"/>
              </a:spcBef>
              <a:tabLst>
                <a:tab pos="457200" algn="l"/>
              </a:tabLst>
            </a:pPr>
            <a:r>
              <a:rPr sz="2000">
                <a:solidFill>
                  <a:srgbClr val="502550"/>
                </a:solidFill>
              </a:rPr>
              <a:t>Si tel était le cas, l’enfant qui refuse un ou des aliments du repas devrait pouvoir manger une portion de dessert sans être pénalisé.</a:t>
            </a:r>
          </a:p>
        </p:txBody>
      </p:sp>
      <p:pic>
        <p:nvPicPr>
          <p:cNvPr id="488" name="image43.jpg" descr="Résultat de recherche d'images pour &quot;dessert&quot;"/>
          <p:cNvPicPr/>
          <p:nvPr/>
        </p:nvPicPr>
        <p:blipFill>
          <a:blip r:embed="rId2"/>
          <a:stretch>
            <a:fillRect/>
          </a:stretch>
        </p:blipFill>
        <p:spPr>
          <a:xfrm>
            <a:off x="5514680" y="3280528"/>
            <a:ext cx="3113290" cy="2071753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hape 489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Trucs et astuces</a:t>
            </a:r>
          </a:p>
        </p:txBody>
      </p:sp>
      <p:sp>
        <p:nvSpPr>
          <p:cNvPr id="492" name="Shape 492"/>
          <p:cNvSpPr>
            <a:spLocks noGrp="1"/>
          </p:cNvSpPr>
          <p:nvPr>
            <p:ph type="body" idx="1"/>
          </p:nvPr>
        </p:nvSpPr>
        <p:spPr>
          <a:xfrm>
            <a:off x="864382" y="2489199"/>
            <a:ext cx="7223815" cy="363822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404040"/>
                </a:solidFill>
              </a:rPr>
              <a:t>Rappelez régulièrement à votre enfant </a:t>
            </a:r>
            <a:r>
              <a:rPr sz="2100" b="1">
                <a:solidFill>
                  <a:srgbClr val="404040"/>
                </a:solidFill>
              </a:rPr>
              <a:t>qu’on ne joue pas avec la nourriture</a:t>
            </a:r>
            <a:r>
              <a:rPr sz="2100">
                <a:solidFill>
                  <a:srgbClr val="404040"/>
                </a:solidFill>
              </a:rPr>
              <a:t>. « La nourriture va dans la bouche, ou reste dans ton assiette. » 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404040"/>
                </a:solidFill>
              </a:rPr>
              <a:t>Lorsque le petit jette ses aliments par terre, retirez son assiette en lui expliquant que cela ne se fait pas. 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404040"/>
                </a:solidFill>
              </a:rPr>
              <a:t>Demandez-lui de vous </a:t>
            </a:r>
            <a:r>
              <a:rPr sz="2100" b="1">
                <a:solidFill>
                  <a:srgbClr val="404040"/>
                </a:solidFill>
              </a:rPr>
              <a:t>aider à ramasser </a:t>
            </a:r>
            <a:r>
              <a:rPr sz="2100">
                <a:solidFill>
                  <a:srgbClr val="404040"/>
                </a:solidFill>
              </a:rPr>
              <a:t>la nourriture qu’il a lancée. 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404040"/>
                </a:solidFill>
              </a:rPr>
              <a:t>Assurez-vous que personne ne rit lorsqu’il lance sa nourriture, afin qu’il ne soit pas encouragé à répéter son geste.</a:t>
            </a:r>
          </a:p>
        </p:txBody>
      </p:sp>
      <p:sp>
        <p:nvSpPr>
          <p:cNvPr id="493" name="Shape 493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roup 497"/>
          <p:cNvGrpSpPr/>
          <p:nvPr/>
        </p:nvGrpSpPr>
        <p:grpSpPr>
          <a:xfrm>
            <a:off x="-1" y="0"/>
            <a:ext cx="9144002" cy="6858000"/>
            <a:chOff x="0" y="0"/>
            <a:chExt cx="9144000" cy="6858000"/>
          </a:xfrm>
        </p:grpSpPr>
        <p:sp>
          <p:nvSpPr>
            <p:cNvPr id="495" name="Shape 49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0" y="1587"/>
              <a:ext cx="9144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498" name="Shape 498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rgbClr val="B31166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99" name="Shape 499"/>
          <p:cNvSpPr>
            <a:spLocks noGrp="1"/>
          </p:cNvSpPr>
          <p:nvPr>
            <p:ph type="title"/>
          </p:nvPr>
        </p:nvSpPr>
        <p:spPr>
          <a:xfrm>
            <a:off x="487480" y="4517135"/>
            <a:ext cx="7090435" cy="117494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5200">
                <a:solidFill>
                  <a:srgbClr val="EBEBE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EBEBEB"/>
                </a:solidFill>
              </a:rPr>
              <a:t>L’adolescence</a:t>
            </a:r>
          </a:p>
        </p:txBody>
      </p:sp>
      <p:pic>
        <p:nvPicPr>
          <p:cNvPr id="500" name="image44.png" descr="Résultat de recherche d'images pour &quot;adolescent gros mange beaucoup&quot;"/>
          <p:cNvPicPr/>
          <p:nvPr/>
        </p:nvPicPr>
        <p:blipFill>
          <a:blip r:embed="rId3"/>
          <a:stretch>
            <a:fillRect/>
          </a:stretch>
        </p:blipFill>
        <p:spPr>
          <a:xfrm>
            <a:off x="854854" y="730725"/>
            <a:ext cx="2844550" cy="3506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image45.jpg" descr="Résultat de recherche d'images pour &quot;anorexique se voit grosse&quot;"/>
          <p:cNvPicPr/>
          <p:nvPr/>
        </p:nvPicPr>
        <p:blipFill>
          <a:blip r:embed="rId4"/>
          <a:stretch>
            <a:fillRect/>
          </a:stretch>
        </p:blipFill>
        <p:spPr>
          <a:xfrm>
            <a:off x="4125921" y="905111"/>
            <a:ext cx="3451994" cy="3158207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Shape 502"/>
          <p:cNvSpPr/>
          <p:nvPr/>
        </p:nvSpPr>
        <p:spPr>
          <a:xfrm>
            <a:off x="177216" y="6353590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L’adolescence</a:t>
            </a:r>
          </a:p>
        </p:txBody>
      </p:sp>
      <p:sp>
        <p:nvSpPr>
          <p:cNvPr id="505" name="Shape 505"/>
          <p:cNvSpPr>
            <a:spLocks noGrp="1"/>
          </p:cNvSpPr>
          <p:nvPr>
            <p:ph type="body" idx="1"/>
          </p:nvPr>
        </p:nvSpPr>
        <p:spPr>
          <a:xfrm>
            <a:off x="452256" y="2224584"/>
            <a:ext cx="8295959" cy="4039739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02550"/>
                </a:solidFill>
              </a:rPr>
              <a:t>A L'adolescence les besoins nutritionnels sont importants (égalent ou dépassent ceux des adultes). </a:t>
            </a:r>
            <a:br>
              <a:rPr sz="2100">
                <a:solidFill>
                  <a:srgbClr val="502550"/>
                </a:solidFill>
              </a:rPr>
            </a:br>
            <a:r>
              <a:rPr sz="2100">
                <a:solidFill>
                  <a:srgbClr val="502550"/>
                </a:solidFill>
              </a:rPr>
              <a:t>C’est une période de grande croissance. </a:t>
            </a:r>
            <a:endParaRPr sz="2100">
              <a:solidFill>
                <a:srgbClr val="404040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02550"/>
                </a:solidFill>
              </a:rPr>
              <a:t>En 5 ans le poids double, l'enfant grandit de 8 à 12 cm par an pendant quelques années. </a:t>
            </a:r>
            <a:endParaRPr sz="2100">
              <a:solidFill>
                <a:srgbClr val="404040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02550"/>
                </a:solidFill>
              </a:rPr>
              <a:t>Les apports nutritionnels augmentent considérablement </a:t>
            </a:r>
            <a:endParaRPr sz="2100">
              <a:solidFill>
                <a:srgbClr val="404040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02550"/>
                </a:solidFill>
              </a:rPr>
              <a:t>les risques de déséquilibre alimentaire sont très importants. </a:t>
            </a:r>
            <a:endParaRPr sz="2100">
              <a:solidFill>
                <a:srgbClr val="404040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02550"/>
                </a:solidFill>
              </a:rPr>
              <a:t>Les comportements alimentaires prennent un sens particulier chez l'adolescent à la recherche d'une identité et d'une appartenance à un groupe.</a:t>
            </a:r>
          </a:p>
        </p:txBody>
      </p:sp>
      <p:sp>
        <p:nvSpPr>
          <p:cNvPr id="506" name="Shape 506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L’adolescence</a:t>
            </a:r>
          </a:p>
        </p:txBody>
      </p:sp>
      <p:sp>
        <p:nvSpPr>
          <p:cNvPr id="509" name="Shape 509"/>
          <p:cNvSpPr>
            <a:spLocks noGrp="1"/>
          </p:cNvSpPr>
          <p:nvPr>
            <p:ph type="body" idx="1"/>
          </p:nvPr>
        </p:nvSpPr>
        <p:spPr>
          <a:xfrm>
            <a:off x="452256" y="2224584"/>
            <a:ext cx="8295959" cy="4039739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500" b="1">
                <a:solidFill>
                  <a:srgbClr val="502550"/>
                </a:solidFill>
              </a:rPr>
              <a:t>Période de transformation: </a:t>
            </a:r>
            <a:r>
              <a:rPr sz="2500">
                <a:solidFill>
                  <a:srgbClr val="502550"/>
                </a:solidFill>
              </a:rPr>
              <a:t>conformisme/Rébellion, dépendance/indépendance, tradition/recherche de nouveaux modèles</a:t>
            </a:r>
            <a:endParaRPr sz="2500">
              <a:solidFill>
                <a:srgbClr val="404040"/>
              </a:solidFill>
            </a:endParaRPr>
          </a:p>
          <a:p>
            <a:pPr marL="342900" lvl="0" indent="-3429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02550"/>
                </a:solidFill>
              </a:rPr>
              <a:t>Le comportement alimentaire devient un moyen d’expression (besoins, attentes, conflits).</a:t>
            </a:r>
            <a:endParaRPr sz="2500">
              <a:solidFill>
                <a:srgbClr val="404040"/>
              </a:solidFill>
            </a:endParaRPr>
          </a:p>
          <a:p>
            <a:pPr marL="342900" lvl="0" indent="-34290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02550"/>
                </a:solidFill>
              </a:rPr>
              <a:t>Difficile contradiction entre modèles socioculturels du corps (maigreur et contrôle du corps) et de l’acte alimentaire (incontinence, fragmentation)</a:t>
            </a:r>
          </a:p>
        </p:txBody>
      </p:sp>
      <p:sp>
        <p:nvSpPr>
          <p:cNvPr id="510" name="Shape 510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L’adolescence</a:t>
            </a:r>
          </a:p>
        </p:txBody>
      </p:sp>
      <p:sp>
        <p:nvSpPr>
          <p:cNvPr id="513" name="Shape 513"/>
          <p:cNvSpPr>
            <a:spLocks noGrp="1"/>
          </p:cNvSpPr>
          <p:nvPr>
            <p:ph type="body" idx="1"/>
          </p:nvPr>
        </p:nvSpPr>
        <p:spPr>
          <a:xfrm>
            <a:off x="452256" y="2224584"/>
            <a:ext cx="8295959" cy="4039739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500" b="1" cap="all">
                <a:solidFill>
                  <a:srgbClr val="502550"/>
                </a:solidFill>
              </a:rPr>
              <a:t>LES APPORTS ÉNERGÉTIQUES</a:t>
            </a:r>
            <a:endParaRPr sz="1500">
              <a:solidFill>
                <a:srgbClr val="404040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502550"/>
                </a:solidFill>
              </a:rPr>
              <a:t>L'apport calorique de l'adolescent varie énormément d'un jour à l'autre </a:t>
            </a:r>
            <a:endParaRPr sz="1500">
              <a:solidFill>
                <a:srgbClr val="404040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502550"/>
                </a:solidFill>
              </a:rPr>
              <a:t>L’apport calorique s'équilibre plus sur plusieurs jours </a:t>
            </a:r>
            <a:endParaRPr sz="1500">
              <a:solidFill>
                <a:srgbClr val="404040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502550"/>
                </a:solidFill>
              </a:rPr>
              <a:t>Au même âge, les besoins varient en fonction de la vitesse de croissance des sujets (chez les filles entre 13 et 15 ans (2 490 Kcal/j) et chez les garçons entre 16 et 19 ans (3 070 Kcal/j).</a:t>
            </a:r>
            <a:br>
              <a:rPr sz="1500">
                <a:solidFill>
                  <a:srgbClr val="502550"/>
                </a:solidFill>
              </a:rPr>
            </a:br>
            <a:endParaRPr sz="1500">
              <a:solidFill>
                <a:srgbClr val="502550"/>
              </a:solidFill>
            </a:endParaRPr>
          </a:p>
          <a:p>
            <a:pPr marL="0" lvl="0" indent="0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500" b="1" cap="all">
                <a:solidFill>
                  <a:srgbClr val="502550"/>
                </a:solidFill>
              </a:rPr>
              <a:t>LES APPORTS PROTÉIQUES</a:t>
            </a:r>
            <a:endParaRPr sz="1500">
              <a:solidFill>
                <a:srgbClr val="404040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502550"/>
                </a:solidFill>
              </a:rPr>
              <a:t>10 à 20 % de la ration énergétique dont un quart de protéines d'origine animale.</a:t>
            </a:r>
            <a:br>
              <a:rPr sz="1500">
                <a:solidFill>
                  <a:srgbClr val="502550"/>
                </a:solidFill>
              </a:rPr>
            </a:br>
            <a:endParaRPr sz="1500">
              <a:solidFill>
                <a:srgbClr val="502550"/>
              </a:solidFill>
            </a:endParaRPr>
          </a:p>
          <a:p>
            <a:pPr marL="0" lvl="0" indent="0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500" b="1" cap="all">
                <a:solidFill>
                  <a:srgbClr val="502550"/>
                </a:solidFill>
              </a:rPr>
              <a:t>LES APPORTS CONSEILLÉS EN CALCIUM</a:t>
            </a:r>
            <a:endParaRPr sz="1500">
              <a:solidFill>
                <a:srgbClr val="404040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502550"/>
                </a:solidFill>
              </a:rPr>
              <a:t>Ils sont très élevés, de 1 200 jusqu'à 1 500 mg/jour lors des poussées de croissance car l'adolescence est une période clé pour le capital osseux. Plus la consommation de calcium est importante plus la masse osseuse s'accroît. </a:t>
            </a:r>
          </a:p>
        </p:txBody>
      </p:sp>
      <p:sp>
        <p:nvSpPr>
          <p:cNvPr id="514" name="Shape 514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Alimentation et sensori-motricité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452258" y="2489200"/>
            <a:ext cx="7791564" cy="3530600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02550"/>
                </a:solidFill>
              </a:rPr>
              <a:t>L’alimentation est un </a:t>
            </a:r>
            <a:r>
              <a:rPr sz="2500" b="1">
                <a:solidFill>
                  <a:srgbClr val="502550"/>
                </a:solidFill>
              </a:rPr>
              <a:t>processus sensorimoteur</a:t>
            </a:r>
            <a:r>
              <a:rPr sz="2500">
                <a:solidFill>
                  <a:srgbClr val="502550"/>
                </a:solidFill>
              </a:rPr>
              <a:t> très complexe, essentielle à la survie, qui dépend des étapes développementales:</a:t>
            </a:r>
            <a:endParaRPr sz="2500">
              <a:solidFill>
                <a:srgbClr val="404040"/>
              </a:solidFill>
            </a:endParaRPr>
          </a:p>
          <a:p>
            <a:pPr marL="342900" lvl="0" indent="-34290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02550"/>
                </a:solidFill>
              </a:rPr>
              <a:t>maturation neurologique </a:t>
            </a:r>
            <a:endParaRPr sz="2500">
              <a:solidFill>
                <a:srgbClr val="404040"/>
              </a:solidFill>
            </a:endParaRPr>
          </a:p>
          <a:p>
            <a:pPr marL="342900" lvl="0" indent="-34290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02550"/>
                </a:solidFill>
              </a:rPr>
              <a:t>apprentissage expérientiel</a:t>
            </a:r>
            <a:endParaRPr sz="2500">
              <a:solidFill>
                <a:srgbClr val="404040"/>
              </a:solidFill>
            </a:endParaRPr>
          </a:p>
          <a:p>
            <a:pPr marL="342900" lvl="0" indent="-34290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02550"/>
                </a:solidFill>
              </a:rPr>
              <a:t>dépend </a:t>
            </a:r>
            <a:r>
              <a:rPr sz="2500" b="1">
                <a:solidFill>
                  <a:srgbClr val="502550"/>
                </a:solidFill>
              </a:rPr>
              <a:t>largement </a:t>
            </a:r>
            <a:r>
              <a:rPr sz="2500">
                <a:solidFill>
                  <a:srgbClr val="502550"/>
                </a:solidFill>
              </a:rPr>
              <a:t>de l’incitation ou de la motivation interne à commencer à ingérer </a:t>
            </a:r>
          </a:p>
        </p:txBody>
      </p:sp>
      <p:sp>
        <p:nvSpPr>
          <p:cNvPr id="230" name="Shape 230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L’adolescence</a:t>
            </a:r>
          </a:p>
        </p:txBody>
      </p:sp>
      <p:sp>
        <p:nvSpPr>
          <p:cNvPr id="517" name="Shape 517"/>
          <p:cNvSpPr>
            <a:spLocks noGrp="1"/>
          </p:cNvSpPr>
          <p:nvPr>
            <p:ph type="body" idx="1"/>
          </p:nvPr>
        </p:nvSpPr>
        <p:spPr>
          <a:xfrm>
            <a:off x="452256" y="2224584"/>
            <a:ext cx="7522821" cy="4039739"/>
          </a:xfrm>
          <a:prstGeom prst="rect">
            <a:avLst/>
          </a:prstGeom>
        </p:spPr>
        <p:txBody>
          <a:bodyPr/>
          <a:lstStyle/>
          <a:p>
            <a:pPr marL="0" lvl="0" indent="0" defTabSz="438911"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19" b="1" cap="all">
                <a:solidFill>
                  <a:srgbClr val="502550"/>
                </a:solidFill>
              </a:rPr>
              <a:t>LES APPORTS EN FER</a:t>
            </a:r>
          </a:p>
          <a:p>
            <a:pPr marL="235131" lvl="0" indent="-235131" defTabSz="438911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502550"/>
                </a:solidFill>
              </a:rPr>
              <a:t>doivent être augmentés à cause de la croissance des tissus et de la multiplication des globules rouges. </a:t>
            </a:r>
          </a:p>
          <a:p>
            <a:pPr marL="0" lvl="0" indent="0" defTabSz="438911"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19" b="1" cap="all">
                <a:solidFill>
                  <a:srgbClr val="502550"/>
                </a:solidFill>
              </a:rPr>
              <a:t>LES APPORTS LIPIDIQUES</a:t>
            </a:r>
          </a:p>
          <a:p>
            <a:pPr marL="235131" lvl="0" indent="-235131" defTabSz="438911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502550"/>
                </a:solidFill>
              </a:rPr>
              <a:t>environ 1/3 des dépenses énergétiques journalières est conseillé, sous forme de corps gras diversifiés. </a:t>
            </a:r>
          </a:p>
          <a:p>
            <a:pPr marL="0" lvl="0" indent="0" defTabSz="438911"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19" b="1" cap="all">
                <a:solidFill>
                  <a:srgbClr val="502550"/>
                </a:solidFill>
              </a:rPr>
              <a:t>LES APPORTS EN VITAMINES</a:t>
            </a:r>
          </a:p>
          <a:p>
            <a:pPr marL="235131" lvl="0" indent="-235131" defTabSz="438911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502550"/>
                </a:solidFill>
              </a:rPr>
              <a:t>observe des déficiences en vitamines du groupe B, mais aussi A et E chez les filles en particulier. La prise de contraceptifs oraux augmente les besoins en vitamines B6, B2 et en acide folique.</a:t>
            </a:r>
          </a:p>
        </p:txBody>
      </p:sp>
      <p:sp>
        <p:nvSpPr>
          <p:cNvPr id="518" name="Shape 518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/>
        </p:nvSpPr>
        <p:spPr>
          <a:xfrm>
            <a:off x="590842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  <p:sp>
        <p:nvSpPr>
          <p:cNvPr id="521" name="Shape 521"/>
          <p:cNvSpPr>
            <a:spLocks noGrp="1"/>
          </p:cNvSpPr>
          <p:nvPr>
            <p:ph type="title"/>
          </p:nvPr>
        </p:nvSpPr>
        <p:spPr>
          <a:xfrm>
            <a:off x="865969" y="927099"/>
            <a:ext cx="6430378" cy="8357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Merci pour votre écoute</a:t>
            </a:r>
          </a:p>
        </p:txBody>
      </p:sp>
      <p:pic>
        <p:nvPicPr>
          <p:cNvPr id="522" name="image46.jpg" descr="Question de la femme d'affaires posant le mot questions (?) avec un cube en bois"/>
          <p:cNvPicPr/>
          <p:nvPr/>
        </p:nvPicPr>
        <p:blipFill>
          <a:blip r:embed="rId2"/>
          <a:stretch>
            <a:fillRect/>
          </a:stretch>
        </p:blipFill>
        <p:spPr>
          <a:xfrm>
            <a:off x="1469313" y="2261597"/>
            <a:ext cx="5962651" cy="3971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  <p:sp>
        <p:nvSpPr>
          <p:cNvPr id="525" name="Shape 525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Merci pour votre écoute</a:t>
            </a:r>
          </a:p>
        </p:txBody>
      </p:sp>
      <p:sp>
        <p:nvSpPr>
          <p:cNvPr id="526" name="Shape 526"/>
          <p:cNvSpPr/>
          <p:nvPr/>
        </p:nvSpPr>
        <p:spPr>
          <a:xfrm>
            <a:off x="4029733" y="2601184"/>
            <a:ext cx="5069526" cy="2600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indent="357188">
              <a:spcBef>
                <a:spcPts val="400"/>
              </a:spcBef>
            </a:pPr>
            <a:endParaRPr>
              <a:solidFill>
                <a:srgbClr val="502550"/>
              </a:solidFill>
            </a:endParaRPr>
          </a:p>
          <a:p>
            <a:pPr lvl="0" indent="357188" algn="ctr">
              <a:spcBef>
                <a:spcPts val="400"/>
              </a:spcBef>
            </a:pPr>
            <a:r>
              <a:rPr>
                <a:solidFill>
                  <a:srgbClr val="502550"/>
                </a:solidFill>
              </a:rPr>
              <a:t>Consultez nos autres formations sur www.passageparentalite.fr</a:t>
            </a:r>
          </a:p>
          <a:p>
            <a:pPr lvl="0" indent="357188">
              <a:spcBef>
                <a:spcPts val="400"/>
              </a:spcBef>
            </a:pPr>
            <a:endParaRPr>
              <a:solidFill>
                <a:srgbClr val="502550"/>
              </a:solidFill>
            </a:endParaRPr>
          </a:p>
          <a:p>
            <a:pPr lvl="0" indent="357188">
              <a:spcBef>
                <a:spcPts val="400"/>
              </a:spcBef>
            </a:pPr>
            <a:endParaRPr>
              <a:solidFill>
                <a:srgbClr val="502550"/>
              </a:solidFill>
            </a:endParaRPr>
          </a:p>
          <a:p>
            <a:pPr lvl="0" indent="357188" algn="ctr">
              <a:spcBef>
                <a:spcPts val="400"/>
              </a:spcBef>
            </a:pPr>
            <a:r>
              <a:rPr>
                <a:solidFill>
                  <a:srgbClr val="502550"/>
                </a:solidFill>
              </a:rPr>
              <a:t>Retrouvez nous sur la page Passage Parentalité</a:t>
            </a:r>
          </a:p>
        </p:txBody>
      </p:sp>
      <p:pic>
        <p:nvPicPr>
          <p:cNvPr id="527" name="image47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414549" y="4998080"/>
            <a:ext cx="699919" cy="699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48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678615" y="5581215"/>
            <a:ext cx="1285904" cy="898612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Shape 529"/>
          <p:cNvSpPr/>
          <p:nvPr/>
        </p:nvSpPr>
        <p:spPr>
          <a:xfrm>
            <a:off x="2164647" y="2749392"/>
            <a:ext cx="257048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5025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02550"/>
                </a:solidFill>
              </a:rPr>
              <a:t>Passage Parentalité</a:t>
            </a:r>
          </a:p>
        </p:txBody>
      </p:sp>
      <p:grpSp>
        <p:nvGrpSpPr>
          <p:cNvPr id="535" name="Group 535"/>
          <p:cNvGrpSpPr/>
          <p:nvPr/>
        </p:nvGrpSpPr>
        <p:grpSpPr>
          <a:xfrm>
            <a:off x="335279" y="2749392"/>
            <a:ext cx="3973130" cy="2563575"/>
            <a:chOff x="0" y="0"/>
            <a:chExt cx="3973128" cy="2563574"/>
          </a:xfrm>
        </p:grpSpPr>
        <p:sp>
          <p:nvSpPr>
            <p:cNvPr id="530" name="Shape 530"/>
            <p:cNvSpPr/>
            <p:nvPr/>
          </p:nvSpPr>
          <p:spPr>
            <a:xfrm>
              <a:off x="-1" y="2134022"/>
              <a:ext cx="3973130" cy="429552"/>
            </a:xfrm>
            <a:prstGeom prst="rect">
              <a:avLst/>
            </a:prstGeom>
            <a:gradFill flip="none" rotWithShape="1">
              <a:gsLst>
                <a:gs pos="0">
                  <a:srgbClr val="E08DA8"/>
                </a:gs>
                <a:gs pos="50000">
                  <a:srgbClr val="EABAC9"/>
                </a:gs>
                <a:gs pos="100000">
                  <a:srgbClr val="F4DEE4"/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-1" y="-1"/>
              <a:ext cx="3973130" cy="429552"/>
            </a:xfrm>
            <a:prstGeom prst="rect">
              <a:avLst/>
            </a:prstGeom>
            <a:gradFill flip="none" rotWithShape="1">
              <a:gsLst>
                <a:gs pos="0">
                  <a:srgbClr val="E08DA8"/>
                </a:gs>
                <a:gs pos="50000">
                  <a:srgbClr val="EABAC9"/>
                </a:gs>
                <a:gs pos="100000">
                  <a:srgbClr val="F4DEE4"/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32" name="image49.jpg" descr="Une image contenant texte, carte&#10;&#10;Description générée automatiquement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1" y="497286"/>
              <a:ext cx="3901442" cy="1353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3" name="Shape 533"/>
            <p:cNvSpPr/>
            <p:nvPr/>
          </p:nvSpPr>
          <p:spPr>
            <a:xfrm>
              <a:off x="298620" y="1829357"/>
              <a:ext cx="3375887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>
                  <a:solidFill>
                    <a:srgbClr val="50255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502550"/>
                  </a:solidFill>
                </a:rPr>
                <a:t>Accompagnement global à la parentalité</a:t>
              </a:r>
            </a:p>
          </p:txBody>
        </p:sp>
        <p:sp>
          <p:nvSpPr>
            <p:cNvPr id="534" name="Shape 534"/>
            <p:cNvSpPr/>
            <p:nvPr/>
          </p:nvSpPr>
          <p:spPr>
            <a:xfrm>
              <a:off x="-1" y="2334317"/>
              <a:ext cx="2570482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800" i="1">
                  <a:solidFill>
                    <a:srgbClr val="502550"/>
                  </a:solidFill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800" i="1">
                  <a:solidFill>
                    <a:srgbClr val="502550"/>
                  </a:solidFill>
                </a:rPr>
                <a:t>A vos côtés, à chaque étape de la parentalité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866214" y="973667"/>
            <a:ext cx="6571062" cy="7069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20623">
              <a:lnSpc>
                <a:spcPct val="90000"/>
              </a:lnSpc>
              <a:defRPr sz="202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24">
                <a:solidFill>
                  <a:srgbClr val="FFFFFF"/>
                </a:solidFill>
              </a:rPr>
              <a:t>Le rôle de l’alimentation dans le développement affectif et social</a:t>
            </a:r>
          </a:p>
        </p:txBody>
      </p:sp>
      <p:pic>
        <p:nvPicPr>
          <p:cNvPr id="233" name="image5.jpg" descr="Résultat de recherche d'images pour &quot;manger de funes&quot;"/>
          <p:cNvPicPr/>
          <p:nvPr/>
        </p:nvPicPr>
        <p:blipFill>
          <a:blip r:embed="rId2"/>
          <a:srcRect l="8632" r="7046" b="1"/>
          <a:stretch>
            <a:fillRect/>
          </a:stretch>
        </p:blipFill>
        <p:spPr>
          <a:xfrm>
            <a:off x="863599" y="2775950"/>
            <a:ext cx="3258770" cy="3067164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</p:pic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4485715" y="2603500"/>
            <a:ext cx="3908984" cy="34163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lvl="0" indent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b="1">
                <a:solidFill>
                  <a:srgbClr val="404040"/>
                </a:solidFill>
              </a:rPr>
              <a:t>Manger est un acte</a:t>
            </a:r>
            <a:br>
              <a:rPr sz="2400" b="1">
                <a:solidFill>
                  <a:srgbClr val="404040"/>
                </a:solidFill>
              </a:rPr>
            </a:br>
            <a:r>
              <a:rPr sz="2400" b="1">
                <a:solidFill>
                  <a:srgbClr val="404040"/>
                </a:solidFill>
              </a:rPr>
              <a:t> </a:t>
            </a:r>
          </a:p>
          <a:p>
            <a:pPr marL="293914" lvl="0" indent="-29391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biologique                  </a:t>
            </a:r>
          </a:p>
          <a:p>
            <a:pPr marL="293914" lvl="0" indent="-29391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culturel (spécificités), </a:t>
            </a:r>
          </a:p>
          <a:p>
            <a:pPr marL="293914" lvl="0" indent="-29391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social (appartenir à un groupe) </a:t>
            </a:r>
          </a:p>
          <a:p>
            <a:pPr marL="293914" lvl="0" indent="-29391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psychologique (se construire)</a:t>
            </a:r>
          </a:p>
        </p:txBody>
      </p:sp>
      <p:sp>
        <p:nvSpPr>
          <p:cNvPr id="235" name="Shape 235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defTabSz="329184">
              <a:defRPr sz="20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FFFFFF"/>
                </a:solidFill>
              </a:rPr>
              <a:t>Le rôle de l’alimentation dans le développement affectif et social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452256" y="2224584"/>
            <a:ext cx="8295959" cy="4039739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>
                <a:solidFill>
                  <a:srgbClr val="502550"/>
                </a:solidFill>
              </a:rPr>
              <a:t>L’acte de manger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02550"/>
                </a:solidFill>
              </a:rPr>
              <a:t>Contient les principes </a:t>
            </a:r>
            <a:r>
              <a:rPr sz="2800" b="1">
                <a:solidFill>
                  <a:srgbClr val="502550"/>
                </a:solidFill>
              </a:rPr>
              <a:t>d’incorporation</a:t>
            </a:r>
            <a:r>
              <a:rPr sz="2800">
                <a:solidFill>
                  <a:srgbClr val="502550"/>
                </a:solidFill>
              </a:rPr>
              <a:t> et  </a:t>
            </a:r>
            <a:r>
              <a:rPr sz="2800" b="1">
                <a:solidFill>
                  <a:srgbClr val="502550"/>
                </a:solidFill>
              </a:rPr>
              <a:t>d’assimilation</a:t>
            </a:r>
            <a:r>
              <a:rPr sz="2800">
                <a:solidFill>
                  <a:srgbClr val="502550"/>
                </a:solidFill>
              </a:rPr>
              <a:t> (rendre semblable à soi)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02550"/>
                </a:solidFill>
              </a:rPr>
              <a:t>se construit d’abord au travers de </a:t>
            </a:r>
            <a:r>
              <a:rPr sz="2800" b="1">
                <a:solidFill>
                  <a:srgbClr val="502550"/>
                </a:solidFill>
              </a:rPr>
              <a:t>la relation mère-enfant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02550"/>
                </a:solidFill>
              </a:rPr>
              <a:t>Initie la </a:t>
            </a:r>
            <a:r>
              <a:rPr sz="2800" b="1">
                <a:solidFill>
                  <a:srgbClr val="502550"/>
                </a:solidFill>
              </a:rPr>
              <a:t>découverte du monde </a:t>
            </a:r>
            <a:r>
              <a:rPr sz="2800">
                <a:solidFill>
                  <a:srgbClr val="502550"/>
                </a:solidFill>
              </a:rPr>
              <a:t>(dans la phase orale, l’enfant découvre le monde « avec » et « à travers » la bouche)</a:t>
            </a:r>
          </a:p>
        </p:txBody>
      </p:sp>
      <p:sp>
        <p:nvSpPr>
          <p:cNvPr id="239" name="Shape 239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865969" y="927097"/>
            <a:ext cx="6343674" cy="7098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defTabSz="329184">
              <a:defRPr sz="20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FFFFFF"/>
                </a:solidFill>
              </a:rPr>
              <a:t>Le rôle de l’alimentation dans le développement affectif et social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idx="1"/>
          </p:nvPr>
        </p:nvSpPr>
        <p:spPr>
          <a:xfrm>
            <a:off x="452256" y="2224584"/>
            <a:ext cx="8295959" cy="4039739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502550"/>
              </a:solidFill>
            </a:endParaRPr>
          </a:p>
          <a:p>
            <a:pPr marL="293914" lvl="0" indent="-29391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2550"/>
                </a:solidFill>
              </a:rPr>
              <a:t>La </a:t>
            </a:r>
            <a:r>
              <a:rPr sz="2400" b="1">
                <a:solidFill>
                  <a:srgbClr val="502550"/>
                </a:solidFill>
              </a:rPr>
              <a:t>manière affectueuse </a:t>
            </a:r>
            <a:r>
              <a:rPr sz="2400">
                <a:solidFill>
                  <a:srgbClr val="502550"/>
                </a:solidFill>
              </a:rPr>
              <a:t>ou non avec laquelle l’aliment est offert donne lieu à une perception agréable ou désagréable. </a:t>
            </a:r>
          </a:p>
          <a:p>
            <a:pPr marL="293914" lvl="0" indent="-29391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2550"/>
                </a:solidFill>
              </a:rPr>
              <a:t>L’enfant considère la nourriture comme un objet </a:t>
            </a:r>
            <a:r>
              <a:rPr sz="2400" b="1">
                <a:solidFill>
                  <a:srgbClr val="502550"/>
                </a:solidFill>
              </a:rPr>
              <a:t>chargé d’une signification </a:t>
            </a:r>
            <a:r>
              <a:rPr sz="2400">
                <a:solidFill>
                  <a:srgbClr val="502550"/>
                </a:solidFill>
              </a:rPr>
              <a:t>bonne ou mauvaise selon la manière dont il l’a reçue</a:t>
            </a:r>
          </a:p>
          <a:p>
            <a:pPr marL="293914" lvl="0" indent="-29391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02550"/>
                </a:solidFill>
              </a:rPr>
              <a:t> Le repas est un des premiers </a:t>
            </a:r>
            <a:r>
              <a:rPr sz="2400" b="1">
                <a:solidFill>
                  <a:srgbClr val="502550"/>
                </a:solidFill>
              </a:rPr>
              <a:t>terrains de contestation</a:t>
            </a:r>
            <a:r>
              <a:rPr sz="2400">
                <a:solidFill>
                  <a:srgbClr val="502550"/>
                </a:solidFill>
              </a:rPr>
              <a:t>, transgression, affirmation.</a:t>
            </a:r>
          </a:p>
        </p:txBody>
      </p:sp>
      <p:sp>
        <p:nvSpPr>
          <p:cNvPr id="243" name="Shape 243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0" y="1587"/>
            <a:ext cx="9144001" cy="6856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20745" y="20100"/>
                </a:moveTo>
                <a:lnTo>
                  <a:pt x="844" y="20100"/>
                </a:lnTo>
                <a:lnTo>
                  <a:pt x="844" y="1480"/>
                </a:lnTo>
                <a:lnTo>
                  <a:pt x="20745" y="1480"/>
                </a:lnTo>
                <a:lnTo>
                  <a:pt x="20745" y="201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627185" y="1085548"/>
            <a:ext cx="2573211" cy="46869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Amour / Agressivité</a:t>
            </a:r>
          </a:p>
        </p:txBody>
      </p:sp>
      <p:sp>
        <p:nvSpPr>
          <p:cNvPr id="248" name="Shape 248"/>
          <p:cNvSpPr/>
          <p:nvPr/>
        </p:nvSpPr>
        <p:spPr>
          <a:xfrm flipH="1">
            <a:off x="3490721" y="1930986"/>
            <a:ext cx="1" cy="3200401"/>
          </a:xfrm>
          <a:prstGeom prst="line">
            <a:avLst/>
          </a:prstGeom>
          <a:ln w="15875" cap="sq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xfrm>
            <a:off x="3638750" y="1085548"/>
            <a:ext cx="4327079" cy="468690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« L’amour et l’agressivité sont indissolublement liés : en mangeant ce que nous aimons, nous le détruisons »</a:t>
            </a:r>
            <a:br>
              <a:rPr sz="2800">
                <a:solidFill>
                  <a:srgbClr val="FFFFFF"/>
                </a:solidFill>
              </a:rPr>
            </a:br>
            <a:endParaRPr sz="2800">
              <a:solidFill>
                <a:srgbClr val="FFFFFF"/>
              </a:solidFill>
            </a:endParaRP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(Apfeldorfer, 1993).</a:t>
            </a:r>
          </a:p>
        </p:txBody>
      </p:sp>
      <p:sp>
        <p:nvSpPr>
          <p:cNvPr id="250" name="Shape 250"/>
          <p:cNvSpPr/>
          <p:nvPr/>
        </p:nvSpPr>
        <p:spPr>
          <a:xfrm>
            <a:off x="177216" y="6363017"/>
            <a:ext cx="385979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900" b="1">
                <a:solidFill>
                  <a:srgbClr val="B311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31166"/>
                </a:solidFill>
              </a:rPr>
              <a:t>Propriété de Passage Parentalité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rgbClr val="B31166"/>
          </a:solidFill>
          <a:prstDash val="solid"/>
          <a:beve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rgbClr val="B31166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rgbClr val="B31166"/>
          </a:solidFill>
          <a:prstDash val="solid"/>
          <a:beve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rgbClr val="B31166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2813</Words>
  <Application>Microsoft Office PowerPoint</Application>
  <PresentationFormat>Affichage à l'écran (4:3)</PresentationFormat>
  <Paragraphs>307</Paragraphs>
  <Slides>52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60" baseType="lpstr">
      <vt:lpstr>Arial</vt:lpstr>
      <vt:lpstr>Century Gothic</vt:lpstr>
      <vt:lpstr>Helvetica</vt:lpstr>
      <vt:lpstr>Helvetica Neue</vt:lpstr>
      <vt:lpstr>Symbol</vt:lpstr>
      <vt:lpstr>Verdana</vt:lpstr>
      <vt:lpstr>Wingdings 3</vt:lpstr>
      <vt:lpstr>Default</vt:lpstr>
      <vt:lpstr>ALIMENTATION  et COMPORTEMENTS</vt:lpstr>
      <vt:lpstr>Bienvenue en conférence</vt:lpstr>
      <vt:lpstr>Objectif de la Conférence</vt:lpstr>
      <vt:lpstr>Alimentation et développement</vt:lpstr>
      <vt:lpstr>Alimentation et sensori-motricité</vt:lpstr>
      <vt:lpstr>Le rôle de l’alimentation dans le développement affectif et social</vt:lpstr>
      <vt:lpstr>Le rôle de l’alimentation dans le développement affectif et social</vt:lpstr>
      <vt:lpstr>Le rôle de l’alimentation dans le développement affectif et social</vt:lpstr>
      <vt:lpstr>Amour / Agressivité</vt:lpstr>
      <vt:lpstr>L’alimentation émotionnelle</vt:lpstr>
      <vt:lpstr>L’alimentation émotionnelle</vt:lpstr>
      <vt:lpstr>L’alimentation émotionnelle</vt:lpstr>
      <vt:lpstr>L’aliment palliatif</vt:lpstr>
      <vt:lpstr>L’aliment palliatif</vt:lpstr>
      <vt:lpstr>L’alimentation émotionnelle</vt:lpstr>
      <vt:lpstr>Charge émotionnelle</vt:lpstr>
      <vt:lpstr>Incidence du rapport de la mère à la nourriture</vt:lpstr>
      <vt:lpstr>Incidence du rapport de la mère à la nourriture</vt:lpstr>
      <vt:lpstr>Aider les parents</vt:lpstr>
      <vt:lpstr>Généralités</vt:lpstr>
      <vt:lpstr>La néophobie alimentaire</vt:lpstr>
      <vt:lpstr>En cas de  néophobie alimentaire</vt:lpstr>
      <vt:lpstr>Le forçage alimentaire</vt:lpstr>
      <vt:lpstr>Comportements alimentaires</vt:lpstr>
      <vt:lpstr>Les interaction positives</vt:lpstr>
      <vt:lpstr>Les interaction positives favorisent</vt:lpstr>
      <vt:lpstr>Comportements alimentaires</vt:lpstr>
      <vt:lpstr> Pourquoi ces difficultés?  Pour des raisons physiologiques </vt:lpstr>
      <vt:lpstr> Pourquoi ces difficultés? Pour des raisons psychologiques </vt:lpstr>
      <vt:lpstr> Pourquoi ces difficultés? </vt:lpstr>
      <vt:lpstr>  Ne pas s’alarmer trop vite</vt:lpstr>
      <vt:lpstr>A un an les enfants commencent à  être capables de :</vt:lpstr>
      <vt:lpstr>Exposition précoce à un alimentation saine</vt:lpstr>
      <vt:lpstr>Mais si l’exposition précoce est à une mauvaise  alimentation</vt:lpstr>
      <vt:lpstr>L’enfant de plus d’un an</vt:lpstr>
      <vt:lpstr>Comment/pourquoi un enfant  accepte ou rejette un aliment?</vt:lpstr>
      <vt:lpstr>Le plaisir de manger</vt:lpstr>
      <vt:lpstr>Le plaisir de manger</vt:lpstr>
      <vt:lpstr>Trucs et astuces</vt:lpstr>
      <vt:lpstr>Trucs et astuces</vt:lpstr>
      <vt:lpstr>Trucs et astuces</vt:lpstr>
      <vt:lpstr>Trucs et astuces</vt:lpstr>
      <vt:lpstr>Trucs et astuces</vt:lpstr>
      <vt:lpstr>Trucs et astuces</vt:lpstr>
      <vt:lpstr>Trucs et astuces</vt:lpstr>
      <vt:lpstr>L’adolescence</vt:lpstr>
      <vt:lpstr>L’adolescence</vt:lpstr>
      <vt:lpstr>L’adolescence</vt:lpstr>
      <vt:lpstr>L’adolescence</vt:lpstr>
      <vt:lpstr>L’adolescence</vt:lpstr>
      <vt:lpstr>Merci pour votre écoute</vt:lpstr>
      <vt:lpstr>Merci pour votre écoute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ALIMENTATION  et COMPORTEMENTS</dc:title>
  <dc:creator>Saphia Aissaoui</dc:creator>
  <cp:lastModifiedBy>relaisassistmat</cp:lastModifiedBy>
  <cp:revision>1</cp:revision>
  <dcterms:modified xsi:type="dcterms:W3CDTF">2023-03-16T07:59:15Z</dcterms:modified>
</cp:coreProperties>
</file>