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3" r:id="rId2"/>
    <p:sldId id="262" r:id="rId3"/>
    <p:sldId id="258" r:id="rId4"/>
    <p:sldId id="264" r:id="rId5"/>
    <p:sldId id="266" r:id="rId6"/>
    <p:sldId id="267" r:id="rId7"/>
    <p:sldId id="265" r:id="rId8"/>
    <p:sldId id="270" r:id="rId9"/>
  </p:sldIdLst>
  <p:sldSz cx="10083800" cy="7562850"/>
  <p:notesSz cx="100838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98E65-434B-4E6F-B511-717DD6919BAF}" type="datetimeFigureOut">
              <a:rPr lang="fr-FR" smtClean="0"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8063" y="3640138"/>
            <a:ext cx="806767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11825" y="718343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E942-29F4-454F-A59A-A47FE245B7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99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E942-29F4-454F-A59A-A47FE245B7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32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6666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6666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6666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4881" y="250108"/>
            <a:ext cx="939403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6666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853" y="1965865"/>
            <a:ext cx="8664092" cy="4519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581277"/>
            <a:ext cx="9220200" cy="167481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</a:br>
            <a: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  </a:t>
            </a:r>
            <a:r>
              <a:rPr sz="3600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Le</a:t>
            </a:r>
            <a:r>
              <a:rPr sz="3600" b="1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 C</a:t>
            </a:r>
            <a:r>
              <a:rPr sz="3600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onseil</a:t>
            </a:r>
            <a:r>
              <a:rPr sz="3600" b="1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 M</a:t>
            </a:r>
            <a:r>
              <a:rPr sz="3600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unicipal</a:t>
            </a:r>
            <a:r>
              <a:rPr sz="3600" b="1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 des </a:t>
            </a:r>
            <a:r>
              <a:rPr sz="3600" b="1" kern="1200" spc="-5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E</a:t>
            </a:r>
            <a:r>
              <a:rPr sz="3600" kern="1200" spc="-5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  <a:t>nfants</a:t>
            </a:r>
            <a:b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Cambria"/>
              </a:rPr>
            </a:br>
            <a:endParaRPr sz="3600" kern="1200" spc="-5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000" y="5686425"/>
            <a:ext cx="9753600" cy="737381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R="80010" algn="ctr">
              <a:lnSpc>
                <a:spcPct val="100000"/>
              </a:lnSpc>
              <a:spcBef>
                <a:spcPts val="1430"/>
              </a:spcBef>
            </a:pPr>
            <a:r>
              <a:rPr lang="fr-FR" sz="3600" b="1" dirty="0">
                <a:latin typeface="Comic Sans MS" panose="030F0702030302020204" pitchFamily="66" charset="0"/>
                <a:cs typeface="Cambria"/>
              </a:rPr>
              <a:t>Qu’est ce que c’est ?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0" y="622395"/>
            <a:ext cx="1055614" cy="152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15" y="2486025"/>
            <a:ext cx="2960370" cy="27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0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9853" y="2177451"/>
            <a:ext cx="8664092" cy="1969770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Un </a:t>
            </a:r>
            <a:r>
              <a:rPr lang="fr-FR" b="1" dirty="0">
                <a:latin typeface="Comic Sans MS" panose="030F0702030302020204" pitchFamily="66" charset="0"/>
              </a:rPr>
              <a:t>CME</a:t>
            </a:r>
            <a:r>
              <a:rPr lang="fr-FR" dirty="0">
                <a:latin typeface="Comic Sans MS" panose="030F0702030302020204" pitchFamily="66" charset="0"/>
              </a:rPr>
              <a:t> est un regroupement d’enfants élus par leurs camarades ayant pour objectif de proposer des projets afin d’améliorer la vie quotidienne dans le village.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44881" y="349911"/>
            <a:ext cx="9394037" cy="1154611"/>
          </a:xfrm>
          <a:ln w="28575">
            <a:solidFill>
              <a:srgbClr val="92D050"/>
            </a:solidFill>
          </a:ln>
        </p:spPr>
        <p:txBody>
          <a:bodyPr anchor="ctr"/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Le</a:t>
            </a:r>
            <a:r>
              <a:rPr lang="fr-FR" b="1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C</a:t>
            </a: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onseil</a:t>
            </a:r>
            <a:r>
              <a:rPr lang="fr-FR" b="1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M</a:t>
            </a: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unicipal</a:t>
            </a:r>
            <a:r>
              <a:rPr lang="fr-FR" b="1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des E</a:t>
            </a: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nfants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48" y="4884419"/>
            <a:ext cx="2066925" cy="2066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4493893"/>
            <a:ext cx="5424714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195" y="4848225"/>
            <a:ext cx="2381250" cy="2514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15" y="346778"/>
            <a:ext cx="9561830" cy="1170129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wrap="square" lIns="0" tIns="12700" rIns="0" bIns="0" rtlCol="0" anchor="ctr">
            <a:spAutoFit/>
          </a:bodyPr>
          <a:lstStyle/>
          <a:p>
            <a:pPr marL="12700" algn="l">
              <a:lnSpc>
                <a:spcPct val="200000"/>
              </a:lnSpc>
              <a:spcBef>
                <a:spcPts val="100"/>
              </a:spcBef>
              <a:tabLst>
                <a:tab pos="3926840" algn="l"/>
              </a:tabLst>
            </a:pP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</a:t>
            </a:r>
            <a:r>
              <a:rPr kern="1200" spc="-5" dirty="0" err="1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Quel</a:t>
            </a:r>
            <a:r>
              <a:rPr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</a:t>
            </a:r>
            <a:r>
              <a:rPr kern="1200" spc="-5" dirty="0" err="1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est</a:t>
            </a:r>
            <a:r>
              <a:rPr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le </a:t>
            </a:r>
            <a:r>
              <a:rPr kern="1200" spc="-5" dirty="0" err="1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rôle</a:t>
            </a: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</a:t>
            </a:r>
            <a:r>
              <a:rPr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des</a:t>
            </a: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</a:t>
            </a:r>
            <a:r>
              <a:rPr kern="1200" spc="-5" dirty="0" err="1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conseillers</a:t>
            </a:r>
            <a:r>
              <a:rPr lang="fr-FR" sz="2800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(ères) </a:t>
            </a:r>
            <a:r>
              <a:rPr sz="3200" b="1" spc="-5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</a:rPr>
              <a:t>?</a:t>
            </a:r>
            <a:endParaRPr sz="3200" spc="-5" dirty="0">
              <a:solidFill>
                <a:schemeClr val="tx1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22300" y="1769251"/>
            <a:ext cx="8657107" cy="420634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9920" marR="139700" indent="-457200">
              <a:lnSpc>
                <a:spcPts val="3590"/>
              </a:lnSpc>
              <a:spcBef>
                <a:spcPts val="425"/>
              </a:spcBef>
              <a:buFont typeface="Wingdings" panose="05000000000000000000" pitchFamily="2" charset="2"/>
              <a:buChar char="Ø"/>
            </a:pPr>
            <a:r>
              <a:rPr lang="fr-FR" sz="2800" spc="-5" dirty="0">
                <a:latin typeface="Comic Sans MS" panose="030F0702030302020204" pitchFamily="66" charset="0"/>
              </a:rPr>
              <a:t>Ils réfléchissent</a:t>
            </a:r>
            <a:r>
              <a:rPr lang="fr-FR" sz="2800" spc="-10" dirty="0">
                <a:latin typeface="Comic Sans MS" panose="030F0702030302020204" pitchFamily="66" charset="0"/>
              </a:rPr>
              <a:t> pour l’intérêt</a:t>
            </a:r>
            <a:r>
              <a:rPr lang="fr-FR" sz="2800" spc="-15" dirty="0">
                <a:latin typeface="Comic Sans MS" panose="030F0702030302020204" pitchFamily="66" charset="0"/>
              </a:rPr>
              <a:t> </a:t>
            </a:r>
            <a:r>
              <a:rPr lang="fr-FR" sz="2800" spc="-5" dirty="0">
                <a:latin typeface="Comic Sans MS" panose="030F0702030302020204" pitchFamily="66" charset="0"/>
              </a:rPr>
              <a:t>des </a:t>
            </a:r>
            <a:r>
              <a:rPr lang="fr-FR" sz="2800" spc="-10" dirty="0">
                <a:latin typeface="Comic Sans MS" panose="030F0702030302020204" pitchFamily="66" charset="0"/>
              </a:rPr>
              <a:t>habitants.</a:t>
            </a:r>
            <a:endParaRPr lang="fr-FR" sz="2800" dirty="0">
              <a:latin typeface="Comic Sans MS" panose="030F0702030302020204" pitchFamily="66" charset="0"/>
            </a:endParaRPr>
          </a:p>
          <a:p>
            <a:pPr marL="629920" marR="5080" indent="-457200">
              <a:lnSpc>
                <a:spcPct val="93400"/>
              </a:lnSpc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fr-FR" sz="2800" spc="-5" dirty="0">
                <a:latin typeface="Comic Sans MS" panose="030F0702030302020204" pitchFamily="66" charset="0"/>
              </a:rPr>
              <a:t>Ils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proposent des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idées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d’améliorations </a:t>
            </a:r>
            <a:r>
              <a:rPr lang="fr-FR" sz="2800" spc="-5" dirty="0">
                <a:latin typeface="Comic Sans MS" panose="030F0702030302020204" pitchFamily="66" charset="0"/>
              </a:rPr>
              <a:t> possibles concernant les loisirs, la </a:t>
            </a:r>
            <a:r>
              <a:rPr lang="fr-FR" sz="2800" spc="-10" dirty="0">
                <a:latin typeface="Comic Sans MS" panose="030F0702030302020204" pitchFamily="66" charset="0"/>
              </a:rPr>
              <a:t>culture, </a:t>
            </a:r>
            <a:r>
              <a:rPr lang="fr-FR" sz="2800" spc="-5" dirty="0">
                <a:latin typeface="Comic Sans MS" panose="030F0702030302020204" pitchFamily="66" charset="0"/>
              </a:rPr>
              <a:t>la </a:t>
            </a:r>
            <a:r>
              <a:rPr lang="fr-FR" sz="2800" dirty="0">
                <a:latin typeface="Comic Sans MS" panose="030F0702030302020204" pitchFamily="66" charset="0"/>
              </a:rPr>
              <a:t> vie </a:t>
            </a:r>
            <a:r>
              <a:rPr lang="fr-FR" sz="2800" spc="-10" dirty="0">
                <a:latin typeface="Comic Sans MS" panose="030F0702030302020204" pitchFamily="66" charset="0"/>
              </a:rPr>
              <a:t>quotidienne, </a:t>
            </a:r>
            <a:r>
              <a:rPr lang="fr-FR" sz="2800" spc="-5" dirty="0">
                <a:latin typeface="Comic Sans MS" panose="030F0702030302020204" pitchFamily="66" charset="0"/>
              </a:rPr>
              <a:t>le </a:t>
            </a:r>
            <a:r>
              <a:rPr lang="fr-FR" sz="2800" spc="-10" dirty="0">
                <a:latin typeface="Comic Sans MS" panose="030F0702030302020204" pitchFamily="66" charset="0"/>
              </a:rPr>
              <a:t>développement </a:t>
            </a:r>
            <a:r>
              <a:rPr lang="fr-FR" sz="2800" spc="-5" dirty="0">
                <a:latin typeface="Comic Sans MS" panose="030F0702030302020204" pitchFamily="66" charset="0"/>
              </a:rPr>
              <a:t>durable… et </a:t>
            </a:r>
            <a:r>
              <a:rPr lang="fr-FR" sz="2800" spc="-875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bien d’autres idées</a:t>
            </a:r>
            <a:r>
              <a:rPr lang="fr-FR" sz="2800" spc="-5" dirty="0">
                <a:latin typeface="Comic Sans MS" panose="030F0702030302020204" pitchFamily="66" charset="0"/>
              </a:rPr>
              <a:t> encore</a:t>
            </a:r>
            <a:r>
              <a:rPr lang="fr-FR" sz="2800" spc="30" dirty="0">
                <a:latin typeface="Comic Sans MS" panose="030F0702030302020204" pitchFamily="66" charset="0"/>
              </a:rPr>
              <a:t> </a:t>
            </a:r>
            <a:r>
              <a:rPr lang="fr-FR" sz="2800" dirty="0">
                <a:latin typeface="Comic Sans MS" panose="030F0702030302020204" pitchFamily="66" charset="0"/>
              </a:rPr>
              <a:t>!</a:t>
            </a:r>
          </a:p>
          <a:p>
            <a:pPr marL="629920" marR="525780" indent="-457200">
              <a:lnSpc>
                <a:spcPct val="93500"/>
              </a:lnSpc>
              <a:spcBef>
                <a:spcPts val="1415"/>
              </a:spcBef>
              <a:buFont typeface="Wingdings" panose="05000000000000000000" pitchFamily="2" charset="2"/>
              <a:buChar char="Ø"/>
            </a:pPr>
            <a:r>
              <a:rPr lang="fr-FR" sz="2800" spc="-5" dirty="0">
                <a:latin typeface="Comic Sans MS" panose="030F0702030302020204" pitchFamily="66" charset="0"/>
              </a:rPr>
              <a:t>Ils font </a:t>
            </a:r>
            <a:r>
              <a:rPr lang="fr-FR" sz="2800" spc="-10" dirty="0">
                <a:latin typeface="Comic Sans MS" panose="030F0702030302020204" pitchFamily="66" charset="0"/>
              </a:rPr>
              <a:t>entendre </a:t>
            </a:r>
            <a:r>
              <a:rPr lang="fr-FR" sz="2800" spc="-5" dirty="0">
                <a:latin typeface="Comic Sans MS" panose="030F0702030302020204" pitchFamily="66" charset="0"/>
              </a:rPr>
              <a:t>la parole </a:t>
            </a:r>
            <a:r>
              <a:rPr lang="fr-FR" sz="2800" spc="-10" dirty="0">
                <a:latin typeface="Comic Sans MS" panose="030F0702030302020204" pitchFamily="66" charset="0"/>
              </a:rPr>
              <a:t>des enfants </a:t>
            </a:r>
            <a:r>
              <a:rPr lang="fr-FR" sz="2800" spc="-5" dirty="0">
                <a:latin typeface="Comic Sans MS" panose="030F0702030302020204" pitchFamily="66" charset="0"/>
              </a:rPr>
              <a:t>et 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soutiennent</a:t>
            </a:r>
            <a:r>
              <a:rPr lang="fr-FR" sz="2800" spc="-5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des</a:t>
            </a:r>
            <a:r>
              <a:rPr lang="fr-FR" sz="2800" spc="-5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projets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devant </a:t>
            </a:r>
            <a:r>
              <a:rPr lang="fr-FR" sz="2800" spc="-5" dirty="0">
                <a:latin typeface="Comic Sans MS" panose="030F0702030302020204" pitchFamily="66" charset="0"/>
              </a:rPr>
              <a:t>le </a:t>
            </a:r>
            <a:r>
              <a:rPr lang="fr-FR" sz="2800" spc="-869" dirty="0">
                <a:latin typeface="Comic Sans MS" panose="030F0702030302020204" pitchFamily="66" charset="0"/>
              </a:rPr>
              <a:t> </a:t>
            </a:r>
            <a:r>
              <a:rPr lang="fr-FR" sz="2800" spc="-5" dirty="0">
                <a:latin typeface="Comic Sans MS" panose="030F0702030302020204" pitchFamily="66" charset="0"/>
              </a:rPr>
              <a:t>Conseil</a:t>
            </a:r>
            <a:r>
              <a:rPr lang="fr-FR" sz="2800" spc="-10" dirty="0">
                <a:latin typeface="Comic Sans MS" panose="030F0702030302020204" pitchFamily="66" charset="0"/>
              </a:rPr>
              <a:t> Municipal</a:t>
            </a:r>
            <a:r>
              <a:rPr lang="fr-FR" sz="2800" spc="-5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des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adultes.</a:t>
            </a:r>
          </a:p>
          <a:p>
            <a:pPr marL="172720" marR="139700">
              <a:lnSpc>
                <a:spcPts val="3590"/>
              </a:lnSpc>
              <a:spcBef>
                <a:spcPts val="425"/>
              </a:spcBef>
            </a:pPr>
            <a:endParaRPr spc="-10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5381625"/>
            <a:ext cx="2492421" cy="22290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820" y="463382"/>
            <a:ext cx="9372524" cy="1157305"/>
          </a:xfrm>
          <a:ln w="28575">
            <a:solidFill>
              <a:srgbClr val="92D050"/>
            </a:solidFill>
          </a:ln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Pour être candidat(es) il faut :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7500" y="2486025"/>
            <a:ext cx="8664092" cy="3860031"/>
          </a:xfrm>
        </p:spPr>
        <p:txBody>
          <a:bodyPr/>
          <a:lstStyle/>
          <a:p>
            <a:pPr marL="469900" marR="1223645" indent="-45720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2800" spc="-10" dirty="0">
                <a:latin typeface="Comic Sans MS" panose="030F0702030302020204" pitchFamily="66" charset="0"/>
              </a:rPr>
              <a:t>Être en </a:t>
            </a:r>
            <a:r>
              <a:rPr lang="fr-FR" sz="2800" spc="-5" dirty="0">
                <a:latin typeface="Comic Sans MS" panose="030F0702030302020204" pitchFamily="66" charset="0"/>
              </a:rPr>
              <a:t>CE2, CM1 ou CM2 </a:t>
            </a:r>
            <a:r>
              <a:rPr lang="fr-FR" sz="2800" spc="-10" dirty="0">
                <a:latin typeface="Comic Sans MS" panose="030F0702030302020204" pitchFamily="66" charset="0"/>
              </a:rPr>
              <a:t>dans </a:t>
            </a:r>
          </a:p>
          <a:p>
            <a:pPr marL="539750" marR="1223645"/>
            <a:r>
              <a:rPr lang="fr-FR" sz="2800" spc="-10" dirty="0">
                <a:latin typeface="Comic Sans MS" panose="030F0702030302020204" pitchFamily="66" charset="0"/>
              </a:rPr>
              <a:t>une école de la Grande Paroisse</a:t>
            </a:r>
            <a:endParaRPr lang="fr-FR" sz="800" spc="-10" dirty="0">
              <a:latin typeface="Comic Sans MS" panose="030F0702030302020204" pitchFamily="66" charset="0"/>
            </a:endParaRPr>
          </a:p>
          <a:p>
            <a:pPr marL="469900" marR="1223645" indent="-45720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2800" spc="-5" dirty="0">
                <a:latin typeface="Comic Sans MS" panose="030F0702030302020204" pitchFamily="66" charset="0"/>
              </a:rPr>
              <a:t>En</a:t>
            </a:r>
            <a:r>
              <a:rPr lang="fr-FR" sz="2800" spc="-20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parler</a:t>
            </a:r>
            <a:r>
              <a:rPr lang="fr-FR" sz="2800" spc="-15" dirty="0">
                <a:latin typeface="Comic Sans MS" panose="030F0702030302020204" pitchFamily="66" charset="0"/>
              </a:rPr>
              <a:t> </a:t>
            </a:r>
            <a:r>
              <a:rPr lang="fr-FR" sz="2800" dirty="0">
                <a:latin typeface="Comic Sans MS" panose="030F0702030302020204" pitchFamily="66" charset="0"/>
              </a:rPr>
              <a:t>à</a:t>
            </a:r>
            <a:r>
              <a:rPr lang="fr-FR" sz="2800" spc="-20" dirty="0">
                <a:latin typeface="Comic Sans MS" panose="030F0702030302020204" pitchFamily="66" charset="0"/>
              </a:rPr>
              <a:t> </a:t>
            </a:r>
            <a:r>
              <a:rPr lang="fr-FR" sz="2800" spc="-5" dirty="0">
                <a:latin typeface="Comic Sans MS" panose="030F0702030302020204" pitchFamily="66" charset="0"/>
              </a:rPr>
              <a:t>tes</a:t>
            </a:r>
            <a:r>
              <a:rPr lang="fr-FR" sz="2800" spc="-15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parents</a:t>
            </a:r>
            <a:endParaRPr lang="fr-FR" sz="800" dirty="0">
              <a:latin typeface="Comic Sans MS" panose="030F0702030302020204" pitchFamily="66" charset="0"/>
            </a:endParaRPr>
          </a:p>
          <a:p>
            <a:pPr marL="469900" marR="5080" indent="-457200">
              <a:lnSpc>
                <a:spcPct val="150000"/>
              </a:lnSpc>
              <a:spcBef>
                <a:spcPts val="10"/>
              </a:spcBef>
              <a:buFont typeface="Wingdings" panose="05000000000000000000" pitchFamily="2" charset="2"/>
              <a:buChar char="Ø"/>
            </a:pPr>
            <a:r>
              <a:rPr lang="fr-FR" sz="2800" spc="-10" dirty="0">
                <a:latin typeface="Comic Sans MS" panose="030F0702030302020204" pitchFamily="66" charset="0"/>
              </a:rPr>
              <a:t>Leur </a:t>
            </a:r>
            <a:r>
              <a:rPr lang="fr-FR" sz="2800" spc="-5" dirty="0">
                <a:latin typeface="Comic Sans MS" panose="030F0702030302020204" pitchFamily="66" charset="0"/>
              </a:rPr>
              <a:t>faire </a:t>
            </a:r>
            <a:r>
              <a:rPr lang="fr-FR" sz="2800" spc="-10" dirty="0">
                <a:latin typeface="Comic Sans MS" panose="030F0702030302020204" pitchFamily="66" charset="0"/>
              </a:rPr>
              <a:t>signer</a:t>
            </a:r>
            <a:r>
              <a:rPr lang="fr-FR" sz="2800" spc="-5" dirty="0">
                <a:latin typeface="Comic Sans MS" panose="030F0702030302020204" pitchFamily="66" charset="0"/>
              </a:rPr>
              <a:t> </a:t>
            </a:r>
            <a:r>
              <a:rPr lang="fr-FR" sz="2800" spc="-10" dirty="0">
                <a:latin typeface="Comic Sans MS" panose="030F0702030302020204" pitchFamily="66" charset="0"/>
              </a:rPr>
              <a:t>l’autorisation </a:t>
            </a:r>
          </a:p>
          <a:p>
            <a:pPr marL="469900" marR="5080" indent="-457200">
              <a:lnSpc>
                <a:spcPct val="150000"/>
              </a:lnSpc>
              <a:spcBef>
                <a:spcPts val="10"/>
              </a:spcBef>
              <a:buFont typeface="Wingdings" panose="05000000000000000000" pitchFamily="2" charset="2"/>
              <a:buChar char="Ø"/>
            </a:pPr>
            <a:r>
              <a:rPr lang="fr-FR" sz="2800" spc="-10" dirty="0">
                <a:latin typeface="Comic Sans MS" panose="030F0702030302020204" pitchFamily="66" charset="0"/>
              </a:rPr>
              <a:t>Présenter ta candidature</a:t>
            </a:r>
            <a:r>
              <a:rPr lang="fr-FR" sz="2800" spc="-875" dirty="0">
                <a:latin typeface="Comic Sans MS" panose="030F0702030302020204" pitchFamily="66" charset="0"/>
              </a:rPr>
              <a:t> </a:t>
            </a:r>
          </a:p>
          <a:p>
            <a:pPr marL="469900" marR="508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spc="-10" dirty="0">
                <a:latin typeface="Comic Sans MS" panose="030F0702030302020204" pitchFamily="66" charset="0"/>
              </a:rPr>
              <a:t>Avoir des idées pour préparer ton programme</a:t>
            </a:r>
          </a:p>
          <a:p>
            <a:pPr marL="449263" marR="5080">
              <a:lnSpc>
                <a:spcPct val="150000"/>
              </a:lnSpc>
              <a:spcBef>
                <a:spcPts val="10"/>
              </a:spcBef>
            </a:pPr>
            <a:endParaRPr lang="fr-FR" sz="800" spc="-1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onne idée ! illustration de vecteur. Illustration du croquis - 23513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472690"/>
            <a:ext cx="29808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3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6" y="3696118"/>
            <a:ext cx="2976804" cy="3702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1475754"/>
            <a:ext cx="3352724" cy="37810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00" y="219993"/>
            <a:ext cx="9372524" cy="1157305"/>
          </a:xfrm>
          <a:ln w="28575">
            <a:solidFill>
              <a:srgbClr val="92D050"/>
            </a:solidFill>
          </a:ln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Comment devenir conseiller(ère)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3700" y="2024071"/>
            <a:ext cx="6505908" cy="2154436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Parler avec tes camarades pour connaitre leurs idées et leurs besoins afin de </a:t>
            </a:r>
            <a:r>
              <a:rPr lang="fr-FR" sz="2800" b="1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préparer ton programme.</a:t>
            </a:r>
          </a:p>
          <a:p>
            <a:pPr>
              <a:spcAft>
                <a:spcPts val="0"/>
              </a:spcAft>
            </a:pPr>
            <a:endParaRPr lang="fr-FR" sz="2800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646654" y="5305425"/>
            <a:ext cx="64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Créer ton affiche électorale </a:t>
            </a:r>
          </a:p>
          <a:p>
            <a:pPr marL="446088"/>
            <a:r>
              <a:rPr lang="fr-FR" sz="28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et </a:t>
            </a:r>
            <a:r>
              <a:rPr lang="fr-FR" sz="2800" b="1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ta vidéo</a:t>
            </a:r>
            <a:r>
              <a:rPr lang="fr-FR" sz="28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qui vont t’aider à convaincre tes camarades de </a:t>
            </a:r>
          </a:p>
          <a:p>
            <a:pPr marL="446088"/>
            <a:r>
              <a:rPr lang="fr-FR" sz="28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voter pour toi.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38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683" y="138294"/>
            <a:ext cx="9710059" cy="1157305"/>
          </a:xfrm>
          <a:ln w="28575">
            <a:solidFill>
              <a:srgbClr val="92D050"/>
            </a:solidFill>
          </a:ln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fr-FR" kern="1200" spc="-5" dirty="0">
                <a:solidFill>
                  <a:srgbClr val="0070C0"/>
                </a:solidFill>
                <a:latin typeface="Comic Sans MS" panose="030F0702030302020204" pitchFamily="66" charset="0"/>
                <a:cs typeface="Cambria"/>
              </a:rPr>
              <a:t>  </a:t>
            </a: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Les élections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276225"/>
            <a:ext cx="5774443" cy="303543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1362" y="3019425"/>
            <a:ext cx="9712438" cy="5691302"/>
          </a:xfrm>
        </p:spPr>
        <p:txBody>
          <a:bodyPr/>
          <a:lstStyle/>
          <a:p>
            <a:pPr marL="469900" marR="1223645" indent="-457200">
              <a:lnSpc>
                <a:spcPct val="130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Les élections auront lieu à la mairie sur le temps scolaire.</a:t>
            </a:r>
          </a:p>
          <a:p>
            <a:pPr marL="469900" marR="1223645" indent="-457200">
              <a:lnSpc>
                <a:spcPct val="130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Afin de respecter la parité, 6 garçons et 6 filles seront élus.</a:t>
            </a:r>
          </a:p>
          <a:p>
            <a:pPr marL="469900" marR="1223645" indent="-457200">
              <a:lnSpc>
                <a:spcPct val="130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latin typeface="Comic Sans MS" panose="030F0702030302020204" pitchFamily="66" charset="0"/>
              </a:rPr>
              <a:t>Le conseil siègera pendant 2 ans.</a:t>
            </a:r>
          </a:p>
          <a:p>
            <a:pPr marL="469900" marR="1223645" indent="-457200">
              <a:lnSpc>
                <a:spcPct val="130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12700" marR="1223645">
              <a:lnSpc>
                <a:spcPct val="130300"/>
              </a:lnSpc>
              <a:spcBef>
                <a:spcPts val="95"/>
              </a:spcBef>
            </a:pP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12700" marR="1223645">
              <a:lnSpc>
                <a:spcPct val="130300"/>
              </a:lnSpc>
              <a:spcBef>
                <a:spcPts val="95"/>
              </a:spcBef>
            </a:pP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12700" marR="1223645">
              <a:lnSpc>
                <a:spcPct val="130300"/>
              </a:lnSpc>
              <a:spcBef>
                <a:spcPts val="95"/>
              </a:spcBef>
            </a:pP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69900" marR="1223645" indent="-457200">
              <a:lnSpc>
                <a:spcPct val="130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6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3476625"/>
            <a:ext cx="7431314" cy="39014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00" y="508801"/>
            <a:ext cx="9372524" cy="1157305"/>
          </a:xfrm>
          <a:ln w="28575">
            <a:solidFill>
              <a:srgbClr val="92D050"/>
            </a:solidFill>
          </a:ln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fr-FR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l’encadrement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9710" y="2105025"/>
            <a:ext cx="9537700" cy="2266261"/>
          </a:xfrm>
        </p:spPr>
        <p:txBody>
          <a:bodyPr/>
          <a:lstStyle/>
          <a:p>
            <a:pPr marL="12700" marR="1223645" algn="l">
              <a:lnSpc>
                <a:spcPct val="130300"/>
              </a:lnSpc>
              <a:spcBef>
                <a:spcPts val="95"/>
              </a:spcBef>
            </a:pPr>
            <a:r>
              <a:rPr lang="fr-FR" sz="2800" dirty="0">
                <a:latin typeface="Comic Sans MS" panose="030F0702030302020204" pitchFamily="66" charset="0"/>
              </a:rPr>
              <a:t>Les jeunes du conseil sont encadrés par :</a:t>
            </a:r>
          </a:p>
          <a:p>
            <a:pPr marL="12700" marR="1223645" algn="l">
              <a:lnSpc>
                <a:spcPct val="130300"/>
              </a:lnSpc>
              <a:spcBef>
                <a:spcPts val="95"/>
              </a:spcBef>
            </a:pPr>
            <a:r>
              <a:rPr lang="fr-FR" sz="2800" dirty="0">
                <a:latin typeface="Comic Sans MS" panose="030F0702030302020204" pitchFamily="66" charset="0"/>
              </a:rPr>
              <a:t>la commission jeunesse et un(e) animateur(</a:t>
            </a:r>
            <a:r>
              <a:rPr lang="fr-FR" sz="2800" dirty="0" err="1">
                <a:latin typeface="Comic Sans MS" panose="030F0702030302020204" pitchFamily="66" charset="0"/>
              </a:rPr>
              <a:t>trice</a:t>
            </a:r>
            <a:r>
              <a:rPr lang="fr-FR" sz="2800" dirty="0">
                <a:latin typeface="Comic Sans MS" panose="030F0702030302020204" pitchFamily="66" charset="0"/>
              </a:rPr>
              <a:t>).</a:t>
            </a:r>
          </a:p>
          <a:p>
            <a:pPr marL="12700" marR="1223645" algn="l">
              <a:lnSpc>
                <a:spcPct val="130300"/>
              </a:lnSpc>
              <a:spcBef>
                <a:spcPts val="95"/>
              </a:spcBef>
            </a:pPr>
            <a:endParaRPr lang="fr-F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9900" y="875526"/>
            <a:ext cx="9069949" cy="553998"/>
          </a:xfrm>
          <a:ln w="28575">
            <a:solidFill>
              <a:srgbClr val="92D050"/>
            </a:solidFill>
          </a:ln>
        </p:spPr>
        <p:txBody>
          <a:bodyPr anchor="ctr"/>
          <a:lstStyle/>
          <a:p>
            <a: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Le</a:t>
            </a:r>
            <a:r>
              <a:rPr lang="fr-FR" sz="3600" b="1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C</a:t>
            </a:r>
            <a: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onseil</a:t>
            </a:r>
            <a:r>
              <a:rPr lang="fr-FR" sz="3600" b="1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M</a:t>
            </a:r>
            <a: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unicipal</a:t>
            </a:r>
            <a:r>
              <a:rPr lang="fr-FR" sz="3600" b="1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 des E</a:t>
            </a:r>
            <a:r>
              <a:rPr lang="fr-FR" sz="3600" kern="1200" spc="-5" dirty="0">
                <a:solidFill>
                  <a:schemeClr val="tx1"/>
                </a:solidFill>
                <a:latin typeface="Comic Sans MS" panose="030F0702030302020204" pitchFamily="66" charset="0"/>
                <a:cs typeface="Cambria"/>
              </a:rPr>
              <a:t>nfants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1" y="2607611"/>
            <a:ext cx="9601199" cy="46790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100" y="0"/>
            <a:ext cx="105561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259</Words>
  <Application>Microsoft Office PowerPoint</Application>
  <PresentationFormat>Personnalisé</PresentationFormat>
  <Paragraphs>32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 MT</vt:lpstr>
      <vt:lpstr>Calibri</vt:lpstr>
      <vt:lpstr>Comic Sans MS</vt:lpstr>
      <vt:lpstr>Wingdings</vt:lpstr>
      <vt:lpstr>Office Theme</vt:lpstr>
      <vt:lpstr>   Le Conseil Municipal des Enfants </vt:lpstr>
      <vt:lpstr>Le Conseil Municipal des Enfants</vt:lpstr>
      <vt:lpstr> Quel est le rôle des conseillers(ères) ?</vt:lpstr>
      <vt:lpstr> Pour être candidat(es) il faut :</vt:lpstr>
      <vt:lpstr> Comment devenir conseiller(ère) ?</vt:lpstr>
      <vt:lpstr>  Les élections </vt:lpstr>
      <vt:lpstr> l’encadrement </vt:lpstr>
      <vt:lpstr> Le Conseil Municipal des Enfants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Conseil Municipal des Enfants</dc:title>
  <dc:creator>Pauline Perrier</dc:creator>
  <cp:lastModifiedBy>Cecile BONGIBAULT</cp:lastModifiedBy>
  <cp:revision>33</cp:revision>
  <dcterms:created xsi:type="dcterms:W3CDTF">2021-10-15T15:45:11Z</dcterms:created>
  <dcterms:modified xsi:type="dcterms:W3CDTF">2023-12-12T12:41:26Z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Impress</vt:lpwstr>
  </property>
  <property fmtid="{D5CDD505-2E9C-101B-9397-08002B2CF9AE}" pid="4" name="LastSaved">
    <vt:filetime>2021-03-10T00:00:00Z</vt:filetime>
  </property>
</Properties>
</file>