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14"/>
  </p:notesMasterIdLst>
  <p:handoutMasterIdLst>
    <p:handoutMasterId r:id="rId15"/>
  </p:handoutMasterIdLst>
  <p:sldIdLst>
    <p:sldId id="256" r:id="rId2"/>
    <p:sldId id="275" r:id="rId3"/>
    <p:sldId id="273" r:id="rId4"/>
    <p:sldId id="278" r:id="rId5"/>
    <p:sldId id="277" r:id="rId6"/>
    <p:sldId id="280" r:id="rId7"/>
    <p:sldId id="288" r:id="rId8"/>
    <p:sldId id="265" r:id="rId9"/>
    <p:sldId id="262" r:id="rId10"/>
    <p:sldId id="268" r:id="rId11"/>
    <p:sldId id="287" r:id="rId12"/>
    <p:sldId id="267"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2234"/>
    <a:srgbClr val="C2D6CE"/>
    <a:srgbClr val="50B4C8"/>
    <a:srgbClr val="FF00FF"/>
    <a:srgbClr val="84AC9D"/>
    <a:srgbClr val="D5E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62" autoAdjust="0"/>
  </p:normalViewPr>
  <p:slideViewPr>
    <p:cSldViewPr snapToGrid="0">
      <p:cViewPr>
        <p:scale>
          <a:sx n="70" d="100"/>
          <a:sy n="70" d="100"/>
        </p:scale>
        <p:origin x="2299" y="-667"/>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63BCE53D-893F-4C3F-A481-7A834FCC34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3D91BC-097F-4E9A-9B8F-F712B0723A9F}" type="slidenum">
              <a:rPr lang="fr-FR" smtClean="0"/>
              <a:t>‹N°›</a:t>
            </a:fld>
            <a:endParaRPr lang="fr-FR" dirty="0"/>
          </a:p>
        </p:txBody>
      </p:sp>
    </p:spTree>
    <p:extLst>
      <p:ext uri="{BB962C8B-B14F-4D97-AF65-F5344CB8AC3E}">
        <p14:creationId xmlns:p14="http://schemas.microsoft.com/office/powerpoint/2010/main" val="1688802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74EA1-5E41-4DDC-BEBB-4D90E8A23FCF}" type="datetimeFigureOut">
              <a:rPr lang="fr-FR" smtClean="0"/>
              <a:t>10/01/2024</a:t>
            </a:fld>
            <a:endParaRPr lang="fr-FR" dirty="0"/>
          </a:p>
        </p:txBody>
      </p:sp>
      <p:sp>
        <p:nvSpPr>
          <p:cNvPr id="4" name="Espace réservé de l'image des diapositives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4E13-348A-4B51-9EFE-0DF6AC5D56A1}" type="slidenum">
              <a:rPr lang="fr-FR" smtClean="0"/>
              <a:t>‹N°›</a:t>
            </a:fld>
            <a:endParaRPr lang="fr-FR" dirty="0"/>
          </a:p>
        </p:txBody>
      </p:sp>
    </p:spTree>
    <p:extLst>
      <p:ext uri="{BB962C8B-B14F-4D97-AF65-F5344CB8AC3E}">
        <p14:creationId xmlns:p14="http://schemas.microsoft.com/office/powerpoint/2010/main" val="13700574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D514E13-348A-4B51-9EFE-0DF6AC5D56A1}" type="slidenum">
              <a:rPr lang="fr-FR" smtClean="0"/>
              <a:t>2</a:t>
            </a:fld>
            <a:endParaRPr lang="fr-FR" dirty="0"/>
          </a:p>
        </p:txBody>
      </p:sp>
    </p:spTree>
    <p:extLst>
      <p:ext uri="{BB962C8B-B14F-4D97-AF65-F5344CB8AC3E}">
        <p14:creationId xmlns:p14="http://schemas.microsoft.com/office/powerpoint/2010/main" val="80195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9471" y="1112897"/>
            <a:ext cx="6065044" cy="4842933"/>
          </a:xfrm>
        </p:spPr>
        <p:txBody>
          <a:bodyPr anchor="b">
            <a:noAutofit/>
          </a:bodyPr>
          <a:lstStyle>
            <a:lvl1pPr algn="l">
              <a:lnSpc>
                <a:spcPct val="80000"/>
              </a:lnSpc>
              <a:defRPr sz="6000" spc="-9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375476" y="6064369"/>
            <a:ext cx="5190863" cy="2377440"/>
          </a:xfrm>
        </p:spPr>
        <p:txBody>
          <a:bodyPr>
            <a:normAutofit/>
          </a:bodyPr>
          <a:lstStyle>
            <a:lvl1pPr marL="0" indent="0" algn="l">
              <a:buNone/>
              <a:defRPr sz="21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Modifiez le style des sous-titres du masque</a:t>
            </a:r>
            <a:endParaRPr lang="en-US" dirty="0"/>
          </a:p>
        </p:txBody>
      </p:sp>
      <p:sp>
        <p:nvSpPr>
          <p:cNvPr id="9" name="Slide Number Placeholder 8"/>
          <p:cNvSpPr>
            <a:spLocks noGrp="1"/>
          </p:cNvSpPr>
          <p:nvPr>
            <p:ph type="sldNum" sz="quarter" idx="12"/>
          </p:nvPr>
        </p:nvSpPr>
        <p:spPr>
          <a:xfrm>
            <a:off x="5819775" y="9584257"/>
            <a:ext cx="1028700" cy="313378"/>
          </a:xfrm>
          <a:prstGeom prst="rect">
            <a:avLst/>
          </a:prstGeom>
        </p:spPr>
        <p:txBody>
          <a:bodyPr/>
          <a:lstStyle>
            <a:lvl1pPr>
              <a:defRPr sz="1000">
                <a:solidFill>
                  <a:srgbClr val="50B4C8">
                    <a:alpha val="20000"/>
                  </a:srgb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2300491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8473" y="1004358"/>
            <a:ext cx="1478756" cy="69342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33983" y="1031877"/>
            <a:ext cx="4350544" cy="78009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dirty="0"/>
          </a:p>
        </p:txBody>
      </p:sp>
      <p:sp>
        <p:nvSpPr>
          <p:cNvPr id="5" name="Footer Placeholder 4"/>
          <p:cNvSpPr>
            <a:spLocks noGrp="1"/>
          </p:cNvSpPr>
          <p:nvPr>
            <p:ph type="ftr" sz="quarter" idx="11"/>
          </p:nvPr>
        </p:nvSpPr>
        <p:spPr/>
        <p:txBody>
          <a:bodyPr/>
          <a:lstStyle/>
          <a:p>
            <a:endParaRPr lang="fr-FR" dirty="0"/>
          </a:p>
        </p:txBody>
      </p:sp>
      <p:sp>
        <p:nvSpPr>
          <p:cNvPr id="7" name="Slide Number Placeholder 6">
            <a:extLst>
              <a:ext uri="{FF2B5EF4-FFF2-40B4-BE49-F238E27FC236}">
                <a16:creationId xmlns:a16="http://schemas.microsoft.com/office/drawing/2014/main" id="{1FED054F-9B7C-491F-BC35-1580BB149F40}"/>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386117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6">
            <a:extLst>
              <a:ext uri="{FF2B5EF4-FFF2-40B4-BE49-F238E27FC236}">
                <a16:creationId xmlns:a16="http://schemas.microsoft.com/office/drawing/2014/main" id="{C3C7AC94-7845-4EF2-9731-05B041EBA03C}"/>
              </a:ext>
            </a:extLst>
          </p:cNvPr>
          <p:cNvSpPr>
            <a:spLocks noGrp="1"/>
          </p:cNvSpPr>
          <p:nvPr>
            <p:ph type="sldNum" sz="quarter" idx="12"/>
          </p:nvPr>
        </p:nvSpPr>
        <p:spPr>
          <a:xfrm>
            <a:off x="6309943" y="9467896"/>
            <a:ext cx="548057" cy="438104"/>
          </a:xfrm>
          <a:prstGeom prst="rect">
            <a:avLst/>
          </a:prstGeom>
        </p:spPr>
        <p:txBody>
          <a:bodyPr/>
          <a:lstStyle>
            <a:lvl1pPr algn="r">
              <a:defRPr sz="1200" b="1">
                <a:solidFill>
                  <a:schemeClr val="tx1"/>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13537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39471" y="1108494"/>
            <a:ext cx="6064187" cy="4847336"/>
          </a:xfrm>
        </p:spPr>
        <p:txBody>
          <a:bodyPr anchor="b">
            <a:normAutofit/>
          </a:bodyPr>
          <a:lstStyle>
            <a:lvl1pPr>
              <a:lnSpc>
                <a:spcPct val="80000"/>
              </a:lnSpc>
              <a:defRPr sz="6000" b="0"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375475" y="6048286"/>
            <a:ext cx="5189792" cy="2377440"/>
          </a:xfrm>
        </p:spPr>
        <p:txBody>
          <a:bodyPr anchor="t">
            <a:normAutofit/>
          </a:bodyPr>
          <a:lstStyle>
            <a:lvl1pPr marL="0" indent="0">
              <a:buNone/>
              <a:defRPr sz="21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5" name="Slide Number Placeholder 6">
            <a:extLst>
              <a:ext uri="{FF2B5EF4-FFF2-40B4-BE49-F238E27FC236}">
                <a16:creationId xmlns:a16="http://schemas.microsoft.com/office/drawing/2014/main" id="{9B94EBED-FF1A-41B3-B45B-FF26A84D29F2}"/>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421564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0619" y="2879344"/>
            <a:ext cx="2854643" cy="5441696"/>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568303" y="2879344"/>
            <a:ext cx="2854643" cy="5441696"/>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19434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FR" dirty="0"/>
          </a:p>
        </p:txBody>
      </p:sp>
      <p:sp>
        <p:nvSpPr>
          <p:cNvPr id="4" name="Footer Placeholder 3"/>
          <p:cNvSpPr>
            <a:spLocks noGrp="1"/>
          </p:cNvSpPr>
          <p:nvPr>
            <p:ph type="ftr" sz="quarter" idx="11"/>
          </p:nvPr>
        </p:nvSpPr>
        <p:spPr/>
        <p:txBody>
          <a:bodyPr/>
          <a:lstStyle/>
          <a:p>
            <a:endParaRPr lang="fr-FR" dirty="0"/>
          </a:p>
        </p:txBody>
      </p:sp>
      <p:sp>
        <p:nvSpPr>
          <p:cNvPr id="7" name="Slide Number Placeholder 6">
            <a:extLst>
              <a:ext uri="{FF2B5EF4-FFF2-40B4-BE49-F238E27FC236}">
                <a16:creationId xmlns:a16="http://schemas.microsoft.com/office/drawing/2014/main" id="{027DF15A-F8C8-4386-8951-A635E0590A51}"/>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57006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dirty="0"/>
          </a:p>
        </p:txBody>
      </p:sp>
      <p:sp>
        <p:nvSpPr>
          <p:cNvPr id="3" name="Footer Placeholder 2"/>
          <p:cNvSpPr>
            <a:spLocks noGrp="1"/>
          </p:cNvSpPr>
          <p:nvPr>
            <p:ph type="ftr" sz="quarter" idx="11"/>
          </p:nvPr>
        </p:nvSpPr>
        <p:spPr/>
        <p:txBody>
          <a:bodyPr/>
          <a:lstStyle/>
          <a:p>
            <a:endParaRPr lang="fr-FR" dirty="0"/>
          </a:p>
        </p:txBody>
      </p:sp>
      <p:sp>
        <p:nvSpPr>
          <p:cNvPr id="5" name="Slide Number Placeholder 6">
            <a:extLst>
              <a:ext uri="{FF2B5EF4-FFF2-40B4-BE49-F238E27FC236}">
                <a16:creationId xmlns:a16="http://schemas.microsoft.com/office/drawing/2014/main" id="{4B555FEB-126D-4A0E-A6BF-3B44486D1E74}"/>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116514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4286250" y="0"/>
            <a:ext cx="2571750" cy="99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4647040" y="783296"/>
            <a:ext cx="1903095" cy="2773680"/>
          </a:xfrm>
        </p:spPr>
        <p:txBody>
          <a:bodyPr anchor="b">
            <a:noAutofit/>
          </a:bodyPr>
          <a:lstStyle>
            <a:lvl1pPr>
              <a:lnSpc>
                <a:spcPct val="85000"/>
              </a:lnSpc>
              <a:defRPr sz="27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28625" y="1100667"/>
            <a:ext cx="3429000" cy="6604000"/>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655240" y="3628175"/>
            <a:ext cx="1911668" cy="4516759"/>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125">
                <a:solidFill>
                  <a:srgbClr val="404040"/>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fr-FR"/>
              <a:t>Cliquez pour modifier les styles du texte du masque</a:t>
            </a:r>
          </a:p>
        </p:txBody>
      </p:sp>
      <p:sp>
        <p:nvSpPr>
          <p:cNvPr id="5" name="Date Placeholder 4"/>
          <p:cNvSpPr>
            <a:spLocks noGrp="1"/>
          </p:cNvSpPr>
          <p:nvPr>
            <p:ph type="dt" sz="half" idx="10"/>
          </p:nvPr>
        </p:nvSpPr>
        <p:spPr/>
        <p:txBody>
          <a:bodyPr/>
          <a:lstStyle/>
          <a:p>
            <a:endParaRPr lang="fr-FR" dirty="0"/>
          </a:p>
        </p:txBody>
      </p:sp>
      <p:sp>
        <p:nvSpPr>
          <p:cNvPr id="6" name="Footer Placeholder 5"/>
          <p:cNvSpPr>
            <a:spLocks noGrp="1"/>
          </p:cNvSpPr>
          <p:nvPr>
            <p:ph type="ftr" sz="quarter" idx="11"/>
          </p:nvPr>
        </p:nvSpPr>
        <p:spPr/>
        <p:txBody>
          <a:bodyPr/>
          <a:lstStyle/>
          <a:p>
            <a:endParaRPr lang="fr-FR" dirty="0"/>
          </a:p>
        </p:txBody>
      </p:sp>
      <p:sp>
        <p:nvSpPr>
          <p:cNvPr id="10" name="Slide Number Placeholder 6">
            <a:extLst>
              <a:ext uri="{FF2B5EF4-FFF2-40B4-BE49-F238E27FC236}">
                <a16:creationId xmlns:a16="http://schemas.microsoft.com/office/drawing/2014/main" id="{77A6EF4E-B6AA-4326-BC50-4D275808D0EA}"/>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1589426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88" y="7826966"/>
            <a:ext cx="6064187" cy="885853"/>
          </a:xfrm>
        </p:spPr>
        <p:txBody>
          <a:bodyPr anchor="b">
            <a:normAutofit/>
          </a:bodyPr>
          <a:lstStyle>
            <a:lvl1pPr>
              <a:lnSpc>
                <a:spcPct val="85000"/>
              </a:lnSpc>
              <a:defRPr sz="21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6858000" cy="7700264"/>
          </a:xfrm>
          <a:solidFill>
            <a:schemeClr val="accent1">
              <a:lumMod val="40000"/>
              <a:lumOff val="6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380619" y="8536284"/>
            <a:ext cx="5191506" cy="770467"/>
          </a:xfrm>
        </p:spPr>
        <p:txBody>
          <a:bodyPr>
            <a:normAutofit/>
          </a:bodyPr>
          <a:lstStyle>
            <a:lvl1pPr marL="0" indent="0">
              <a:lnSpc>
                <a:spcPct val="90000"/>
              </a:lnSpc>
              <a:spcBef>
                <a:spcPts val="900"/>
              </a:spcBef>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endParaRPr lang="fr-FR"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fr-FR" dirty="0"/>
          </a:p>
        </p:txBody>
      </p:sp>
      <p:sp>
        <p:nvSpPr>
          <p:cNvPr id="8" name="Slide Number Placeholder 6">
            <a:extLst>
              <a:ext uri="{FF2B5EF4-FFF2-40B4-BE49-F238E27FC236}">
                <a16:creationId xmlns:a16="http://schemas.microsoft.com/office/drawing/2014/main" id="{446C1C6D-8608-4F9B-A5EB-2A854A8FDA55}"/>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149719871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dirty="0"/>
          </a:p>
        </p:txBody>
      </p:sp>
      <p:sp>
        <p:nvSpPr>
          <p:cNvPr id="5" name="Footer Placeholder 4"/>
          <p:cNvSpPr>
            <a:spLocks noGrp="1"/>
          </p:cNvSpPr>
          <p:nvPr>
            <p:ph type="ftr" sz="quarter" idx="11"/>
          </p:nvPr>
        </p:nvSpPr>
        <p:spPr/>
        <p:txBody>
          <a:bodyPr/>
          <a:lstStyle/>
          <a:p>
            <a:endParaRPr lang="fr-FR" dirty="0"/>
          </a:p>
        </p:txBody>
      </p:sp>
      <p:sp>
        <p:nvSpPr>
          <p:cNvPr id="7" name="Slide Number Placeholder 6">
            <a:extLst>
              <a:ext uri="{FF2B5EF4-FFF2-40B4-BE49-F238E27FC236}">
                <a16:creationId xmlns:a16="http://schemas.microsoft.com/office/drawing/2014/main" id="{EBE9543C-C4DD-467F-8FE2-563D54FAE16B}"/>
              </a:ext>
            </a:extLst>
          </p:cNvPr>
          <p:cNvSpPr>
            <a:spLocks noGrp="1"/>
          </p:cNvSpPr>
          <p:nvPr>
            <p:ph type="sldNum" sz="quarter" idx="12"/>
          </p:nvPr>
        </p:nvSpPr>
        <p:spPr>
          <a:xfrm>
            <a:off x="6309943" y="9467896"/>
            <a:ext cx="548057" cy="438104"/>
          </a:xfrm>
          <a:prstGeom prst="rect">
            <a:avLst/>
          </a:prstGeom>
        </p:spPr>
        <p:txBody>
          <a:bodyPr/>
          <a:lstStyle>
            <a:lvl1pPr>
              <a:defRPr sz="1200" b="1">
                <a:solidFill>
                  <a:schemeClr val="tx1">
                    <a:alpha val="20000"/>
                  </a:schemeClr>
                </a:solidFill>
              </a:defRPr>
            </a:lvl1pPr>
          </a:lstStyle>
          <a:p>
            <a:fld id="{10E61BED-B75B-49F8-9147-D96CE49DE15C}" type="slidenum">
              <a:rPr lang="fr-FR" smtClean="0"/>
              <a:pPr/>
              <a:t>‹N°›</a:t>
            </a:fld>
            <a:endParaRPr lang="fr-FR" dirty="0"/>
          </a:p>
        </p:txBody>
      </p:sp>
    </p:spTree>
    <p:extLst>
      <p:ext uri="{BB962C8B-B14F-4D97-AF65-F5344CB8AC3E}">
        <p14:creationId xmlns:p14="http://schemas.microsoft.com/office/powerpoint/2010/main" val="121875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690" y="721548"/>
            <a:ext cx="6059686" cy="239517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380404" y="2879346"/>
            <a:ext cx="6048971" cy="544004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385763" y="9262423"/>
            <a:ext cx="2314575" cy="330200"/>
          </a:xfrm>
          <a:prstGeom prst="rect">
            <a:avLst/>
          </a:prstGeom>
        </p:spPr>
        <p:txBody>
          <a:bodyPr vert="horz" lIns="91440" tIns="45720" rIns="91440" bIns="45720" rtlCol="0" anchor="ctr"/>
          <a:lstStyle>
            <a:lvl1pPr algn="l">
              <a:defRPr sz="713">
                <a:solidFill>
                  <a:schemeClr val="tx1">
                    <a:alpha val="75000"/>
                  </a:schemeClr>
                </a:solidFill>
              </a:defRPr>
            </a:lvl1pPr>
          </a:lstStyle>
          <a:p>
            <a:endParaRPr lang="fr-FR" dirty="0"/>
          </a:p>
        </p:txBody>
      </p:sp>
      <p:sp>
        <p:nvSpPr>
          <p:cNvPr id="5" name="Footer Placeholder 4"/>
          <p:cNvSpPr>
            <a:spLocks noGrp="1"/>
          </p:cNvSpPr>
          <p:nvPr>
            <p:ph type="ftr" sz="quarter" idx="3"/>
          </p:nvPr>
        </p:nvSpPr>
        <p:spPr>
          <a:xfrm>
            <a:off x="385763" y="9467896"/>
            <a:ext cx="2828925" cy="330200"/>
          </a:xfrm>
          <a:prstGeom prst="rect">
            <a:avLst/>
          </a:prstGeom>
        </p:spPr>
        <p:txBody>
          <a:bodyPr vert="horz" lIns="91440" tIns="45720" rIns="91440" bIns="45720" rtlCol="0" anchor="ctr"/>
          <a:lstStyle>
            <a:lvl1pPr algn="l">
              <a:defRPr sz="713" cap="all" baseline="0">
                <a:solidFill>
                  <a:schemeClr val="tx1">
                    <a:alpha val="75000"/>
                  </a:schemeClr>
                </a:solidFill>
              </a:defRPr>
            </a:lvl1pPr>
          </a:lstStyle>
          <a:p>
            <a:endParaRPr lang="fr-FR" dirty="0"/>
          </a:p>
        </p:txBody>
      </p:sp>
    </p:spTree>
    <p:extLst>
      <p:ext uri="{BB962C8B-B14F-4D97-AF65-F5344CB8AC3E}">
        <p14:creationId xmlns:p14="http://schemas.microsoft.com/office/powerpoint/2010/main" val="33421242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 id="2147483704" r:id="rId7"/>
    <p:sldLayoutId id="2147483705" r:id="rId8"/>
    <p:sldLayoutId id="2147483706" r:id="rId9"/>
    <p:sldLayoutId id="2147483707" r:id="rId10"/>
  </p:sldLayoutIdLst>
  <p:hf hdr="0" ftr="0" dt="0"/>
  <p:txStyles>
    <p:title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www.defense.gouv.fr/jdc" TargetMode="External"/><Relationship Id="rId2" Type="http://schemas.openxmlformats.org/officeDocument/2006/relationships/hyperlink" Target="http://www/"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www.saint-mesmes.f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74CA032-16C0-4EDB-AD36-114FD13AF717}"/>
              </a:ext>
            </a:extLst>
          </p:cNvPr>
          <p:cNvSpPr>
            <a:spLocks noGrp="1"/>
          </p:cNvSpPr>
          <p:nvPr>
            <p:ph type="ctrTitle"/>
          </p:nvPr>
        </p:nvSpPr>
        <p:spPr>
          <a:xfrm>
            <a:off x="0" y="24384"/>
            <a:ext cx="6858000" cy="1335026"/>
          </a:xfrm>
        </p:spPr>
        <p:txBody>
          <a:bodyPr/>
          <a:lstStyle/>
          <a:p>
            <a:r>
              <a:rPr lang="fr-FR" b="1" dirty="0">
                <a:solidFill>
                  <a:schemeClr val="bg2">
                    <a:lumMod val="90000"/>
                  </a:schemeClr>
                </a:solidFill>
              </a:rPr>
              <a:t>Vivre à Saint-Mesmes</a:t>
            </a:r>
            <a:br>
              <a:rPr lang="fr-FR" b="1" dirty="0">
                <a:solidFill>
                  <a:schemeClr val="bg2">
                    <a:lumMod val="90000"/>
                  </a:schemeClr>
                </a:solidFill>
              </a:rPr>
            </a:br>
            <a:r>
              <a:rPr lang="fr-FR" sz="1800" b="1" dirty="0">
                <a:solidFill>
                  <a:schemeClr val="bg2">
                    <a:lumMod val="90000"/>
                  </a:schemeClr>
                </a:solidFill>
              </a:rPr>
              <a:t>Édition n°  49  –  de  Janvier à Juillet 2023</a:t>
            </a:r>
          </a:p>
        </p:txBody>
      </p:sp>
      <p:sp>
        <p:nvSpPr>
          <p:cNvPr id="7" name="ZoneTexte 6">
            <a:extLst>
              <a:ext uri="{FF2B5EF4-FFF2-40B4-BE49-F238E27FC236}">
                <a16:creationId xmlns:a16="http://schemas.microsoft.com/office/drawing/2014/main" id="{9747153D-D92C-4A96-9C45-177BCF776EDA}"/>
              </a:ext>
            </a:extLst>
          </p:cNvPr>
          <p:cNvSpPr txBox="1"/>
          <p:nvPr/>
        </p:nvSpPr>
        <p:spPr>
          <a:xfrm>
            <a:off x="0" y="3656450"/>
            <a:ext cx="6858000" cy="369332"/>
          </a:xfrm>
          <a:prstGeom prst="rect">
            <a:avLst/>
          </a:prstGeom>
          <a:noFill/>
        </p:spPr>
        <p:txBody>
          <a:bodyPr wrap="square" rtlCol="0">
            <a:spAutoFit/>
          </a:bodyPr>
          <a:lstStyle/>
          <a:p>
            <a:pPr algn="ctr"/>
            <a:r>
              <a:rPr lang="fr-FR" b="1" dirty="0">
                <a:solidFill>
                  <a:srgbClr val="D5E1C1"/>
                </a:solidFill>
              </a:rPr>
              <a:t>Le p</a:t>
            </a:r>
            <a:r>
              <a:rPr lang="fr-FR" b="1" dirty="0">
                <a:solidFill>
                  <a:schemeClr val="bg2">
                    <a:lumMod val="90000"/>
                  </a:schemeClr>
                </a:solidFill>
              </a:rPr>
              <a:t>etit journal de notre village</a:t>
            </a:r>
          </a:p>
        </p:txBody>
      </p:sp>
      <p:sp>
        <p:nvSpPr>
          <p:cNvPr id="8" name="object 3">
            <a:extLst>
              <a:ext uri="{FF2B5EF4-FFF2-40B4-BE49-F238E27FC236}">
                <a16:creationId xmlns:a16="http://schemas.microsoft.com/office/drawing/2014/main" id="{1F5901F0-1080-4032-89AF-83DE601A31DC}"/>
              </a:ext>
            </a:extLst>
          </p:cNvPr>
          <p:cNvSpPr txBox="1"/>
          <p:nvPr/>
        </p:nvSpPr>
        <p:spPr>
          <a:xfrm>
            <a:off x="1" y="8618156"/>
            <a:ext cx="6858000" cy="848758"/>
          </a:xfrm>
          <a:prstGeom prst="rect">
            <a:avLst/>
          </a:prstGeom>
        </p:spPr>
        <p:txBody>
          <a:bodyPr vert="horz" wrap="square" lIns="0" tIns="13970" rIns="0" bIns="0" rtlCol="0">
            <a:spAutoFit/>
          </a:bodyPr>
          <a:lstStyle/>
          <a:p>
            <a:pPr marR="43180" algn="ctr">
              <a:lnSpc>
                <a:spcPts val="3300"/>
              </a:lnSpc>
              <a:spcBef>
                <a:spcPts val="110"/>
              </a:spcBef>
            </a:pPr>
            <a:r>
              <a:rPr lang="fr-FR" sz="2400" b="1" i="1" dirty="0">
                <a:solidFill>
                  <a:srgbClr val="D5E1C1"/>
                </a:solidFill>
                <a:cs typeface="Calibri Light" panose="020F0302020204030204" pitchFamily="34" charset="0"/>
              </a:rPr>
              <a:t>L’équipe du Conseil Municipal vous</a:t>
            </a:r>
          </a:p>
          <a:p>
            <a:pPr marR="43180" algn="ctr">
              <a:lnSpc>
                <a:spcPts val="3300"/>
              </a:lnSpc>
              <a:spcBef>
                <a:spcPts val="110"/>
              </a:spcBef>
            </a:pPr>
            <a:r>
              <a:rPr lang="fr-FR" sz="2400" b="1" i="1" dirty="0">
                <a:solidFill>
                  <a:srgbClr val="D5E1C1"/>
                </a:solidFill>
                <a:cs typeface="Calibri Light" panose="020F0302020204030204" pitchFamily="34" charset="0"/>
              </a:rPr>
              <a:t>présente ses meilleurs vœux pour 2024</a:t>
            </a:r>
          </a:p>
        </p:txBody>
      </p:sp>
      <p:pic>
        <p:nvPicPr>
          <p:cNvPr id="3" name="Image 2" descr="Une image contenant herbe, extérieur, ciel, champ&#10;&#10;Description générée automatiquement">
            <a:extLst>
              <a:ext uri="{FF2B5EF4-FFF2-40B4-BE49-F238E27FC236}">
                <a16:creationId xmlns:a16="http://schemas.microsoft.com/office/drawing/2014/main" id="{25601544-820A-4174-9D3E-B2698AE36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2" y="1413164"/>
            <a:ext cx="6683109" cy="21998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 4">
            <a:extLst>
              <a:ext uri="{FF2B5EF4-FFF2-40B4-BE49-F238E27FC236}">
                <a16:creationId xmlns:a16="http://schemas.microsoft.com/office/drawing/2014/main" id="{404FA8D1-E7AC-F58B-FE36-925ABD7CC6D3}"/>
              </a:ext>
            </a:extLst>
          </p:cNvPr>
          <p:cNvPicPr>
            <a:picLocks noChangeAspect="1"/>
          </p:cNvPicPr>
          <p:nvPr/>
        </p:nvPicPr>
        <p:blipFill>
          <a:blip r:embed="rId3"/>
          <a:stretch>
            <a:fillRect/>
          </a:stretch>
        </p:blipFill>
        <p:spPr>
          <a:xfrm>
            <a:off x="1032" y="4445490"/>
            <a:ext cx="6858000" cy="3869958"/>
          </a:xfrm>
          <a:prstGeom prst="rect">
            <a:avLst/>
          </a:prstGeom>
        </p:spPr>
      </p:pic>
    </p:spTree>
    <p:extLst>
      <p:ext uri="{BB962C8B-B14F-4D97-AF65-F5344CB8AC3E}">
        <p14:creationId xmlns:p14="http://schemas.microsoft.com/office/powerpoint/2010/main" val="132670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3575E3-781A-B3CA-CF92-7AA8E7299085}"/>
              </a:ext>
            </a:extLst>
          </p:cNvPr>
          <p:cNvPicPr>
            <a:picLocks noChangeAspect="1"/>
          </p:cNvPicPr>
          <p:nvPr/>
        </p:nvPicPr>
        <p:blipFill>
          <a:blip r:embed="rId2"/>
          <a:stretch>
            <a:fillRect/>
          </a:stretch>
        </p:blipFill>
        <p:spPr>
          <a:xfrm>
            <a:off x="3835730" y="8014966"/>
            <a:ext cx="3015343" cy="1880354"/>
          </a:xfrm>
          <a:prstGeom prst="rect">
            <a:avLst/>
          </a:prstGeom>
        </p:spPr>
      </p:pic>
      <p:pic>
        <p:nvPicPr>
          <p:cNvPr id="9" name="Image 8">
            <a:extLst>
              <a:ext uri="{FF2B5EF4-FFF2-40B4-BE49-F238E27FC236}">
                <a16:creationId xmlns:a16="http://schemas.microsoft.com/office/drawing/2014/main" id="{75D512CA-A89A-10C7-653C-F788B3BD194D}"/>
              </a:ext>
            </a:extLst>
          </p:cNvPr>
          <p:cNvPicPr>
            <a:picLocks noChangeAspect="1"/>
          </p:cNvPicPr>
          <p:nvPr/>
        </p:nvPicPr>
        <p:blipFill>
          <a:blip r:embed="rId3"/>
          <a:stretch>
            <a:fillRect/>
          </a:stretch>
        </p:blipFill>
        <p:spPr>
          <a:xfrm>
            <a:off x="16452" y="7496004"/>
            <a:ext cx="3819020" cy="2196755"/>
          </a:xfrm>
          <a:prstGeom prst="rect">
            <a:avLst/>
          </a:prstGeom>
        </p:spPr>
      </p:pic>
      <p:sp>
        <p:nvSpPr>
          <p:cNvPr id="7" name="Titre 6">
            <a:extLst>
              <a:ext uri="{FF2B5EF4-FFF2-40B4-BE49-F238E27FC236}">
                <a16:creationId xmlns:a16="http://schemas.microsoft.com/office/drawing/2014/main" id="{366BB14F-11A9-4073-98F1-2305F4686F04}"/>
              </a:ext>
            </a:extLst>
          </p:cNvPr>
          <p:cNvSpPr>
            <a:spLocks noGrp="1"/>
          </p:cNvSpPr>
          <p:nvPr>
            <p:ph type="title"/>
          </p:nvPr>
        </p:nvSpPr>
        <p:spPr>
          <a:xfrm>
            <a:off x="0" y="1"/>
            <a:ext cx="6858000" cy="646176"/>
          </a:xfrm>
          <a:solidFill>
            <a:srgbClr val="50B4C8"/>
          </a:solidFill>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Saint-Mesmes Animations –  Fête du village</a:t>
            </a:r>
          </a:p>
        </p:txBody>
      </p:sp>
      <p:sp>
        <p:nvSpPr>
          <p:cNvPr id="2" name="Espace réservé du numéro de diapositive 1">
            <a:extLst>
              <a:ext uri="{FF2B5EF4-FFF2-40B4-BE49-F238E27FC236}">
                <a16:creationId xmlns:a16="http://schemas.microsoft.com/office/drawing/2014/main" id="{FC4E1CD2-F54C-4E1A-BBC3-ACA53D88AD6E}"/>
              </a:ext>
            </a:extLst>
          </p:cNvPr>
          <p:cNvSpPr>
            <a:spLocks noGrp="1"/>
          </p:cNvSpPr>
          <p:nvPr>
            <p:ph type="sldNum" sz="quarter" idx="12"/>
          </p:nvPr>
        </p:nvSpPr>
        <p:spPr>
          <a:xfrm>
            <a:off x="5819775" y="9631233"/>
            <a:ext cx="1028700" cy="266910"/>
          </a:xfrm>
        </p:spPr>
        <p:txBody>
          <a:bodyPr/>
          <a:lstStyle/>
          <a:p>
            <a:fld id="{10E61BED-B75B-49F8-9147-D96CE49DE15C}" type="slidenum">
              <a:rPr lang="fr-FR" smtClean="0">
                <a:solidFill>
                  <a:schemeClr val="accent1"/>
                </a:solidFill>
              </a:rPr>
              <a:pPr/>
              <a:t>10</a:t>
            </a:fld>
            <a:endParaRPr lang="fr-FR" dirty="0">
              <a:solidFill>
                <a:schemeClr val="accent1"/>
              </a:solidFill>
            </a:endParaRPr>
          </a:p>
        </p:txBody>
      </p:sp>
      <p:pic>
        <p:nvPicPr>
          <p:cNvPr id="6" name="Image 5">
            <a:extLst>
              <a:ext uri="{FF2B5EF4-FFF2-40B4-BE49-F238E27FC236}">
                <a16:creationId xmlns:a16="http://schemas.microsoft.com/office/drawing/2014/main" id="{A6532C96-6C1F-15CD-769E-EF9A54690450}"/>
              </a:ext>
            </a:extLst>
          </p:cNvPr>
          <p:cNvPicPr>
            <a:picLocks noChangeAspect="1"/>
          </p:cNvPicPr>
          <p:nvPr/>
        </p:nvPicPr>
        <p:blipFill>
          <a:blip r:embed="rId4"/>
          <a:stretch>
            <a:fillRect/>
          </a:stretch>
        </p:blipFill>
        <p:spPr>
          <a:xfrm>
            <a:off x="16452" y="1804711"/>
            <a:ext cx="3819020" cy="2525860"/>
          </a:xfrm>
          <a:prstGeom prst="rect">
            <a:avLst/>
          </a:prstGeom>
        </p:spPr>
      </p:pic>
      <p:pic>
        <p:nvPicPr>
          <p:cNvPr id="11" name="Image 10">
            <a:extLst>
              <a:ext uri="{FF2B5EF4-FFF2-40B4-BE49-F238E27FC236}">
                <a16:creationId xmlns:a16="http://schemas.microsoft.com/office/drawing/2014/main" id="{7AC61FCE-FD0E-E524-C879-318AE1EB3E03}"/>
              </a:ext>
            </a:extLst>
          </p:cNvPr>
          <p:cNvPicPr>
            <a:picLocks noChangeAspect="1"/>
          </p:cNvPicPr>
          <p:nvPr/>
        </p:nvPicPr>
        <p:blipFill>
          <a:blip r:embed="rId5"/>
          <a:stretch>
            <a:fillRect/>
          </a:stretch>
        </p:blipFill>
        <p:spPr>
          <a:xfrm>
            <a:off x="3826204" y="5365280"/>
            <a:ext cx="3015344" cy="2648613"/>
          </a:xfrm>
          <a:prstGeom prst="rect">
            <a:avLst/>
          </a:prstGeom>
        </p:spPr>
      </p:pic>
      <p:pic>
        <p:nvPicPr>
          <p:cNvPr id="13" name="Image 12">
            <a:extLst>
              <a:ext uri="{FF2B5EF4-FFF2-40B4-BE49-F238E27FC236}">
                <a16:creationId xmlns:a16="http://schemas.microsoft.com/office/drawing/2014/main" id="{D4DBB48E-8763-08B3-CF64-F8F2CDF67495}"/>
              </a:ext>
            </a:extLst>
          </p:cNvPr>
          <p:cNvPicPr>
            <a:picLocks noChangeAspect="1"/>
          </p:cNvPicPr>
          <p:nvPr/>
        </p:nvPicPr>
        <p:blipFill>
          <a:blip r:embed="rId6"/>
          <a:stretch>
            <a:fillRect/>
          </a:stretch>
        </p:blipFill>
        <p:spPr>
          <a:xfrm>
            <a:off x="0" y="4953000"/>
            <a:ext cx="3819019" cy="1647981"/>
          </a:xfrm>
          <a:prstGeom prst="rect">
            <a:avLst/>
          </a:prstGeom>
        </p:spPr>
      </p:pic>
      <p:sp>
        <p:nvSpPr>
          <p:cNvPr id="14" name="ZoneTexte 13">
            <a:extLst>
              <a:ext uri="{FF2B5EF4-FFF2-40B4-BE49-F238E27FC236}">
                <a16:creationId xmlns:a16="http://schemas.microsoft.com/office/drawing/2014/main" id="{A54C92F8-91BF-7E3E-7638-2F3F15B4BAE5}"/>
              </a:ext>
            </a:extLst>
          </p:cNvPr>
          <p:cNvSpPr txBox="1"/>
          <p:nvPr/>
        </p:nvSpPr>
        <p:spPr>
          <a:xfrm>
            <a:off x="9525" y="646177"/>
            <a:ext cx="6838950" cy="600164"/>
          </a:xfrm>
          <a:prstGeom prst="rect">
            <a:avLst/>
          </a:prstGeom>
          <a:noFill/>
        </p:spPr>
        <p:txBody>
          <a:bodyPr wrap="square" rtlCol="0">
            <a:spAutoFit/>
          </a:bodyPr>
          <a:lstStyle/>
          <a:p>
            <a:r>
              <a:rPr lang="fr-FR" sz="1100" dirty="0"/>
              <a:t>La fête du village organisée le 24 septembre s’est déroulée sous le soleil (une fois n’est pas coutume 😉).</a:t>
            </a:r>
          </a:p>
          <a:p>
            <a:r>
              <a:rPr lang="fr-FR" sz="1100" dirty="0"/>
              <a:t>Les enfants se sont bien dépensés dans les diverses structures gonflables, et tout le monde a pu déjeuner dans une bonne ambiance conviviale grâce au barbecue préparé par les bénévoles de SMA.</a:t>
            </a:r>
          </a:p>
        </p:txBody>
      </p:sp>
      <p:pic>
        <p:nvPicPr>
          <p:cNvPr id="16" name="Image 15">
            <a:extLst>
              <a:ext uri="{FF2B5EF4-FFF2-40B4-BE49-F238E27FC236}">
                <a16:creationId xmlns:a16="http://schemas.microsoft.com/office/drawing/2014/main" id="{FA5A798E-9BB9-8E7A-2514-D9F31781DF1A}"/>
              </a:ext>
            </a:extLst>
          </p:cNvPr>
          <p:cNvPicPr>
            <a:picLocks noChangeAspect="1"/>
          </p:cNvPicPr>
          <p:nvPr/>
        </p:nvPicPr>
        <p:blipFill>
          <a:blip r:embed="rId7"/>
          <a:stretch>
            <a:fillRect/>
          </a:stretch>
        </p:blipFill>
        <p:spPr>
          <a:xfrm>
            <a:off x="3821876" y="1311618"/>
            <a:ext cx="3020528" cy="4057766"/>
          </a:xfrm>
          <a:prstGeom prst="rect">
            <a:avLst/>
          </a:prstGeom>
        </p:spPr>
      </p:pic>
    </p:spTree>
    <p:extLst>
      <p:ext uri="{BB962C8B-B14F-4D97-AF65-F5344CB8AC3E}">
        <p14:creationId xmlns:p14="http://schemas.microsoft.com/office/powerpoint/2010/main" val="95315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A59194F-053A-065A-85BB-451AD729D9C6}"/>
              </a:ext>
            </a:extLst>
          </p:cNvPr>
          <p:cNvPicPr>
            <a:picLocks noChangeAspect="1"/>
          </p:cNvPicPr>
          <p:nvPr/>
        </p:nvPicPr>
        <p:blipFill>
          <a:blip r:embed="rId2"/>
          <a:stretch>
            <a:fillRect/>
          </a:stretch>
        </p:blipFill>
        <p:spPr>
          <a:xfrm>
            <a:off x="4190679" y="5188676"/>
            <a:ext cx="2673150" cy="4717323"/>
          </a:xfrm>
          <a:prstGeom prst="rect">
            <a:avLst/>
          </a:prstGeom>
        </p:spPr>
      </p:pic>
      <p:sp>
        <p:nvSpPr>
          <p:cNvPr id="7" name="Titre 6">
            <a:extLst>
              <a:ext uri="{FF2B5EF4-FFF2-40B4-BE49-F238E27FC236}">
                <a16:creationId xmlns:a16="http://schemas.microsoft.com/office/drawing/2014/main" id="{366BB14F-11A9-4073-98F1-2305F4686F04}"/>
              </a:ext>
            </a:extLst>
          </p:cNvPr>
          <p:cNvSpPr>
            <a:spLocks noGrp="1"/>
          </p:cNvSpPr>
          <p:nvPr>
            <p:ph type="title"/>
          </p:nvPr>
        </p:nvSpPr>
        <p:spPr>
          <a:xfrm>
            <a:off x="0" y="1"/>
            <a:ext cx="6858000" cy="646176"/>
          </a:xfrm>
          <a:solidFill>
            <a:srgbClr val="50B4C8"/>
          </a:solidFill>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Saint-Mesmes Animations –  Arbre de Noël</a:t>
            </a:r>
          </a:p>
        </p:txBody>
      </p:sp>
      <p:sp>
        <p:nvSpPr>
          <p:cNvPr id="2" name="Espace réservé du numéro de diapositive 1">
            <a:extLst>
              <a:ext uri="{FF2B5EF4-FFF2-40B4-BE49-F238E27FC236}">
                <a16:creationId xmlns:a16="http://schemas.microsoft.com/office/drawing/2014/main" id="{FC4E1CD2-F54C-4E1A-BBC3-ACA53D88AD6E}"/>
              </a:ext>
            </a:extLst>
          </p:cNvPr>
          <p:cNvSpPr>
            <a:spLocks noGrp="1"/>
          </p:cNvSpPr>
          <p:nvPr>
            <p:ph type="sldNum" sz="quarter" idx="12"/>
          </p:nvPr>
        </p:nvSpPr>
        <p:spPr>
          <a:xfrm>
            <a:off x="5819775" y="9631233"/>
            <a:ext cx="1028700" cy="266910"/>
          </a:xfrm>
        </p:spPr>
        <p:txBody>
          <a:bodyPr/>
          <a:lstStyle/>
          <a:p>
            <a:fld id="{10E61BED-B75B-49F8-9147-D96CE49DE15C}" type="slidenum">
              <a:rPr lang="fr-FR" smtClean="0">
                <a:solidFill>
                  <a:schemeClr val="accent1"/>
                </a:solidFill>
              </a:rPr>
              <a:pPr/>
              <a:t>11</a:t>
            </a:fld>
            <a:endParaRPr lang="fr-FR" dirty="0">
              <a:solidFill>
                <a:schemeClr val="accent1"/>
              </a:solidFill>
            </a:endParaRPr>
          </a:p>
        </p:txBody>
      </p:sp>
      <p:pic>
        <p:nvPicPr>
          <p:cNvPr id="4" name="Image 3">
            <a:extLst>
              <a:ext uri="{FF2B5EF4-FFF2-40B4-BE49-F238E27FC236}">
                <a16:creationId xmlns:a16="http://schemas.microsoft.com/office/drawing/2014/main" id="{0CE47698-E59A-69E9-EFD0-6E3F64E6FD80}"/>
              </a:ext>
            </a:extLst>
          </p:cNvPr>
          <p:cNvPicPr>
            <a:picLocks noChangeAspect="1"/>
          </p:cNvPicPr>
          <p:nvPr/>
        </p:nvPicPr>
        <p:blipFill>
          <a:blip r:embed="rId3"/>
          <a:stretch>
            <a:fillRect/>
          </a:stretch>
        </p:blipFill>
        <p:spPr>
          <a:xfrm>
            <a:off x="276225" y="6478632"/>
            <a:ext cx="3860263" cy="2634945"/>
          </a:xfrm>
          <a:prstGeom prst="rect">
            <a:avLst/>
          </a:prstGeom>
        </p:spPr>
      </p:pic>
      <p:pic>
        <p:nvPicPr>
          <p:cNvPr id="6" name="Image 5">
            <a:extLst>
              <a:ext uri="{FF2B5EF4-FFF2-40B4-BE49-F238E27FC236}">
                <a16:creationId xmlns:a16="http://schemas.microsoft.com/office/drawing/2014/main" id="{E55C51DA-107E-9BFC-2556-8C76381956E8}"/>
              </a:ext>
            </a:extLst>
          </p:cNvPr>
          <p:cNvPicPr>
            <a:picLocks noChangeAspect="1"/>
          </p:cNvPicPr>
          <p:nvPr/>
        </p:nvPicPr>
        <p:blipFill>
          <a:blip r:embed="rId4"/>
          <a:stretch>
            <a:fillRect/>
          </a:stretch>
        </p:blipFill>
        <p:spPr>
          <a:xfrm>
            <a:off x="3276921" y="2230425"/>
            <a:ext cx="3486979" cy="2722575"/>
          </a:xfrm>
          <a:prstGeom prst="rect">
            <a:avLst/>
          </a:prstGeom>
        </p:spPr>
      </p:pic>
      <p:pic>
        <p:nvPicPr>
          <p:cNvPr id="9" name="Image 8">
            <a:extLst>
              <a:ext uri="{FF2B5EF4-FFF2-40B4-BE49-F238E27FC236}">
                <a16:creationId xmlns:a16="http://schemas.microsoft.com/office/drawing/2014/main" id="{ECCA62EE-9768-DDDB-68F4-FD2CC3E76B56}"/>
              </a:ext>
            </a:extLst>
          </p:cNvPr>
          <p:cNvPicPr>
            <a:picLocks noChangeAspect="1"/>
          </p:cNvPicPr>
          <p:nvPr/>
        </p:nvPicPr>
        <p:blipFill>
          <a:blip r:embed="rId5"/>
          <a:stretch>
            <a:fillRect/>
          </a:stretch>
        </p:blipFill>
        <p:spPr>
          <a:xfrm>
            <a:off x="94100" y="2214425"/>
            <a:ext cx="3001292" cy="3726014"/>
          </a:xfrm>
          <a:prstGeom prst="rect">
            <a:avLst/>
          </a:prstGeom>
        </p:spPr>
      </p:pic>
      <p:sp>
        <p:nvSpPr>
          <p:cNvPr id="12" name="ZoneTexte 11">
            <a:extLst>
              <a:ext uri="{FF2B5EF4-FFF2-40B4-BE49-F238E27FC236}">
                <a16:creationId xmlns:a16="http://schemas.microsoft.com/office/drawing/2014/main" id="{B1EF97F3-0094-0F3F-54CD-A6003FCDB103}"/>
              </a:ext>
            </a:extLst>
          </p:cNvPr>
          <p:cNvSpPr txBox="1"/>
          <p:nvPr/>
        </p:nvSpPr>
        <p:spPr>
          <a:xfrm>
            <a:off x="1" y="991309"/>
            <a:ext cx="6858000" cy="1107996"/>
          </a:xfrm>
          <a:prstGeom prst="rect">
            <a:avLst/>
          </a:prstGeom>
          <a:noFill/>
        </p:spPr>
        <p:txBody>
          <a:bodyPr wrap="square" rtlCol="0">
            <a:spAutoFit/>
          </a:bodyPr>
          <a:lstStyle/>
          <a:p>
            <a:r>
              <a:rPr lang="fr-FR" sz="1100" dirty="0"/>
              <a:t>Samedi 9 décembre, toute l’équipe du Père Noël était réunie à la mairie de Saint-Mesmes afin de remettre leurs cadeaux à tous les enfants sages de la commune.</a:t>
            </a:r>
          </a:p>
          <a:p>
            <a:r>
              <a:rPr lang="fr-FR" sz="1100" dirty="0"/>
              <a:t>Le moment a été immortalisé par un photographe pour le plus grand plaisir des parents qui ont pu repartir avec un souvenir de cet instant.</a:t>
            </a:r>
          </a:p>
          <a:p>
            <a:r>
              <a:rPr lang="fr-FR" sz="1100" dirty="0"/>
              <a:t>Les enfants quant à eux ont eu des étoiles plein les yeux en découvrant leurs cadeaux.</a:t>
            </a:r>
          </a:p>
          <a:p>
            <a:r>
              <a:rPr lang="fr-FR" sz="1100" dirty="0"/>
              <a:t>Enfin, petits et grands ont pu profiter du goûter que les lutins de SMA avaient préparé pour l’occasion.</a:t>
            </a:r>
          </a:p>
        </p:txBody>
      </p:sp>
    </p:spTree>
    <p:extLst>
      <p:ext uri="{BB962C8B-B14F-4D97-AF65-F5344CB8AC3E}">
        <p14:creationId xmlns:p14="http://schemas.microsoft.com/office/powerpoint/2010/main" val="1476311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66BB14F-11A9-4073-98F1-2305F4686F04}"/>
              </a:ext>
            </a:extLst>
          </p:cNvPr>
          <p:cNvSpPr>
            <a:spLocks noGrp="1"/>
          </p:cNvSpPr>
          <p:nvPr>
            <p:ph type="title"/>
          </p:nvPr>
        </p:nvSpPr>
        <p:spPr>
          <a:xfrm>
            <a:off x="0" y="1"/>
            <a:ext cx="6858000" cy="646176"/>
          </a:xfrm>
          <a:solidFill>
            <a:srgbClr val="50B4C8"/>
          </a:solidFill>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Informations utiles</a:t>
            </a:r>
          </a:p>
        </p:txBody>
      </p:sp>
      <p:sp>
        <p:nvSpPr>
          <p:cNvPr id="8" name="object 10">
            <a:extLst>
              <a:ext uri="{FF2B5EF4-FFF2-40B4-BE49-F238E27FC236}">
                <a16:creationId xmlns:a16="http://schemas.microsoft.com/office/drawing/2014/main" id="{A7F4EDDF-F906-499C-8464-24F863638B05}"/>
              </a:ext>
            </a:extLst>
          </p:cNvPr>
          <p:cNvSpPr txBox="1"/>
          <p:nvPr/>
        </p:nvSpPr>
        <p:spPr>
          <a:xfrm>
            <a:off x="87796" y="5820155"/>
            <a:ext cx="6678764" cy="1007968"/>
          </a:xfrm>
          <a:prstGeom prst="rect">
            <a:avLst/>
          </a:prstGeom>
          <a:solidFill>
            <a:srgbClr val="C2D6CE"/>
          </a:solidFill>
          <a:ln>
            <a:solidFill>
              <a:srgbClr val="50B4C8"/>
            </a:solidFill>
          </a:ln>
        </p:spPr>
        <p:style>
          <a:lnRef idx="0">
            <a:scrgbClr r="0" g="0" b="0"/>
          </a:lnRef>
          <a:fillRef idx="0">
            <a:scrgbClr r="0" g="0" b="0"/>
          </a:fillRef>
          <a:effectRef idx="0">
            <a:scrgbClr r="0" g="0" b="0"/>
          </a:effectRef>
          <a:fontRef idx="minor">
            <a:schemeClr val="lt1"/>
          </a:fontRef>
        </p:style>
        <p:txBody>
          <a:bodyPr vert="horz" wrap="square" lIns="0" tIns="27940" rIns="0" bIns="0" rtlCol="0">
            <a:spAutoFit/>
          </a:bodyPr>
          <a:lstStyle/>
          <a:p>
            <a:pPr marL="83185">
              <a:lnSpc>
                <a:spcPct val="100000"/>
              </a:lnSpc>
              <a:spcBef>
                <a:spcPts val="220"/>
              </a:spcBef>
            </a:pPr>
            <a:r>
              <a:rPr sz="1400" b="1" spc="-10" dirty="0">
                <a:solidFill>
                  <a:schemeClr val="tx1"/>
                </a:solidFill>
                <a:cs typeface="Carlito"/>
              </a:rPr>
              <a:t>Vous </a:t>
            </a:r>
            <a:r>
              <a:rPr sz="1400" b="1" spc="15" dirty="0">
                <a:solidFill>
                  <a:schemeClr val="tx1"/>
                </a:solidFill>
                <a:cs typeface="Carlito"/>
              </a:rPr>
              <a:t>êtes </a:t>
            </a:r>
            <a:r>
              <a:rPr sz="1400" b="1" spc="25" dirty="0">
                <a:solidFill>
                  <a:schemeClr val="tx1"/>
                </a:solidFill>
                <a:cs typeface="Carlito"/>
              </a:rPr>
              <a:t>nouveaux </a:t>
            </a:r>
            <a:r>
              <a:rPr sz="1400" b="1" spc="5" dirty="0">
                <a:solidFill>
                  <a:schemeClr val="tx1"/>
                </a:solidFill>
                <a:cs typeface="Carlito"/>
              </a:rPr>
              <a:t>arrivants </a:t>
            </a:r>
            <a:r>
              <a:rPr sz="1400" b="1" spc="10" dirty="0">
                <a:solidFill>
                  <a:schemeClr val="tx1"/>
                </a:solidFill>
                <a:cs typeface="Carlito"/>
              </a:rPr>
              <a:t>à </a:t>
            </a:r>
            <a:r>
              <a:rPr sz="1400" b="1" spc="15" dirty="0">
                <a:solidFill>
                  <a:schemeClr val="tx1"/>
                </a:solidFill>
                <a:cs typeface="Carlito"/>
              </a:rPr>
              <a:t>Saint-Mesmes</a:t>
            </a:r>
            <a:r>
              <a:rPr sz="1400" b="1" spc="130" dirty="0">
                <a:solidFill>
                  <a:schemeClr val="tx1"/>
                </a:solidFill>
                <a:cs typeface="Carlito"/>
              </a:rPr>
              <a:t> </a:t>
            </a:r>
            <a:r>
              <a:rPr sz="1400" b="1" spc="5" dirty="0">
                <a:solidFill>
                  <a:schemeClr val="tx1"/>
                </a:solidFill>
                <a:cs typeface="Carlito"/>
              </a:rPr>
              <a:t>:</a:t>
            </a:r>
            <a:endParaRPr sz="1400" dirty="0">
              <a:solidFill>
                <a:schemeClr val="tx1"/>
              </a:solidFill>
              <a:cs typeface="Carlito"/>
            </a:endParaRPr>
          </a:p>
          <a:p>
            <a:pPr marL="83185">
              <a:lnSpc>
                <a:spcPct val="100000"/>
              </a:lnSpc>
              <a:spcBef>
                <a:spcPts val="140"/>
              </a:spcBef>
            </a:pPr>
            <a:r>
              <a:rPr sz="1200" spc="30" dirty="0">
                <a:solidFill>
                  <a:schemeClr val="tx1"/>
                </a:solidFill>
                <a:cs typeface="Carlito"/>
              </a:rPr>
              <a:t>Venez-vous</a:t>
            </a:r>
            <a:r>
              <a:rPr sz="1200" spc="-90" dirty="0">
                <a:solidFill>
                  <a:schemeClr val="tx1"/>
                </a:solidFill>
                <a:cs typeface="Carlito"/>
              </a:rPr>
              <a:t> </a:t>
            </a:r>
            <a:r>
              <a:rPr sz="1200" spc="20" dirty="0">
                <a:solidFill>
                  <a:schemeClr val="tx1"/>
                </a:solidFill>
                <a:cs typeface="Carlito"/>
              </a:rPr>
              <a:t>présenter</a:t>
            </a:r>
            <a:r>
              <a:rPr sz="1200" spc="-40" dirty="0">
                <a:solidFill>
                  <a:schemeClr val="tx1"/>
                </a:solidFill>
                <a:cs typeface="Carlito"/>
              </a:rPr>
              <a:t> </a:t>
            </a:r>
            <a:r>
              <a:rPr sz="1200" spc="30" dirty="0">
                <a:solidFill>
                  <a:schemeClr val="tx1"/>
                </a:solidFill>
                <a:cs typeface="Carlito"/>
              </a:rPr>
              <a:t>en</a:t>
            </a:r>
            <a:r>
              <a:rPr sz="1200" spc="-10" dirty="0">
                <a:solidFill>
                  <a:schemeClr val="tx1"/>
                </a:solidFill>
                <a:cs typeface="Carlito"/>
              </a:rPr>
              <a:t> </a:t>
            </a:r>
            <a:r>
              <a:rPr sz="1200" spc="5" dirty="0">
                <a:solidFill>
                  <a:schemeClr val="tx1"/>
                </a:solidFill>
                <a:cs typeface="Carlito"/>
              </a:rPr>
              <a:t>Mairie</a:t>
            </a:r>
            <a:r>
              <a:rPr sz="1200" spc="90" dirty="0">
                <a:solidFill>
                  <a:schemeClr val="tx1"/>
                </a:solidFill>
                <a:cs typeface="Carlito"/>
              </a:rPr>
              <a:t> </a:t>
            </a:r>
            <a:r>
              <a:rPr sz="1200" spc="30" dirty="0">
                <a:solidFill>
                  <a:schemeClr val="tx1"/>
                </a:solidFill>
                <a:cs typeface="Carlito"/>
              </a:rPr>
              <a:t>et</a:t>
            </a:r>
            <a:r>
              <a:rPr sz="1200" spc="-25" dirty="0">
                <a:solidFill>
                  <a:schemeClr val="tx1"/>
                </a:solidFill>
                <a:cs typeface="Carlito"/>
              </a:rPr>
              <a:t> </a:t>
            </a:r>
            <a:r>
              <a:rPr sz="1200" spc="15" dirty="0">
                <a:solidFill>
                  <a:schemeClr val="tx1"/>
                </a:solidFill>
                <a:cs typeface="Carlito"/>
              </a:rPr>
              <a:t>nous</a:t>
            </a:r>
            <a:r>
              <a:rPr sz="1200" spc="-10" dirty="0">
                <a:solidFill>
                  <a:schemeClr val="tx1"/>
                </a:solidFill>
                <a:cs typeface="Carlito"/>
              </a:rPr>
              <a:t> </a:t>
            </a:r>
            <a:r>
              <a:rPr sz="1200" spc="20" dirty="0">
                <a:solidFill>
                  <a:schemeClr val="tx1"/>
                </a:solidFill>
                <a:cs typeface="Carlito"/>
              </a:rPr>
              <a:t>communiquer</a:t>
            </a:r>
            <a:r>
              <a:rPr sz="1200" spc="35" dirty="0">
                <a:solidFill>
                  <a:schemeClr val="tx1"/>
                </a:solidFill>
                <a:cs typeface="Carlito"/>
              </a:rPr>
              <a:t> </a:t>
            </a:r>
            <a:r>
              <a:rPr sz="1200" spc="25" dirty="0">
                <a:solidFill>
                  <a:schemeClr val="tx1"/>
                </a:solidFill>
                <a:cs typeface="Carlito"/>
              </a:rPr>
              <a:t>le</a:t>
            </a:r>
            <a:r>
              <a:rPr sz="1200" spc="15" dirty="0">
                <a:solidFill>
                  <a:schemeClr val="tx1"/>
                </a:solidFill>
                <a:cs typeface="Carlito"/>
              </a:rPr>
              <a:t> </a:t>
            </a:r>
            <a:r>
              <a:rPr sz="1200" spc="20" dirty="0">
                <a:solidFill>
                  <a:schemeClr val="tx1"/>
                </a:solidFill>
                <a:cs typeface="Carlito"/>
              </a:rPr>
              <a:t>nom</a:t>
            </a:r>
            <a:r>
              <a:rPr sz="1200" spc="-15" dirty="0">
                <a:solidFill>
                  <a:schemeClr val="tx1"/>
                </a:solidFill>
                <a:cs typeface="Carlito"/>
              </a:rPr>
              <a:t> </a:t>
            </a:r>
            <a:r>
              <a:rPr sz="1200" spc="15" dirty="0">
                <a:solidFill>
                  <a:schemeClr val="tx1"/>
                </a:solidFill>
                <a:cs typeface="Carlito"/>
              </a:rPr>
              <a:t>de</a:t>
            </a:r>
            <a:r>
              <a:rPr sz="1200" spc="20" dirty="0">
                <a:solidFill>
                  <a:schemeClr val="tx1"/>
                </a:solidFill>
                <a:cs typeface="Carlito"/>
              </a:rPr>
              <a:t> vos</a:t>
            </a:r>
            <a:r>
              <a:rPr sz="1200" spc="55" dirty="0">
                <a:solidFill>
                  <a:schemeClr val="tx1"/>
                </a:solidFill>
                <a:cs typeface="Carlito"/>
              </a:rPr>
              <a:t> </a:t>
            </a:r>
            <a:r>
              <a:rPr sz="1200" spc="20" dirty="0">
                <a:solidFill>
                  <a:schemeClr val="tx1"/>
                </a:solidFill>
                <a:cs typeface="Carlito"/>
              </a:rPr>
              <a:t>enfants</a:t>
            </a:r>
            <a:r>
              <a:rPr sz="1200" spc="-10" dirty="0">
                <a:solidFill>
                  <a:schemeClr val="tx1"/>
                </a:solidFill>
                <a:cs typeface="Carlito"/>
              </a:rPr>
              <a:t> </a:t>
            </a:r>
            <a:r>
              <a:rPr sz="1200" spc="20" dirty="0">
                <a:solidFill>
                  <a:schemeClr val="tx1"/>
                </a:solidFill>
                <a:cs typeface="Carlito"/>
              </a:rPr>
              <a:t>afin</a:t>
            </a:r>
            <a:r>
              <a:rPr sz="1200" spc="-10" dirty="0">
                <a:solidFill>
                  <a:schemeClr val="tx1"/>
                </a:solidFill>
                <a:cs typeface="Carlito"/>
              </a:rPr>
              <a:t> </a:t>
            </a:r>
            <a:r>
              <a:rPr sz="1200" spc="15" dirty="0">
                <a:solidFill>
                  <a:schemeClr val="tx1"/>
                </a:solidFill>
                <a:cs typeface="Carlito"/>
              </a:rPr>
              <a:t>que nous</a:t>
            </a:r>
            <a:r>
              <a:rPr sz="1200" spc="-10" dirty="0">
                <a:solidFill>
                  <a:schemeClr val="tx1"/>
                </a:solidFill>
                <a:cs typeface="Carlito"/>
              </a:rPr>
              <a:t> </a:t>
            </a:r>
            <a:r>
              <a:rPr sz="1200" spc="20" dirty="0">
                <a:solidFill>
                  <a:schemeClr val="tx1"/>
                </a:solidFill>
                <a:cs typeface="Carlito"/>
              </a:rPr>
              <a:t>puissions</a:t>
            </a:r>
            <a:endParaRPr sz="1200" dirty="0">
              <a:solidFill>
                <a:schemeClr val="tx1"/>
              </a:solidFill>
              <a:cs typeface="Carlito"/>
            </a:endParaRPr>
          </a:p>
          <a:p>
            <a:pPr marL="83185">
              <a:lnSpc>
                <a:spcPct val="100000"/>
              </a:lnSpc>
              <a:spcBef>
                <a:spcPts val="110"/>
              </a:spcBef>
            </a:pPr>
            <a:r>
              <a:rPr sz="1200" spc="-25" dirty="0">
                <a:solidFill>
                  <a:schemeClr val="tx1"/>
                </a:solidFill>
                <a:cs typeface="Trebuchet MS"/>
              </a:rPr>
              <a:t>effectuer</a:t>
            </a:r>
            <a:r>
              <a:rPr sz="1200" spc="-114" dirty="0">
                <a:solidFill>
                  <a:schemeClr val="tx1"/>
                </a:solidFill>
                <a:cs typeface="Trebuchet MS"/>
              </a:rPr>
              <a:t> </a:t>
            </a:r>
            <a:r>
              <a:rPr sz="1200" spc="-5" dirty="0">
                <a:solidFill>
                  <a:schemeClr val="tx1"/>
                </a:solidFill>
                <a:cs typeface="Trebuchet MS"/>
              </a:rPr>
              <a:t>un</a:t>
            </a:r>
            <a:r>
              <a:rPr sz="1200" spc="-90" dirty="0">
                <a:solidFill>
                  <a:schemeClr val="tx1"/>
                </a:solidFill>
                <a:cs typeface="Trebuchet MS"/>
              </a:rPr>
              <a:t> </a:t>
            </a:r>
            <a:r>
              <a:rPr sz="1200" spc="-15" dirty="0">
                <a:solidFill>
                  <a:schemeClr val="tx1"/>
                </a:solidFill>
                <a:cs typeface="Trebuchet MS"/>
              </a:rPr>
              <a:t>suivi</a:t>
            </a:r>
            <a:r>
              <a:rPr sz="1200" spc="-130" dirty="0">
                <a:solidFill>
                  <a:schemeClr val="tx1"/>
                </a:solidFill>
                <a:cs typeface="Trebuchet MS"/>
              </a:rPr>
              <a:t> </a:t>
            </a:r>
            <a:r>
              <a:rPr sz="1200" spc="-5" dirty="0">
                <a:solidFill>
                  <a:schemeClr val="tx1"/>
                </a:solidFill>
                <a:cs typeface="Trebuchet MS"/>
              </a:rPr>
              <a:t>des</a:t>
            </a:r>
            <a:r>
              <a:rPr sz="1200" spc="-85" dirty="0">
                <a:solidFill>
                  <a:schemeClr val="tx1"/>
                </a:solidFill>
                <a:cs typeface="Trebuchet MS"/>
              </a:rPr>
              <a:t> </a:t>
            </a:r>
            <a:r>
              <a:rPr sz="1200" spc="-20" dirty="0">
                <a:solidFill>
                  <a:schemeClr val="tx1"/>
                </a:solidFill>
                <a:cs typeface="Trebuchet MS"/>
              </a:rPr>
              <a:t>futures</a:t>
            </a:r>
            <a:r>
              <a:rPr sz="1200" spc="-90" dirty="0">
                <a:solidFill>
                  <a:schemeClr val="tx1"/>
                </a:solidFill>
                <a:cs typeface="Trebuchet MS"/>
              </a:rPr>
              <a:t> </a:t>
            </a:r>
            <a:r>
              <a:rPr sz="1200" spc="-20" dirty="0">
                <a:solidFill>
                  <a:schemeClr val="tx1"/>
                </a:solidFill>
                <a:cs typeface="Trebuchet MS"/>
              </a:rPr>
              <a:t>inscriptions</a:t>
            </a:r>
            <a:r>
              <a:rPr sz="1200" spc="-90" dirty="0">
                <a:solidFill>
                  <a:schemeClr val="tx1"/>
                </a:solidFill>
                <a:cs typeface="Trebuchet MS"/>
              </a:rPr>
              <a:t> </a:t>
            </a:r>
            <a:r>
              <a:rPr sz="1200" spc="-25" dirty="0">
                <a:solidFill>
                  <a:schemeClr val="tx1"/>
                </a:solidFill>
                <a:cs typeface="Trebuchet MS"/>
              </a:rPr>
              <a:t>scolaires…</a:t>
            </a:r>
            <a:r>
              <a:rPr sz="1200" spc="-120" dirty="0">
                <a:solidFill>
                  <a:schemeClr val="tx1"/>
                </a:solidFill>
                <a:cs typeface="Trebuchet MS"/>
              </a:rPr>
              <a:t> </a:t>
            </a:r>
            <a:r>
              <a:rPr sz="1200" spc="-25" dirty="0">
                <a:solidFill>
                  <a:schemeClr val="tx1"/>
                </a:solidFill>
                <a:cs typeface="Trebuchet MS"/>
              </a:rPr>
              <a:t>et</a:t>
            </a:r>
            <a:r>
              <a:rPr sz="1200" spc="-30" dirty="0">
                <a:solidFill>
                  <a:schemeClr val="tx1"/>
                </a:solidFill>
                <a:cs typeface="Trebuchet MS"/>
              </a:rPr>
              <a:t> </a:t>
            </a:r>
            <a:r>
              <a:rPr sz="1200" spc="-5" dirty="0">
                <a:solidFill>
                  <a:schemeClr val="tx1"/>
                </a:solidFill>
                <a:cs typeface="Trebuchet MS"/>
              </a:rPr>
              <a:t>des</a:t>
            </a:r>
            <a:r>
              <a:rPr sz="1200" spc="-90" dirty="0">
                <a:solidFill>
                  <a:schemeClr val="tx1"/>
                </a:solidFill>
                <a:cs typeface="Trebuchet MS"/>
              </a:rPr>
              <a:t> </a:t>
            </a:r>
            <a:r>
              <a:rPr sz="1200" spc="-35" dirty="0">
                <a:solidFill>
                  <a:schemeClr val="tx1"/>
                </a:solidFill>
                <a:cs typeface="Trebuchet MS"/>
              </a:rPr>
              <a:t>cadeaux</a:t>
            </a:r>
            <a:r>
              <a:rPr sz="1200" spc="-60" dirty="0">
                <a:solidFill>
                  <a:schemeClr val="tx1"/>
                </a:solidFill>
                <a:cs typeface="Trebuchet MS"/>
              </a:rPr>
              <a:t> </a:t>
            </a:r>
            <a:r>
              <a:rPr sz="1200" spc="-25" dirty="0">
                <a:solidFill>
                  <a:schemeClr val="tx1"/>
                </a:solidFill>
                <a:cs typeface="Trebuchet MS"/>
              </a:rPr>
              <a:t>de</a:t>
            </a:r>
            <a:r>
              <a:rPr sz="1200" spc="-60" dirty="0">
                <a:solidFill>
                  <a:schemeClr val="tx1"/>
                </a:solidFill>
                <a:cs typeface="Trebuchet MS"/>
              </a:rPr>
              <a:t> </a:t>
            </a:r>
            <a:r>
              <a:rPr sz="1200" dirty="0">
                <a:solidFill>
                  <a:schemeClr val="tx1"/>
                </a:solidFill>
                <a:cs typeface="Trebuchet MS"/>
              </a:rPr>
              <a:t>Noël</a:t>
            </a:r>
            <a:r>
              <a:rPr sz="1200" spc="-60" dirty="0">
                <a:solidFill>
                  <a:schemeClr val="tx1"/>
                </a:solidFill>
                <a:cs typeface="Trebuchet MS"/>
              </a:rPr>
              <a:t> </a:t>
            </a:r>
            <a:r>
              <a:rPr sz="1200" spc="-35" dirty="0">
                <a:solidFill>
                  <a:schemeClr val="tx1"/>
                </a:solidFill>
                <a:cs typeface="Trebuchet MS"/>
              </a:rPr>
              <a:t>à </a:t>
            </a:r>
            <a:r>
              <a:rPr sz="1200" spc="-30" dirty="0">
                <a:solidFill>
                  <a:schemeClr val="tx1"/>
                </a:solidFill>
                <a:cs typeface="Trebuchet MS"/>
              </a:rPr>
              <a:t>distribuer.</a:t>
            </a:r>
            <a:endParaRPr sz="1200" dirty="0">
              <a:solidFill>
                <a:schemeClr val="tx1"/>
              </a:solidFill>
              <a:cs typeface="Trebuchet MS"/>
            </a:endParaRPr>
          </a:p>
          <a:p>
            <a:pPr marL="83185">
              <a:lnSpc>
                <a:spcPct val="100000"/>
              </a:lnSpc>
              <a:spcBef>
                <a:spcPts val="35"/>
              </a:spcBef>
            </a:pPr>
            <a:r>
              <a:rPr sz="1200" b="1" i="1" spc="15" dirty="0">
                <a:solidFill>
                  <a:schemeClr val="tx1"/>
                </a:solidFill>
                <a:cs typeface="Carlito"/>
              </a:rPr>
              <a:t>N’oubliez pas </a:t>
            </a:r>
            <a:r>
              <a:rPr sz="1200" b="1" i="1" spc="20" dirty="0">
                <a:solidFill>
                  <a:schemeClr val="tx1"/>
                </a:solidFill>
                <a:cs typeface="Carlito"/>
              </a:rPr>
              <a:t>non plus </a:t>
            </a:r>
            <a:r>
              <a:rPr sz="1200" b="1" i="1" spc="15" dirty="0">
                <a:solidFill>
                  <a:schemeClr val="tx1"/>
                </a:solidFill>
                <a:cs typeface="Carlito"/>
              </a:rPr>
              <a:t>de vous </a:t>
            </a:r>
            <a:r>
              <a:rPr sz="1200" b="1" i="1" spc="10" dirty="0">
                <a:solidFill>
                  <a:schemeClr val="tx1"/>
                </a:solidFill>
                <a:cs typeface="Carlito"/>
              </a:rPr>
              <a:t>inscrire </a:t>
            </a:r>
            <a:r>
              <a:rPr sz="1200" b="1" i="1" spc="15" dirty="0">
                <a:solidFill>
                  <a:schemeClr val="tx1"/>
                </a:solidFill>
                <a:cs typeface="Carlito"/>
              </a:rPr>
              <a:t>sur </a:t>
            </a:r>
            <a:r>
              <a:rPr sz="1200" b="1" i="1" spc="5" dirty="0">
                <a:solidFill>
                  <a:schemeClr val="tx1"/>
                </a:solidFill>
                <a:cs typeface="Carlito"/>
              </a:rPr>
              <a:t>les </a:t>
            </a:r>
            <a:r>
              <a:rPr sz="1200" b="1" i="1" spc="10" dirty="0">
                <a:solidFill>
                  <a:schemeClr val="tx1"/>
                </a:solidFill>
                <a:cs typeface="Carlito"/>
              </a:rPr>
              <a:t>listes</a:t>
            </a:r>
            <a:r>
              <a:rPr sz="1200" b="1" i="1" spc="190" dirty="0">
                <a:solidFill>
                  <a:schemeClr val="tx1"/>
                </a:solidFill>
                <a:cs typeface="Carlito"/>
              </a:rPr>
              <a:t> </a:t>
            </a:r>
            <a:r>
              <a:rPr sz="1200" b="1" i="1" spc="5" dirty="0">
                <a:solidFill>
                  <a:schemeClr val="tx1"/>
                </a:solidFill>
                <a:cs typeface="Carlito"/>
              </a:rPr>
              <a:t>électorales</a:t>
            </a:r>
            <a:endParaRPr sz="1200" dirty="0">
              <a:solidFill>
                <a:schemeClr val="tx1"/>
              </a:solidFill>
              <a:cs typeface="Carlito"/>
            </a:endParaRPr>
          </a:p>
          <a:p>
            <a:pPr marL="83185">
              <a:lnSpc>
                <a:spcPct val="100000"/>
              </a:lnSpc>
              <a:spcBef>
                <a:spcPts val="40"/>
              </a:spcBef>
            </a:pPr>
            <a:r>
              <a:rPr sz="1200" spc="20" dirty="0">
                <a:solidFill>
                  <a:schemeClr val="tx1"/>
                </a:solidFill>
                <a:cs typeface="Carlito"/>
              </a:rPr>
              <a:t>Nous vous </a:t>
            </a:r>
            <a:r>
              <a:rPr sz="1200" spc="35" dirty="0">
                <a:solidFill>
                  <a:schemeClr val="tx1"/>
                </a:solidFill>
                <a:cs typeface="Carlito"/>
              </a:rPr>
              <a:t>en </a:t>
            </a:r>
            <a:r>
              <a:rPr sz="1200" spc="20" dirty="0">
                <a:solidFill>
                  <a:schemeClr val="tx1"/>
                </a:solidFill>
                <a:cs typeface="Carlito"/>
              </a:rPr>
              <a:t>remercions </a:t>
            </a:r>
            <a:r>
              <a:rPr sz="1200" spc="10" dirty="0">
                <a:solidFill>
                  <a:schemeClr val="tx1"/>
                </a:solidFill>
                <a:cs typeface="Carlito"/>
              </a:rPr>
              <a:t>par</a:t>
            </a:r>
            <a:r>
              <a:rPr sz="1200" spc="-35" dirty="0">
                <a:solidFill>
                  <a:schemeClr val="tx1"/>
                </a:solidFill>
                <a:cs typeface="Carlito"/>
              </a:rPr>
              <a:t> </a:t>
            </a:r>
            <a:r>
              <a:rPr sz="1200" spc="10" dirty="0">
                <a:solidFill>
                  <a:schemeClr val="tx1"/>
                </a:solidFill>
                <a:cs typeface="Carlito"/>
              </a:rPr>
              <a:t>avance.</a:t>
            </a:r>
            <a:endParaRPr sz="1200" dirty="0">
              <a:solidFill>
                <a:schemeClr val="tx1"/>
              </a:solidFill>
              <a:cs typeface="Carlito"/>
            </a:endParaRPr>
          </a:p>
        </p:txBody>
      </p:sp>
      <p:sp>
        <p:nvSpPr>
          <p:cNvPr id="9" name="object 11">
            <a:extLst>
              <a:ext uri="{FF2B5EF4-FFF2-40B4-BE49-F238E27FC236}">
                <a16:creationId xmlns:a16="http://schemas.microsoft.com/office/drawing/2014/main" id="{A4B39055-7E66-4462-B279-221EAFC910E6}"/>
              </a:ext>
            </a:extLst>
          </p:cNvPr>
          <p:cNvSpPr txBox="1"/>
          <p:nvPr/>
        </p:nvSpPr>
        <p:spPr>
          <a:xfrm>
            <a:off x="87796" y="6944183"/>
            <a:ext cx="6678764" cy="1786258"/>
          </a:xfrm>
          <a:prstGeom prst="rect">
            <a:avLst/>
          </a:prstGeom>
          <a:solidFill>
            <a:schemeClr val="accent1">
              <a:lumMod val="40000"/>
              <a:lumOff val="60000"/>
            </a:schemeClr>
          </a:solidFill>
        </p:spPr>
        <p:txBody>
          <a:bodyPr vert="horz" wrap="square" lIns="0" tIns="43180" rIns="0" bIns="0" rtlCol="0">
            <a:spAutoFit/>
          </a:bodyPr>
          <a:lstStyle/>
          <a:p>
            <a:pPr marL="12700">
              <a:lnSpc>
                <a:spcPct val="100000"/>
              </a:lnSpc>
              <a:spcBef>
                <a:spcPts val="340"/>
              </a:spcBef>
            </a:pPr>
            <a:r>
              <a:rPr sz="1200" b="1" spc="25" dirty="0">
                <a:cs typeface="Calibri Light" panose="020F0302020204030204" pitchFamily="34" charset="0"/>
              </a:rPr>
              <a:t>Numéros</a:t>
            </a:r>
            <a:r>
              <a:rPr sz="1200" b="1" spc="-45" dirty="0">
                <a:cs typeface="Calibri Light" panose="020F0302020204030204" pitchFamily="34" charset="0"/>
              </a:rPr>
              <a:t> </a:t>
            </a:r>
            <a:r>
              <a:rPr sz="1200" b="1" spc="25" dirty="0">
                <a:cs typeface="Calibri Light" panose="020F0302020204030204" pitchFamily="34" charset="0"/>
              </a:rPr>
              <a:t>d'urgences</a:t>
            </a:r>
            <a:endParaRPr sz="1200" dirty="0">
              <a:cs typeface="Calibri Light" panose="020F0302020204030204" pitchFamily="34" charset="0"/>
            </a:endParaRPr>
          </a:p>
          <a:p>
            <a:pPr marL="12700">
              <a:lnSpc>
                <a:spcPct val="100000"/>
              </a:lnSpc>
              <a:spcBef>
                <a:spcPts val="140"/>
              </a:spcBef>
            </a:pPr>
            <a:r>
              <a:rPr sz="1200" spc="25" dirty="0">
                <a:cs typeface="Calibri Light" panose="020F0302020204030204" pitchFamily="34" charset="0"/>
              </a:rPr>
              <a:t>Pompier </a:t>
            </a:r>
            <a:r>
              <a:rPr sz="1200" spc="5" dirty="0">
                <a:cs typeface="Calibri Light" panose="020F0302020204030204" pitchFamily="34" charset="0"/>
              </a:rPr>
              <a:t>- </a:t>
            </a:r>
            <a:r>
              <a:rPr sz="1200" spc="20" dirty="0">
                <a:cs typeface="Calibri Light" panose="020F0302020204030204" pitchFamily="34" charset="0"/>
              </a:rPr>
              <a:t>Incendies, </a:t>
            </a:r>
            <a:r>
              <a:rPr sz="1200" spc="15" dirty="0">
                <a:cs typeface="Calibri Light" panose="020F0302020204030204" pitchFamily="34" charset="0"/>
              </a:rPr>
              <a:t>accidents </a:t>
            </a:r>
            <a:r>
              <a:rPr sz="1200" spc="30" dirty="0">
                <a:cs typeface="Calibri Light" panose="020F0302020204030204" pitchFamily="34" charset="0"/>
              </a:rPr>
              <a:t>et </a:t>
            </a:r>
            <a:r>
              <a:rPr sz="1200" spc="15" dirty="0">
                <a:cs typeface="Calibri Light" panose="020F0302020204030204" pitchFamily="34" charset="0"/>
              </a:rPr>
              <a:t>urgences </a:t>
            </a:r>
            <a:r>
              <a:rPr sz="1200" spc="20" dirty="0">
                <a:cs typeface="Calibri Light" panose="020F0302020204030204" pitchFamily="34" charset="0"/>
              </a:rPr>
              <a:t>médicales:18 </a:t>
            </a:r>
            <a:r>
              <a:rPr sz="1200" spc="15" dirty="0">
                <a:cs typeface="Calibri Light" panose="020F0302020204030204" pitchFamily="34" charset="0"/>
              </a:rPr>
              <a:t>ou </a:t>
            </a:r>
            <a:r>
              <a:rPr sz="1200" spc="25" dirty="0">
                <a:cs typeface="Calibri Light" panose="020F0302020204030204" pitchFamily="34" charset="0"/>
              </a:rPr>
              <a:t>le</a:t>
            </a:r>
            <a:r>
              <a:rPr sz="1200" spc="-120" dirty="0">
                <a:cs typeface="Calibri Light" panose="020F0302020204030204" pitchFamily="34" charset="0"/>
              </a:rPr>
              <a:t> </a:t>
            </a:r>
            <a:r>
              <a:rPr sz="1200" spc="-15" dirty="0">
                <a:cs typeface="Calibri Light" panose="020F0302020204030204" pitchFamily="34" charset="0"/>
              </a:rPr>
              <a:t>112</a:t>
            </a:r>
            <a:endParaRPr sz="1200" dirty="0">
              <a:cs typeface="Calibri Light" panose="020F0302020204030204" pitchFamily="34" charset="0"/>
            </a:endParaRPr>
          </a:p>
          <a:p>
            <a:pPr marL="12700">
              <a:lnSpc>
                <a:spcPct val="100000"/>
              </a:lnSpc>
              <a:spcBef>
                <a:spcPts val="110"/>
              </a:spcBef>
            </a:pPr>
            <a:r>
              <a:rPr sz="1200" spc="10" dirty="0">
                <a:cs typeface="Calibri Light" panose="020F0302020204030204" pitchFamily="34" charset="0"/>
              </a:rPr>
              <a:t>SAMU </a:t>
            </a:r>
            <a:r>
              <a:rPr sz="1200" spc="5" dirty="0">
                <a:cs typeface="Calibri Light" panose="020F0302020204030204" pitchFamily="34" charset="0"/>
              </a:rPr>
              <a:t>- </a:t>
            </a:r>
            <a:r>
              <a:rPr sz="1200" spc="10" dirty="0">
                <a:cs typeface="Calibri Light" panose="020F0302020204030204" pitchFamily="34" charset="0"/>
              </a:rPr>
              <a:t>Urgences </a:t>
            </a:r>
            <a:r>
              <a:rPr sz="1200" spc="25" dirty="0">
                <a:cs typeface="Calibri Light" panose="020F0302020204030204" pitchFamily="34" charset="0"/>
              </a:rPr>
              <a:t>médicales </a:t>
            </a:r>
            <a:r>
              <a:rPr sz="1200" spc="30" dirty="0">
                <a:cs typeface="Calibri Light" panose="020F0302020204030204" pitchFamily="34" charset="0"/>
              </a:rPr>
              <a:t>en </a:t>
            </a:r>
            <a:r>
              <a:rPr sz="1200" spc="15" dirty="0">
                <a:cs typeface="Calibri Light" panose="020F0302020204030204" pitchFamily="34" charset="0"/>
              </a:rPr>
              <a:t>agglomération </a:t>
            </a:r>
            <a:r>
              <a:rPr sz="1200" spc="5" dirty="0">
                <a:cs typeface="Calibri Light" panose="020F0302020204030204" pitchFamily="34" charset="0"/>
              </a:rPr>
              <a:t>: </a:t>
            </a:r>
            <a:r>
              <a:rPr sz="1200" spc="25" dirty="0">
                <a:cs typeface="Calibri Light" panose="020F0302020204030204" pitchFamily="34" charset="0"/>
              </a:rPr>
              <a:t>--------15 </a:t>
            </a:r>
            <a:r>
              <a:rPr sz="1200" spc="15" dirty="0">
                <a:cs typeface="Calibri Light" panose="020F0302020204030204" pitchFamily="34" charset="0"/>
              </a:rPr>
              <a:t>ou </a:t>
            </a:r>
            <a:r>
              <a:rPr sz="1200" spc="25" dirty="0">
                <a:cs typeface="Calibri Light" panose="020F0302020204030204" pitchFamily="34" charset="0"/>
              </a:rPr>
              <a:t>le</a:t>
            </a:r>
            <a:r>
              <a:rPr sz="1200" dirty="0">
                <a:cs typeface="Calibri Light" panose="020F0302020204030204" pitchFamily="34" charset="0"/>
              </a:rPr>
              <a:t> </a:t>
            </a:r>
            <a:r>
              <a:rPr sz="1200" spc="-15" dirty="0">
                <a:cs typeface="Calibri Light" panose="020F0302020204030204" pitchFamily="34" charset="0"/>
              </a:rPr>
              <a:t>112</a:t>
            </a:r>
            <a:endParaRPr sz="1200" dirty="0">
              <a:cs typeface="Calibri Light" panose="020F0302020204030204" pitchFamily="34" charset="0"/>
            </a:endParaRPr>
          </a:p>
          <a:p>
            <a:pPr marL="12700">
              <a:lnSpc>
                <a:spcPct val="100000"/>
              </a:lnSpc>
              <a:spcBef>
                <a:spcPts val="35"/>
              </a:spcBef>
            </a:pPr>
            <a:r>
              <a:rPr sz="1200" spc="20" dirty="0">
                <a:cs typeface="Calibri Light" panose="020F0302020204030204" pitchFamily="34" charset="0"/>
              </a:rPr>
              <a:t>Police </a:t>
            </a:r>
            <a:r>
              <a:rPr sz="1200" spc="10" dirty="0">
                <a:cs typeface="Calibri Light" panose="020F0302020204030204" pitchFamily="34" charset="0"/>
              </a:rPr>
              <a:t>secours </a:t>
            </a:r>
            <a:r>
              <a:rPr sz="1200" spc="15" dirty="0">
                <a:cs typeface="Calibri Light" panose="020F0302020204030204" pitchFamily="34" charset="0"/>
              </a:rPr>
              <a:t>ou gendarmerie </a:t>
            </a:r>
            <a:r>
              <a:rPr sz="1200" spc="5" dirty="0">
                <a:cs typeface="Calibri Light" panose="020F0302020204030204" pitchFamily="34" charset="0"/>
              </a:rPr>
              <a:t>: </a:t>
            </a:r>
            <a:r>
              <a:rPr sz="1200" spc="20" dirty="0">
                <a:cs typeface="Calibri Light" panose="020F0302020204030204" pitchFamily="34" charset="0"/>
              </a:rPr>
              <a:t>----------------- </a:t>
            </a:r>
            <a:r>
              <a:rPr sz="1200" spc="-10" dirty="0">
                <a:cs typeface="Calibri Light" panose="020F0302020204030204" pitchFamily="34" charset="0"/>
              </a:rPr>
              <a:t>17 </a:t>
            </a:r>
            <a:r>
              <a:rPr sz="1200" spc="15" dirty="0">
                <a:cs typeface="Calibri Light" panose="020F0302020204030204" pitchFamily="34" charset="0"/>
              </a:rPr>
              <a:t>(Commissariat de </a:t>
            </a:r>
            <a:r>
              <a:rPr sz="1200" spc="20" dirty="0">
                <a:cs typeface="Calibri Light" panose="020F0302020204030204" pitchFamily="34" charset="0"/>
              </a:rPr>
              <a:t>Police </a:t>
            </a:r>
            <a:r>
              <a:rPr sz="1200" spc="15" dirty="0">
                <a:cs typeface="Calibri Light" panose="020F0302020204030204" pitchFamily="34" charset="0"/>
              </a:rPr>
              <a:t>de </a:t>
            </a:r>
            <a:r>
              <a:rPr sz="1200" spc="25" dirty="0">
                <a:cs typeface="Calibri Light" panose="020F0302020204030204" pitchFamily="34" charset="0"/>
              </a:rPr>
              <a:t>Villeparisis:</a:t>
            </a:r>
            <a:r>
              <a:rPr sz="1200" spc="-114" dirty="0">
                <a:cs typeface="Calibri Light" panose="020F0302020204030204" pitchFamily="34" charset="0"/>
              </a:rPr>
              <a:t> </a:t>
            </a:r>
            <a:r>
              <a:rPr sz="1200" spc="-15" dirty="0">
                <a:cs typeface="Calibri Light" panose="020F0302020204030204" pitchFamily="34" charset="0"/>
              </a:rPr>
              <a:t>01</a:t>
            </a:r>
            <a:r>
              <a:rPr lang="fr-FR" sz="1200" spc="-15" dirty="0">
                <a:cs typeface="Calibri Light" panose="020F0302020204030204" pitchFamily="34" charset="0"/>
              </a:rPr>
              <a:t>.</a:t>
            </a:r>
            <a:r>
              <a:rPr sz="1200" spc="-15" dirty="0">
                <a:cs typeface="Calibri Light" panose="020F0302020204030204" pitchFamily="34" charset="0"/>
              </a:rPr>
              <a:t>60</a:t>
            </a:r>
            <a:r>
              <a:rPr lang="fr-FR" sz="1200" spc="-15" dirty="0">
                <a:cs typeface="Calibri Light" panose="020F0302020204030204" pitchFamily="34" charset="0"/>
              </a:rPr>
              <a:t>.</a:t>
            </a:r>
            <a:r>
              <a:rPr sz="1200" spc="-15" dirty="0">
                <a:cs typeface="Calibri Light" panose="020F0302020204030204" pitchFamily="34" charset="0"/>
              </a:rPr>
              <a:t>21</a:t>
            </a:r>
            <a:r>
              <a:rPr lang="fr-FR" sz="1200" spc="-15" dirty="0">
                <a:cs typeface="Calibri Light" panose="020F0302020204030204" pitchFamily="34" charset="0"/>
              </a:rPr>
              <a:t>.</a:t>
            </a:r>
            <a:r>
              <a:rPr sz="1200" spc="-15" dirty="0">
                <a:cs typeface="Calibri Light" panose="020F0302020204030204" pitchFamily="34" charset="0"/>
              </a:rPr>
              <a:t>36</a:t>
            </a:r>
            <a:r>
              <a:rPr lang="fr-FR" sz="1200" spc="-15" dirty="0">
                <a:cs typeface="Calibri Light" panose="020F0302020204030204" pitchFamily="34" charset="0"/>
              </a:rPr>
              <a:t>.</a:t>
            </a:r>
            <a:r>
              <a:rPr sz="1200" spc="-15" dirty="0">
                <a:cs typeface="Calibri Light" panose="020F0302020204030204" pitchFamily="34" charset="0"/>
              </a:rPr>
              <a:t>50</a:t>
            </a:r>
            <a:r>
              <a:rPr lang="fr-FR" sz="1200" spc="-15" dirty="0">
                <a:cs typeface="Calibri Light" panose="020F0302020204030204" pitchFamily="34" charset="0"/>
              </a:rPr>
              <a:t>.)</a:t>
            </a:r>
            <a:endParaRPr sz="1200" dirty="0">
              <a:cs typeface="Calibri Light" panose="020F0302020204030204" pitchFamily="34" charset="0"/>
            </a:endParaRPr>
          </a:p>
          <a:p>
            <a:pPr marL="12700">
              <a:lnSpc>
                <a:spcPct val="100000"/>
              </a:lnSpc>
              <a:spcBef>
                <a:spcPts val="35"/>
              </a:spcBef>
            </a:pPr>
            <a:r>
              <a:rPr sz="1200" spc="35" dirty="0">
                <a:cs typeface="Calibri Light" panose="020F0302020204030204" pitchFamily="34" charset="0"/>
              </a:rPr>
              <a:t>Allo </a:t>
            </a:r>
            <a:r>
              <a:rPr sz="1200" spc="15" dirty="0">
                <a:cs typeface="Calibri Light" panose="020F0302020204030204" pitchFamily="34" charset="0"/>
              </a:rPr>
              <a:t>enfance maltraitée </a:t>
            </a:r>
            <a:r>
              <a:rPr sz="1200" spc="5" dirty="0">
                <a:cs typeface="Calibri Light" panose="020F0302020204030204" pitchFamily="34" charset="0"/>
              </a:rPr>
              <a:t>: </a:t>
            </a:r>
            <a:r>
              <a:rPr sz="1200" spc="15" dirty="0">
                <a:cs typeface="Calibri Light" panose="020F0302020204030204" pitchFamily="34" charset="0"/>
              </a:rPr>
              <a:t>----------------------------------</a:t>
            </a:r>
            <a:r>
              <a:rPr lang="fr-FR" sz="1200" spc="15" dirty="0">
                <a:cs typeface="Calibri Light" panose="020F0302020204030204" pitchFamily="34" charset="0"/>
              </a:rPr>
              <a:t>1</a:t>
            </a:r>
            <a:r>
              <a:rPr sz="1200" spc="15" dirty="0">
                <a:cs typeface="Calibri Light" panose="020F0302020204030204" pitchFamily="34" charset="0"/>
              </a:rPr>
              <a:t>19 ou </a:t>
            </a:r>
            <a:r>
              <a:rPr sz="1200" spc="25" dirty="0">
                <a:cs typeface="Calibri Light" panose="020F0302020204030204" pitchFamily="34" charset="0"/>
              </a:rPr>
              <a:t>le</a:t>
            </a:r>
            <a:r>
              <a:rPr sz="1200" spc="-155" dirty="0">
                <a:cs typeface="Calibri Light" panose="020F0302020204030204" pitchFamily="34" charset="0"/>
              </a:rPr>
              <a:t> </a:t>
            </a:r>
            <a:r>
              <a:rPr sz="1200" dirty="0">
                <a:cs typeface="Calibri Light" panose="020F0302020204030204" pitchFamily="34" charset="0"/>
              </a:rPr>
              <a:t>0800.05.41.41</a:t>
            </a:r>
          </a:p>
          <a:p>
            <a:pPr marL="12700" marR="1849120">
              <a:lnSpc>
                <a:spcPct val="102899"/>
              </a:lnSpc>
              <a:spcBef>
                <a:spcPts val="75"/>
              </a:spcBef>
              <a:tabLst>
                <a:tab pos="3079750" algn="l"/>
              </a:tabLst>
            </a:pPr>
            <a:r>
              <a:rPr sz="1200" spc="10" dirty="0">
                <a:cs typeface="Calibri Light" panose="020F0302020204030204" pitchFamily="34" charset="0"/>
              </a:rPr>
              <a:t>Samu Social </a:t>
            </a:r>
            <a:r>
              <a:rPr sz="1200" spc="5" dirty="0">
                <a:cs typeface="Calibri Light" panose="020F0302020204030204" pitchFamily="34" charset="0"/>
              </a:rPr>
              <a:t>- </a:t>
            </a:r>
            <a:r>
              <a:rPr sz="1200" spc="10" dirty="0">
                <a:cs typeface="Calibri Light" panose="020F0302020204030204" pitchFamily="34" charset="0"/>
              </a:rPr>
              <a:t>Secours aux </a:t>
            </a:r>
            <a:r>
              <a:rPr sz="1200" spc="15" dirty="0">
                <a:cs typeface="Calibri Light" panose="020F0302020204030204" pitchFamily="34" charset="0"/>
              </a:rPr>
              <a:t>sans-abris </a:t>
            </a:r>
            <a:r>
              <a:rPr sz="1200" spc="5" dirty="0">
                <a:cs typeface="Calibri Light" panose="020F0302020204030204" pitchFamily="34" charset="0"/>
              </a:rPr>
              <a:t>: </a:t>
            </a:r>
            <a:r>
              <a:rPr sz="1200" spc="15" dirty="0">
                <a:cs typeface="Calibri Light" panose="020F0302020204030204" pitchFamily="34" charset="0"/>
              </a:rPr>
              <a:t>-----------------</a:t>
            </a:r>
            <a:r>
              <a:rPr lang="fr-FR" sz="1200" spc="15" dirty="0">
                <a:cs typeface="Calibri Light" panose="020F0302020204030204" pitchFamily="34" charset="0"/>
              </a:rPr>
              <a:t> </a:t>
            </a:r>
            <a:r>
              <a:rPr sz="1200" spc="15" dirty="0">
                <a:cs typeface="Calibri Light" panose="020F0302020204030204" pitchFamily="34" charset="0"/>
              </a:rPr>
              <a:t>115 o</a:t>
            </a:r>
            <a:r>
              <a:rPr lang="fr-FR" sz="1200" spc="15" dirty="0">
                <a:cs typeface="Calibri Light" panose="020F0302020204030204" pitchFamily="34" charset="0"/>
              </a:rPr>
              <a:t>ù</a:t>
            </a:r>
            <a:r>
              <a:rPr sz="1200" spc="15" dirty="0">
                <a:cs typeface="Calibri Light" panose="020F0302020204030204" pitchFamily="34" charset="0"/>
              </a:rPr>
              <a:t> </a:t>
            </a:r>
            <a:r>
              <a:rPr sz="1200" spc="25" dirty="0">
                <a:cs typeface="Calibri Light" panose="020F0302020204030204" pitchFamily="34" charset="0"/>
              </a:rPr>
              <a:t>le</a:t>
            </a:r>
            <a:r>
              <a:rPr lang="fr-FR" sz="1200" spc="25" dirty="0">
                <a:cs typeface="Calibri Light" panose="020F0302020204030204" pitchFamily="34" charset="0"/>
              </a:rPr>
              <a:t> </a:t>
            </a:r>
            <a:r>
              <a:rPr sz="1200" spc="-5" dirty="0">
                <a:cs typeface="Calibri Light" panose="020F0302020204030204" pitchFamily="34" charset="0"/>
              </a:rPr>
              <a:t>0800.306.306  </a:t>
            </a:r>
            <a:r>
              <a:rPr sz="1200" spc="15" dirty="0">
                <a:cs typeface="Calibri Light" panose="020F0302020204030204" pitchFamily="34" charset="0"/>
              </a:rPr>
              <a:t>Centre </a:t>
            </a:r>
            <a:r>
              <a:rPr sz="1200" spc="20" dirty="0">
                <a:cs typeface="Calibri Light" panose="020F0302020204030204" pitchFamily="34" charset="0"/>
              </a:rPr>
              <a:t>anti-poison</a:t>
            </a:r>
            <a:r>
              <a:rPr sz="1200" spc="50" dirty="0">
                <a:cs typeface="Calibri Light" panose="020F0302020204030204" pitchFamily="34" charset="0"/>
              </a:rPr>
              <a:t> </a:t>
            </a:r>
            <a:r>
              <a:rPr sz="1200" spc="5" dirty="0">
                <a:cs typeface="Calibri Light" panose="020F0302020204030204" pitchFamily="34" charset="0"/>
              </a:rPr>
              <a:t>: </a:t>
            </a:r>
            <a:r>
              <a:rPr sz="1200" spc="15" dirty="0">
                <a:cs typeface="Calibri Light" panose="020F0302020204030204" pitchFamily="34" charset="0"/>
              </a:rPr>
              <a:t>--------</a:t>
            </a:r>
            <a:r>
              <a:rPr lang="fr-FR" sz="1200" spc="15" dirty="0">
                <a:cs typeface="Calibri Light" panose="020F0302020204030204" pitchFamily="34" charset="0"/>
              </a:rPr>
              <a:t>--</a:t>
            </a:r>
            <a:r>
              <a:rPr sz="1200" spc="15" dirty="0">
                <a:cs typeface="Calibri Light" panose="020F0302020204030204" pitchFamily="34" charset="0"/>
              </a:rPr>
              <a:t>----------</a:t>
            </a:r>
            <a:r>
              <a:rPr lang="fr-FR" sz="1200" spc="15" dirty="0">
                <a:cs typeface="Calibri Light" panose="020F0302020204030204" pitchFamily="34" charset="0"/>
              </a:rPr>
              <a:t>-------------------- </a:t>
            </a:r>
            <a:r>
              <a:rPr sz="1200" spc="10" dirty="0">
                <a:cs typeface="Calibri Light" panose="020F0302020204030204" pitchFamily="34" charset="0"/>
              </a:rPr>
              <a:t>Paris:</a:t>
            </a:r>
            <a:r>
              <a:rPr sz="1200" spc="-30" dirty="0">
                <a:cs typeface="Calibri Light" panose="020F0302020204030204" pitchFamily="34" charset="0"/>
              </a:rPr>
              <a:t> </a:t>
            </a:r>
            <a:r>
              <a:rPr sz="1200" spc="-5" dirty="0">
                <a:cs typeface="Calibri Light" panose="020F0302020204030204" pitchFamily="34" charset="0"/>
              </a:rPr>
              <a:t>01.40.05.48.48</a:t>
            </a:r>
            <a:endParaRPr lang="fr-FR" sz="1200" spc="-5" dirty="0">
              <a:cs typeface="Calibri Light" panose="020F0302020204030204" pitchFamily="34" charset="0"/>
            </a:endParaRPr>
          </a:p>
          <a:p>
            <a:pPr marL="12700" marR="1849120">
              <a:lnSpc>
                <a:spcPct val="102899"/>
              </a:lnSpc>
              <a:spcBef>
                <a:spcPts val="75"/>
              </a:spcBef>
              <a:tabLst>
                <a:tab pos="3079750" algn="l"/>
              </a:tabLst>
            </a:pPr>
            <a:r>
              <a:rPr sz="1200" spc="15" dirty="0">
                <a:cs typeface="Calibri Light" panose="020F0302020204030204" pitchFamily="34" charset="0"/>
              </a:rPr>
              <a:t>SOS Médecin </a:t>
            </a:r>
            <a:r>
              <a:rPr sz="1200" spc="-10" dirty="0">
                <a:cs typeface="Calibri Light" panose="020F0302020204030204" pitchFamily="34" charset="0"/>
              </a:rPr>
              <a:t>24H/24  </a:t>
            </a:r>
            <a:r>
              <a:rPr sz="1200" spc="15" dirty="0">
                <a:cs typeface="Calibri Light" panose="020F0302020204030204" pitchFamily="34" charset="0"/>
              </a:rPr>
              <a:t>:-------------------------------------</a:t>
            </a:r>
            <a:r>
              <a:rPr sz="1200" spc="85" dirty="0">
                <a:cs typeface="Calibri Light" panose="020F0302020204030204" pitchFamily="34" charset="0"/>
              </a:rPr>
              <a:t> </a:t>
            </a:r>
            <a:r>
              <a:rPr sz="1200" spc="-30" dirty="0">
                <a:cs typeface="Calibri Light" panose="020F0302020204030204" pitchFamily="34" charset="0"/>
              </a:rPr>
              <a:t>3624</a:t>
            </a:r>
            <a:endParaRPr sz="1200" dirty="0">
              <a:cs typeface="Calibri Light" panose="020F0302020204030204" pitchFamily="34" charset="0"/>
            </a:endParaRPr>
          </a:p>
          <a:p>
            <a:pPr marL="12700">
              <a:lnSpc>
                <a:spcPct val="100000"/>
              </a:lnSpc>
              <a:spcBef>
                <a:spcPts val="110"/>
              </a:spcBef>
            </a:pPr>
            <a:r>
              <a:rPr sz="1200" spc="25" dirty="0">
                <a:cs typeface="Calibri Light" panose="020F0302020204030204" pitchFamily="34" charset="0"/>
              </a:rPr>
              <a:t>Violence </a:t>
            </a:r>
            <a:r>
              <a:rPr sz="1200" spc="15" dirty="0">
                <a:cs typeface="Calibri Light" panose="020F0302020204030204" pitchFamily="34" charset="0"/>
              </a:rPr>
              <a:t>conjugale </a:t>
            </a:r>
            <a:r>
              <a:rPr sz="1200" spc="5" dirty="0">
                <a:cs typeface="Calibri Light" panose="020F0302020204030204" pitchFamily="34" charset="0"/>
              </a:rPr>
              <a:t>:</a:t>
            </a:r>
            <a:r>
              <a:rPr sz="1200" spc="90" dirty="0">
                <a:cs typeface="Calibri Light" panose="020F0302020204030204" pitchFamily="34" charset="0"/>
              </a:rPr>
              <a:t> </a:t>
            </a:r>
            <a:r>
              <a:rPr sz="1200" spc="10" dirty="0">
                <a:cs typeface="Calibri Light" panose="020F0302020204030204" pitchFamily="34" charset="0"/>
              </a:rPr>
              <a:t>----------------------------------------</a:t>
            </a:r>
            <a:r>
              <a:rPr lang="fr-FR" sz="1200" spc="10" dirty="0">
                <a:cs typeface="Calibri Light" panose="020F0302020204030204" pitchFamily="34" charset="0"/>
              </a:rPr>
              <a:t> </a:t>
            </a:r>
            <a:r>
              <a:rPr sz="1200" spc="10" dirty="0">
                <a:cs typeface="Calibri Light" panose="020F0302020204030204" pitchFamily="34" charset="0"/>
              </a:rPr>
              <a:t>3919</a:t>
            </a:r>
            <a:endParaRPr sz="1200" dirty="0">
              <a:cs typeface="Calibri Light" panose="020F0302020204030204" pitchFamily="34" charset="0"/>
            </a:endParaRPr>
          </a:p>
        </p:txBody>
      </p:sp>
      <p:sp>
        <p:nvSpPr>
          <p:cNvPr id="10" name="object 12">
            <a:extLst>
              <a:ext uri="{FF2B5EF4-FFF2-40B4-BE49-F238E27FC236}">
                <a16:creationId xmlns:a16="http://schemas.microsoft.com/office/drawing/2014/main" id="{68F5DD9E-1C96-4813-8BB1-E9C6054B19BF}"/>
              </a:ext>
            </a:extLst>
          </p:cNvPr>
          <p:cNvSpPr txBox="1"/>
          <p:nvPr/>
        </p:nvSpPr>
        <p:spPr>
          <a:xfrm>
            <a:off x="87796" y="9047988"/>
            <a:ext cx="6678764" cy="498855"/>
          </a:xfrm>
          <a:prstGeom prst="rect">
            <a:avLst/>
          </a:prstGeom>
          <a:solidFill>
            <a:srgbClr val="C2D6CE"/>
          </a:solidFill>
          <a:ln w="9155">
            <a:solidFill>
              <a:schemeClr val="accent6"/>
            </a:solidFill>
          </a:ln>
        </p:spPr>
        <p:txBody>
          <a:bodyPr vert="horz" wrap="square" lIns="0" tIns="36830" rIns="0" bIns="0" rtlCol="0">
            <a:spAutoFit/>
          </a:bodyPr>
          <a:lstStyle/>
          <a:p>
            <a:pPr>
              <a:spcAft>
                <a:spcPts val="0"/>
              </a:spcAft>
            </a:pPr>
            <a:r>
              <a:rPr lang="fr-FR" sz="1000" dirty="0">
                <a:latin typeface="Calibri" panose="020F0502020204030204" pitchFamily="34" charset="0"/>
                <a:ea typeface="Calibri" panose="020F0502020204030204" pitchFamily="34" charset="0"/>
                <a:cs typeface="Times New Roman" panose="02020603050405020304" pitchFamily="18" charset="0"/>
              </a:rPr>
              <a:t>Dans le cadre de la loi « informatique et libertés» et « droit à l’image », les personnes opposées à la publication de leur nom ou de leur photo dans le journal VIVRE A SAINT-MESMES sont invitées à se faire connaître en Mairie. Sans manifestation de leur part, que ce soit pour elles ou pour leurs enfants, aucune réclamation ne pourra être recevable.</a:t>
            </a:r>
          </a:p>
        </p:txBody>
      </p:sp>
      <p:sp>
        <p:nvSpPr>
          <p:cNvPr id="2" name="Espace réservé du numéro de diapositive 1">
            <a:extLst>
              <a:ext uri="{FF2B5EF4-FFF2-40B4-BE49-F238E27FC236}">
                <a16:creationId xmlns:a16="http://schemas.microsoft.com/office/drawing/2014/main" id="{4E81DD2E-07DD-47DC-BEC9-D050E7AA1082}"/>
              </a:ext>
            </a:extLst>
          </p:cNvPr>
          <p:cNvSpPr>
            <a:spLocks noGrp="1"/>
          </p:cNvSpPr>
          <p:nvPr>
            <p:ph type="sldNum" sz="quarter" idx="12"/>
          </p:nvPr>
        </p:nvSpPr>
        <p:spPr>
          <a:xfrm>
            <a:off x="5819775" y="9698061"/>
            <a:ext cx="1028700" cy="199573"/>
          </a:xfrm>
        </p:spPr>
        <p:txBody>
          <a:bodyPr/>
          <a:lstStyle/>
          <a:p>
            <a:fld id="{10E61BED-B75B-49F8-9147-D96CE49DE15C}" type="slidenum">
              <a:rPr lang="fr-FR" smtClean="0">
                <a:solidFill>
                  <a:schemeClr val="accent1"/>
                </a:solidFill>
              </a:rPr>
              <a:pPr/>
              <a:t>12</a:t>
            </a:fld>
            <a:endParaRPr lang="fr-FR" dirty="0">
              <a:solidFill>
                <a:schemeClr val="accent1"/>
              </a:solidFill>
            </a:endParaRPr>
          </a:p>
        </p:txBody>
      </p:sp>
      <p:sp>
        <p:nvSpPr>
          <p:cNvPr id="3" name="ZoneTexte 2">
            <a:extLst>
              <a:ext uri="{FF2B5EF4-FFF2-40B4-BE49-F238E27FC236}">
                <a16:creationId xmlns:a16="http://schemas.microsoft.com/office/drawing/2014/main" id="{B93E803E-1136-48F6-9598-B3FA8128AC71}"/>
              </a:ext>
            </a:extLst>
          </p:cNvPr>
          <p:cNvSpPr txBox="1"/>
          <p:nvPr/>
        </p:nvSpPr>
        <p:spPr>
          <a:xfrm>
            <a:off x="0" y="646177"/>
            <a:ext cx="6848475" cy="1492716"/>
          </a:xfrm>
          <a:prstGeom prst="rect">
            <a:avLst/>
          </a:prstGeom>
          <a:solidFill>
            <a:schemeClr val="bg2">
              <a:lumMod val="90000"/>
            </a:schemeClr>
          </a:solidFill>
          <a:ln>
            <a:solidFill>
              <a:schemeClr val="accent1">
                <a:lumMod val="40000"/>
                <a:lumOff val="60000"/>
              </a:schemeClr>
            </a:solidFill>
          </a:ln>
        </p:spPr>
        <p:txBody>
          <a:bodyPr wrap="square" rtlCol="0">
            <a:spAutoFit/>
          </a:bodyPr>
          <a:lstStyle/>
          <a:p>
            <a:pPr marL="38100">
              <a:lnSpc>
                <a:spcPct val="100000"/>
              </a:lnSpc>
              <a:spcBef>
                <a:spcPts val="350"/>
              </a:spcBef>
            </a:pPr>
            <a:r>
              <a:rPr lang="fr-FR" sz="1400" b="1" spc="10" dirty="0">
                <a:solidFill>
                  <a:srgbClr val="50B4C8"/>
                </a:solidFill>
                <a:cs typeface="Carlito"/>
              </a:rPr>
              <a:t>Parcours </a:t>
            </a:r>
            <a:r>
              <a:rPr lang="fr-FR" sz="1400" b="1" spc="20" dirty="0">
                <a:solidFill>
                  <a:srgbClr val="50B4C8"/>
                </a:solidFill>
                <a:cs typeface="Carlito"/>
              </a:rPr>
              <a:t>de</a:t>
            </a:r>
            <a:r>
              <a:rPr lang="fr-FR" sz="1400" b="1" spc="-60" dirty="0">
                <a:solidFill>
                  <a:srgbClr val="50B4C8"/>
                </a:solidFill>
                <a:cs typeface="Carlito"/>
              </a:rPr>
              <a:t> </a:t>
            </a:r>
            <a:r>
              <a:rPr lang="fr-FR" sz="1400" b="1" spc="15" dirty="0">
                <a:solidFill>
                  <a:srgbClr val="50B4C8"/>
                </a:solidFill>
                <a:cs typeface="Carlito"/>
              </a:rPr>
              <a:t>citoyenneté</a:t>
            </a:r>
          </a:p>
          <a:p>
            <a:pPr>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Depuis le 1</a:t>
            </a:r>
            <a:r>
              <a:rPr lang="fr-FR" sz="1100" baseline="30000" dirty="0">
                <a:latin typeface="Calibri" panose="020F0502020204030204" pitchFamily="34" charset="0"/>
                <a:ea typeface="Calibri" panose="020F0502020204030204" pitchFamily="34" charset="0"/>
                <a:cs typeface="Times New Roman" panose="02020603050405020304" pitchFamily="18" charset="0"/>
              </a:rPr>
              <a:t>er </a:t>
            </a:r>
            <a:r>
              <a:rPr lang="fr-FR" sz="1100" dirty="0">
                <a:latin typeface="Calibri" panose="020F0502020204030204" pitchFamily="34" charset="0"/>
                <a:ea typeface="Calibri" panose="020F0502020204030204" pitchFamily="34" charset="0"/>
                <a:cs typeface="Times New Roman" panose="02020603050405020304" pitchFamily="18" charset="0"/>
              </a:rPr>
              <a:t>janvier 1999, tous les Jeunes Français, garçons et filles, doivent se faire recenser à la Mairie de leur domicile. Une attestation de recensement leur sera remise.</a:t>
            </a:r>
          </a:p>
          <a:p>
            <a:pPr>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Cette obligation légale est à effectuer dans les trois mois qui suivent le 16</a:t>
            </a:r>
            <a:r>
              <a:rPr lang="fr-FR" sz="1100" baseline="30000" dirty="0">
                <a:latin typeface="Calibri" panose="020F0502020204030204" pitchFamily="34" charset="0"/>
                <a:ea typeface="Calibri" panose="020F0502020204030204" pitchFamily="34" charset="0"/>
                <a:cs typeface="Times New Roman" panose="02020603050405020304" pitchFamily="18" charset="0"/>
              </a:rPr>
              <a:t>ème </a:t>
            </a:r>
            <a:r>
              <a:rPr lang="fr-FR" sz="1100" dirty="0">
                <a:latin typeface="Calibri" panose="020F0502020204030204" pitchFamily="34" charset="0"/>
                <a:ea typeface="Calibri" panose="020F0502020204030204" pitchFamily="34" charset="0"/>
                <a:cs typeface="Times New Roman" panose="02020603050405020304" pitchFamily="18" charset="0"/>
              </a:rPr>
              <a:t>anniversaire.</a:t>
            </a:r>
          </a:p>
          <a:p>
            <a:pPr>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La Journée d’Appel de Préparation à la Défense (J.A.P.D) est obligatoire pour les garçons et filles entre la date du recensement et l’âge de 18 ans. A la fin de cette journée d’appel, un certificat de participation sera remis aux intéressé(e)s.  Ce dernier sera exigé pour toute inscription aux examens et concours de la Fonction Publique. Plus d’infos sur : </a:t>
            </a:r>
            <a:r>
              <a:rPr lang="fr-FR"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a:t>
            </a:r>
            <a:r>
              <a:rPr lang="fr-FR"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.defense.gouv.fr/jdc</a:t>
            </a:r>
            <a:endParaRPr lang="fr-FR" sz="1100" dirty="0">
              <a:solidFill>
                <a:srgbClr val="50B4C8"/>
              </a:solidFill>
              <a:cs typeface="Carlito"/>
            </a:endParaRPr>
          </a:p>
        </p:txBody>
      </p:sp>
      <p:sp>
        <p:nvSpPr>
          <p:cNvPr id="13" name="ZoneTexte 12">
            <a:extLst>
              <a:ext uri="{FF2B5EF4-FFF2-40B4-BE49-F238E27FC236}">
                <a16:creationId xmlns:a16="http://schemas.microsoft.com/office/drawing/2014/main" id="{1E0FEFDA-839A-4EC0-BB13-A77F7C8462AB}"/>
              </a:ext>
            </a:extLst>
          </p:cNvPr>
          <p:cNvSpPr txBox="1"/>
          <p:nvPr/>
        </p:nvSpPr>
        <p:spPr>
          <a:xfrm>
            <a:off x="-1" y="2333454"/>
            <a:ext cx="3429001" cy="3323987"/>
          </a:xfrm>
          <a:prstGeom prst="rect">
            <a:avLst/>
          </a:prstGeom>
          <a:solidFill>
            <a:schemeClr val="accent1">
              <a:lumMod val="20000"/>
              <a:lumOff val="80000"/>
            </a:schemeClr>
          </a:solidFill>
        </p:spPr>
        <p:txBody>
          <a:bodyPr wrap="square" rtlCol="0">
            <a:spAutoFit/>
          </a:bodyPr>
          <a:lstStyle/>
          <a:p>
            <a:pPr marR="18415" algn="ctr">
              <a:lnSpc>
                <a:spcPct val="100000"/>
              </a:lnSpc>
              <a:spcBef>
                <a:spcPts val="600"/>
              </a:spcBef>
            </a:pPr>
            <a:r>
              <a:rPr lang="fr-FR" sz="1400" b="1" spc="-5" dirty="0">
                <a:solidFill>
                  <a:schemeClr val="accent1"/>
                </a:solidFill>
                <a:latin typeface="+mj-lt"/>
                <a:cs typeface="Carlito"/>
              </a:rPr>
              <a:t>Infos</a:t>
            </a:r>
            <a:r>
              <a:rPr lang="fr-FR" sz="1400" b="1" spc="75" dirty="0">
                <a:solidFill>
                  <a:schemeClr val="accent1"/>
                </a:solidFill>
                <a:latin typeface="+mj-lt"/>
                <a:cs typeface="Carlito"/>
              </a:rPr>
              <a:t> </a:t>
            </a:r>
            <a:r>
              <a:rPr lang="fr-FR" sz="1400" b="1" spc="15" dirty="0">
                <a:solidFill>
                  <a:schemeClr val="accent1"/>
                </a:solidFill>
                <a:latin typeface="+mj-lt"/>
                <a:cs typeface="Carlito"/>
              </a:rPr>
              <a:t>Mairie</a:t>
            </a:r>
            <a:endParaRPr lang="fr-FR" sz="1400" b="1" dirty="0">
              <a:solidFill>
                <a:schemeClr val="accent1"/>
              </a:solidFill>
              <a:latin typeface="+mj-lt"/>
              <a:cs typeface="Carlito"/>
            </a:endParaRPr>
          </a:p>
          <a:p>
            <a:pPr marL="83185">
              <a:lnSpc>
                <a:spcPct val="100000"/>
              </a:lnSpc>
              <a:spcBef>
                <a:spcPts val="35"/>
              </a:spcBef>
            </a:pPr>
            <a:endParaRPr lang="fr-FR" sz="1000" spc="15" dirty="0">
              <a:cs typeface="Carlito"/>
            </a:endParaRPr>
          </a:p>
          <a:p>
            <a:pPr>
              <a:spcAft>
                <a:spcPts val="0"/>
              </a:spcAft>
            </a:pPr>
            <a:r>
              <a:rPr lang="fr-FR" sz="1100" dirty="0">
                <a:ea typeface="Calibri" panose="020F0502020204030204" pitchFamily="34" charset="0"/>
                <a:cs typeface="Times New Roman" panose="02020603050405020304" pitchFamily="18" charset="0"/>
              </a:rPr>
              <a:t>La Mairie est ouverte au public de 16h00 à 18h00 les  lundis, mardi, jeudi, vendredi et de 09h30 à 12h00 le samedi (fermée le mercredi et les jours fériés). Les permanences du Maire et des Maires-Adjoints ont lieu les samedis matin de 10h30 à 12h00.</a:t>
            </a:r>
          </a:p>
          <a:p>
            <a:pPr>
              <a:spcAft>
                <a:spcPts val="0"/>
              </a:spcAft>
            </a:pPr>
            <a:r>
              <a:rPr lang="fr-FR" sz="1100" dirty="0">
                <a:ea typeface="Calibri" panose="020F0502020204030204" pitchFamily="34" charset="0"/>
                <a:cs typeface="Times New Roman" panose="02020603050405020304" pitchFamily="18" charset="0"/>
              </a:rPr>
              <a:t>En cas d'urgence, vous pourrez contacter  le Maire ou l’un des Maires- Adjoints, aux numéros de téléphone affichés sur la porte de la Mairie.</a:t>
            </a: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lgn="r"/>
            <a:endParaRPr lang="fr-FR" sz="1000" dirty="0"/>
          </a:p>
        </p:txBody>
      </p:sp>
      <p:sp>
        <p:nvSpPr>
          <p:cNvPr id="15" name="ZoneTexte 14">
            <a:extLst>
              <a:ext uri="{FF2B5EF4-FFF2-40B4-BE49-F238E27FC236}">
                <a16:creationId xmlns:a16="http://schemas.microsoft.com/office/drawing/2014/main" id="{1DB938AF-812D-4FE3-806B-FF5CDF8080E5}"/>
              </a:ext>
            </a:extLst>
          </p:cNvPr>
          <p:cNvSpPr txBox="1"/>
          <p:nvPr/>
        </p:nvSpPr>
        <p:spPr>
          <a:xfrm>
            <a:off x="3602181" y="2333406"/>
            <a:ext cx="3255819" cy="3325590"/>
          </a:xfrm>
          <a:prstGeom prst="rect">
            <a:avLst/>
          </a:prstGeom>
          <a:solidFill>
            <a:schemeClr val="accent1">
              <a:lumMod val="20000"/>
              <a:lumOff val="80000"/>
            </a:schemeClr>
          </a:solidFill>
        </p:spPr>
        <p:txBody>
          <a:bodyPr wrap="square" rtlCol="0">
            <a:spAutoFit/>
          </a:bodyPr>
          <a:lstStyle/>
          <a:p>
            <a:pPr marL="711200">
              <a:lnSpc>
                <a:spcPct val="100000"/>
              </a:lnSpc>
              <a:spcBef>
                <a:spcPts val="540"/>
              </a:spcBef>
            </a:pPr>
            <a:r>
              <a:rPr lang="fr-FR" sz="1400" b="1" spc="30" dirty="0">
                <a:solidFill>
                  <a:schemeClr val="accent1"/>
                </a:solidFill>
                <a:latin typeface="+mj-lt"/>
                <a:cs typeface="Carlito"/>
              </a:rPr>
              <a:t>Messes </a:t>
            </a:r>
            <a:r>
              <a:rPr lang="fr-FR" sz="1400" b="1" spc="10" dirty="0">
                <a:solidFill>
                  <a:schemeClr val="accent1"/>
                </a:solidFill>
                <a:latin typeface="+mj-lt"/>
                <a:cs typeface="Carlito"/>
              </a:rPr>
              <a:t>à</a:t>
            </a:r>
            <a:r>
              <a:rPr lang="fr-FR" sz="1400" b="1" spc="-80" dirty="0">
                <a:solidFill>
                  <a:schemeClr val="accent1"/>
                </a:solidFill>
                <a:latin typeface="+mj-lt"/>
                <a:cs typeface="Carlito"/>
              </a:rPr>
              <a:t> </a:t>
            </a:r>
            <a:r>
              <a:rPr lang="fr-FR" sz="1400" b="1" spc="15" dirty="0">
                <a:solidFill>
                  <a:schemeClr val="accent1"/>
                </a:solidFill>
                <a:latin typeface="+mj-lt"/>
                <a:cs typeface="Carlito"/>
              </a:rPr>
              <a:t>Saint-Mesmes</a:t>
            </a:r>
            <a:endParaRPr lang="fr-FR" sz="1400" b="1" dirty="0">
              <a:solidFill>
                <a:schemeClr val="accent1"/>
              </a:solidFill>
              <a:latin typeface="+mj-lt"/>
              <a:cs typeface="Carlito"/>
            </a:endParaRPr>
          </a:p>
          <a:p>
            <a:pPr marL="88265" marR="328295">
              <a:lnSpc>
                <a:spcPct val="102899"/>
              </a:lnSpc>
              <a:spcBef>
                <a:spcPts val="75"/>
              </a:spcBef>
            </a:pPr>
            <a:endParaRPr lang="fr-FR" sz="900" spc="25" dirty="0">
              <a:latin typeface="Carlito"/>
              <a:cs typeface="Carlito"/>
            </a:endParaRPr>
          </a:p>
          <a:p>
            <a:pPr>
              <a:spcAft>
                <a:spcPts val="0"/>
              </a:spcAft>
            </a:pPr>
            <a:r>
              <a:rPr lang="fr-FR" sz="1100" dirty="0">
                <a:ea typeface="Calibri" panose="020F0502020204030204" pitchFamily="34" charset="0"/>
                <a:cs typeface="Times New Roman" panose="02020603050405020304" pitchFamily="18" charset="0"/>
              </a:rPr>
              <a:t>Les messes ont lieu certains samedis à 18 h dans notre église.</a:t>
            </a:r>
          </a:p>
          <a:p>
            <a:pPr>
              <a:spcAft>
                <a:spcPts val="0"/>
              </a:spcAft>
            </a:pPr>
            <a:r>
              <a:rPr lang="fr-FR" sz="1100" dirty="0">
                <a:ea typeface="Calibri" panose="020F0502020204030204" pitchFamily="34" charset="0"/>
                <a:cs typeface="Times New Roman" panose="02020603050405020304" pitchFamily="18" charset="0"/>
              </a:rPr>
              <a:t>Pour les dates, voir le tableau d'affichage devant l’église.</a:t>
            </a: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spcAft>
                <a:spcPts val="0"/>
              </a:spcAft>
            </a:pPr>
            <a:endParaRPr lang="fr-FR" sz="1100" dirty="0">
              <a:ea typeface="Calibri" panose="020F0502020204030204" pitchFamily="34" charset="0"/>
              <a:cs typeface="Times New Roman" panose="02020603050405020304" pitchFamily="18" charset="0"/>
            </a:endParaRPr>
          </a:p>
          <a:p>
            <a:pPr algn="r"/>
            <a:endParaRPr lang="fr-FR" sz="1000" dirty="0"/>
          </a:p>
        </p:txBody>
      </p:sp>
      <p:sp>
        <p:nvSpPr>
          <p:cNvPr id="11" name="object 4">
            <a:extLst>
              <a:ext uri="{FF2B5EF4-FFF2-40B4-BE49-F238E27FC236}">
                <a16:creationId xmlns:a16="http://schemas.microsoft.com/office/drawing/2014/main" id="{D8CB2F88-E07F-4B0D-A4F1-44655ED1129A}"/>
              </a:ext>
            </a:extLst>
          </p:cNvPr>
          <p:cNvSpPr/>
          <p:nvPr/>
        </p:nvSpPr>
        <p:spPr>
          <a:xfrm>
            <a:off x="1428750" y="4152900"/>
            <a:ext cx="1971673" cy="1475100"/>
          </a:xfrm>
          <a:prstGeom prst="rect">
            <a:avLst/>
          </a:prstGeom>
          <a:blipFill>
            <a:blip r:embed="rId4" cstate="print"/>
            <a:stretch>
              <a:fillRect/>
            </a:stretch>
          </a:blipFill>
        </p:spPr>
        <p:txBody>
          <a:bodyPr wrap="square" lIns="0" tIns="0" rIns="0" bIns="0" rtlCol="0"/>
          <a:lstStyle/>
          <a:p>
            <a:endParaRPr dirty="0"/>
          </a:p>
        </p:txBody>
      </p:sp>
      <p:sp>
        <p:nvSpPr>
          <p:cNvPr id="12" name="object 6">
            <a:extLst>
              <a:ext uri="{FF2B5EF4-FFF2-40B4-BE49-F238E27FC236}">
                <a16:creationId xmlns:a16="http://schemas.microsoft.com/office/drawing/2014/main" id="{FD77F5CF-26B0-4673-90A5-FD0B2DA51470}"/>
              </a:ext>
            </a:extLst>
          </p:cNvPr>
          <p:cNvSpPr/>
          <p:nvPr/>
        </p:nvSpPr>
        <p:spPr>
          <a:xfrm>
            <a:off x="4049857" y="3468832"/>
            <a:ext cx="2811086" cy="2161308"/>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30194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62BD169-4314-4D32-B04A-10C534871E7A}"/>
              </a:ext>
            </a:extLst>
          </p:cNvPr>
          <p:cNvSpPr txBox="1"/>
          <p:nvPr/>
        </p:nvSpPr>
        <p:spPr>
          <a:xfrm>
            <a:off x="12700" y="684277"/>
            <a:ext cx="6842252" cy="6017032"/>
          </a:xfrm>
          <a:prstGeom prst="rect">
            <a:avLst/>
          </a:prstGeom>
          <a:noFill/>
          <a:ln>
            <a:noFill/>
          </a:ln>
        </p:spPr>
        <p:txBody>
          <a:bodyPr wrap="square" rtlCol="0">
            <a:spAutoFit/>
          </a:bodyPr>
          <a:lstStyle/>
          <a:p>
            <a:r>
              <a:rPr lang="fr-FR" sz="1100" dirty="0">
                <a:latin typeface="Calibri" panose="020F0502020204030204" pitchFamily="34" charset="0"/>
                <a:cs typeface="Calibri" panose="020F0502020204030204" pitchFamily="34" charset="0"/>
              </a:rPr>
              <a:t>En 2024, restons actifs et ayons de l’espoir.</a:t>
            </a:r>
          </a:p>
          <a:p>
            <a:r>
              <a:rPr lang="fr-FR" sz="1100" dirty="0">
                <a:latin typeface="Calibri" panose="020F0502020204030204" pitchFamily="34" charset="0"/>
                <a:cs typeface="Calibri" panose="020F0502020204030204" pitchFamily="34" charset="0"/>
              </a:rPr>
              <a:t>En 2023, nous venons de vivre ces évènements climatiques inédits, ces remous économiques et énergétiques, ces guerres qui ont éclatées sur notre planète, cette France qui perd ses repères et ses valeurs.</a:t>
            </a:r>
          </a:p>
          <a:p>
            <a:r>
              <a:rPr lang="fr-FR" sz="1100" dirty="0">
                <a:latin typeface="Calibri" panose="020F0502020204030204" pitchFamily="34" charset="0"/>
                <a:cs typeface="Calibri" panose="020F0502020204030204" pitchFamily="34" charset="0"/>
              </a:rPr>
              <a:t>Néanmoins, à  Saint- Mesmes nous gardons le cap pour vous offrir une qualité de vie quotidienne au milieu de ce marasme qui nous entoure et alimente nos angoisses.</a:t>
            </a:r>
          </a:p>
          <a:p>
            <a:r>
              <a:rPr lang="fr-FR" sz="1100" dirty="0">
                <a:latin typeface="Calibri" panose="020F0502020204030204" pitchFamily="34" charset="0"/>
                <a:cs typeface="Calibri" panose="020F0502020204030204" pitchFamily="34" charset="0"/>
              </a:rPr>
              <a:t>Une nouvelle année est toujours porteuse de promesses. Se tourner vers l’avenir rend optimiste. Rêve de changement pour les uns, désir de stabilité pour les autres, la majeure partie d’entre nous formule, avec plus ou moins d’intensité, ses bonnes résolutions.</a:t>
            </a:r>
          </a:p>
          <a:p>
            <a:r>
              <a:rPr lang="fr-FR" sz="1100" dirty="0">
                <a:latin typeface="Calibri" panose="020F0502020204030204" pitchFamily="34" charset="0"/>
                <a:cs typeface="Calibri" panose="020F0502020204030204" pitchFamily="34" charset="0"/>
              </a:rPr>
              <a:t> Cette motivation pour améliorer nos vies est souvent contagieuse. </a:t>
            </a:r>
          </a:p>
          <a:p>
            <a:r>
              <a:rPr lang="fr-FR" sz="1100" dirty="0">
                <a:latin typeface="Calibri" panose="020F0502020204030204" pitchFamily="34" charset="0"/>
                <a:cs typeface="Calibri" panose="020F0502020204030204" pitchFamily="34" charset="0"/>
              </a:rPr>
              <a:t>Elle irrigue notre entourage qui, avec nous, formule de nouveaux vœux pour demain.  </a:t>
            </a:r>
          </a:p>
          <a:p>
            <a:r>
              <a:rPr lang="fr-FR" sz="1100" dirty="0">
                <a:latin typeface="Calibri" panose="020F0502020204030204" pitchFamily="34" charset="0"/>
                <a:cs typeface="Calibri" panose="020F0502020204030204" pitchFamily="34" charset="0"/>
              </a:rPr>
              <a:t>C’est donc avec un grand plaisir que je vous souhaite à toutes et tous une merveilleuse année, je vous laisse le soin de la remplir de toutes vos envies. Que 2024 vous apporte la santé et des moments de bonheur partagés. La nouvelle année est également l’occasion de faire ses remerciements.</a:t>
            </a:r>
          </a:p>
          <a:p>
            <a:r>
              <a:rPr lang="fr-FR" sz="1100" dirty="0">
                <a:latin typeface="Calibri" panose="020F0502020204030204" pitchFamily="34" charset="0"/>
                <a:cs typeface="Calibri" panose="020F0502020204030204" pitchFamily="34" charset="0"/>
              </a:rPr>
              <a:t>Je tiens à remercier tous les Agents de la commune, les enseignantes, l’équipe scolaire et périscolaire et Saint- Mesmes animations qui œuvrent pour améliorer et faciliter le quotidien des habitantes et des habitants.</a:t>
            </a:r>
          </a:p>
          <a:p>
            <a:r>
              <a:rPr lang="fr-FR" sz="1100" dirty="0">
                <a:latin typeface="Calibri" panose="020F0502020204030204" pitchFamily="34" charset="0"/>
                <a:cs typeface="Calibri" panose="020F0502020204030204" pitchFamily="34" charset="0"/>
              </a:rPr>
              <a:t>Rappel des actions fortes réalisées en 2023 :</a:t>
            </a:r>
          </a:p>
          <a:p>
            <a:r>
              <a:rPr lang="fr-FR" sz="1100" dirty="0">
                <a:latin typeface="Calibri" panose="020F0502020204030204" pitchFamily="34" charset="0"/>
                <a:cs typeface="Calibri" panose="020F0502020204030204" pitchFamily="34" charset="0"/>
              </a:rPr>
              <a:t>1.	La vidéo protection est en fonction et a déjà produit ses effets sur la résolution de certains délits.</a:t>
            </a:r>
          </a:p>
          <a:p>
            <a:r>
              <a:rPr lang="fr-FR" sz="1100" dirty="0">
                <a:latin typeface="Calibri" panose="020F0502020204030204" pitchFamily="34" charset="0"/>
                <a:cs typeface="Calibri" panose="020F0502020204030204" pitchFamily="34" charset="0"/>
              </a:rPr>
              <a:t>2.	L’éclairage public « 100% LEDS « est effectif sur tous nos réverbères avec une diminution de l’intensité de 	100%  ramené à 20% de 23 h à 5h du matin.</a:t>
            </a:r>
          </a:p>
          <a:p>
            <a:r>
              <a:rPr lang="fr-FR" sz="1100" dirty="0">
                <a:latin typeface="Calibri" panose="020F0502020204030204" pitchFamily="34" charset="0"/>
                <a:cs typeface="Calibri" panose="020F0502020204030204" pitchFamily="34" charset="0"/>
              </a:rPr>
              <a:t>3.	Le nouveau lotissement est en cours de commercialisation (6 permis sont délivrés à ce jour)</a:t>
            </a:r>
          </a:p>
          <a:p>
            <a:r>
              <a:rPr lang="fr-FR" sz="1100" dirty="0">
                <a:latin typeface="Calibri" panose="020F0502020204030204" pitchFamily="34" charset="0"/>
                <a:cs typeface="Calibri" panose="020F0502020204030204" pitchFamily="34" charset="0"/>
              </a:rPr>
              <a:t>4.	Les véhicules de la commune (camionnette et tracteur tondeuse) sont remplacés par des véhicules neufs. les 	précédents avaient plus de 23 ans d’existence.</a:t>
            </a:r>
          </a:p>
          <a:p>
            <a:r>
              <a:rPr lang="fr-FR" sz="1100" dirty="0">
                <a:latin typeface="Calibri" panose="020F0502020204030204" pitchFamily="34" charset="0"/>
                <a:cs typeface="Calibri" panose="020F0502020204030204" pitchFamily="34" charset="0"/>
              </a:rPr>
              <a:t>5.	Mise sur informatique de l’organisation du cimetière (caveaux existants et places disponibles).</a:t>
            </a:r>
          </a:p>
          <a:p>
            <a:r>
              <a:rPr lang="fr-FR" sz="1100" dirty="0">
                <a:latin typeface="Calibri" panose="020F0502020204030204" pitchFamily="34" charset="0"/>
                <a:cs typeface="Calibri" panose="020F0502020204030204" pitchFamily="34" charset="0"/>
              </a:rPr>
              <a:t>6.	Aménagement d’un espace bétonné devant le vestiaire du stade.</a:t>
            </a:r>
          </a:p>
          <a:p>
            <a:r>
              <a:rPr lang="fr-FR" sz="1100" dirty="0">
                <a:latin typeface="Calibri" panose="020F0502020204030204" pitchFamily="34" charset="0"/>
                <a:cs typeface="Calibri" panose="020F0502020204030204" pitchFamily="34" charset="0"/>
              </a:rPr>
              <a:t>7.	Acquisition (par échange de terrain) d’une parcelle pour agrandir le terrain autour du hangar municipal.</a:t>
            </a:r>
          </a:p>
          <a:p>
            <a:r>
              <a:rPr lang="fr-FR" sz="1100" dirty="0">
                <a:latin typeface="Calibri" panose="020F0502020204030204" pitchFamily="34" charset="0"/>
                <a:cs typeface="Calibri" panose="020F0502020204030204" pitchFamily="34" charset="0"/>
              </a:rPr>
              <a:t>Les actions 2-4-5-6-7 sont réalisées sans emprunt bancaire pour la commune.</a:t>
            </a:r>
          </a:p>
          <a:p>
            <a:r>
              <a:rPr lang="fr-FR" sz="1100" dirty="0">
                <a:latin typeface="Calibri" panose="020F0502020204030204" pitchFamily="34" charset="0"/>
                <a:cs typeface="Calibri" panose="020F0502020204030204" pitchFamily="34" charset="0"/>
              </a:rPr>
              <a:t>L’équipe municipale est pleinement engagée pour toujours améliorer notre cadre de vie et  pour maintenir le dynamisme de notre commune à tous les niveaux.</a:t>
            </a:r>
          </a:p>
          <a:p>
            <a:r>
              <a:rPr lang="fr-FR" sz="1100" dirty="0">
                <a:latin typeface="Calibri" panose="020F0502020204030204" pitchFamily="34" charset="0"/>
                <a:cs typeface="Calibri" panose="020F0502020204030204" pitchFamily="34" charset="0"/>
              </a:rPr>
              <a:t>Nous restons motivés et déterminés, tout en veillant à conserver une qualité de vie agréable.</a:t>
            </a:r>
          </a:p>
          <a:p>
            <a:endParaRPr lang="fr-FR" sz="1100" dirty="0">
              <a:latin typeface="Calibri" panose="020F0502020204030204" pitchFamily="34" charset="0"/>
              <a:cs typeface="Calibri" panose="020F0502020204030204" pitchFamily="34" charset="0"/>
            </a:endParaRPr>
          </a:p>
          <a:p>
            <a:r>
              <a:rPr lang="fr-FR" sz="1100" dirty="0">
                <a:latin typeface="Calibri" panose="020F0502020204030204" pitchFamily="34" charset="0"/>
                <a:cs typeface="Calibri" panose="020F0502020204030204" pitchFamily="34" charset="0"/>
              </a:rPr>
              <a:t>Encore une bonne et heureuse année 2024, une bonne santé,</a:t>
            </a:r>
          </a:p>
          <a:p>
            <a:r>
              <a:rPr lang="fr-FR" sz="1100" dirty="0">
                <a:latin typeface="Calibri" panose="020F0502020204030204" pitchFamily="34" charset="0"/>
                <a:cs typeface="Calibri" panose="020F0502020204030204" pitchFamily="34" charset="0"/>
              </a:rPr>
              <a:t>Bien à vous,</a:t>
            </a:r>
          </a:p>
          <a:p>
            <a:endParaRPr lang="fr-FR" sz="1100" dirty="0">
              <a:latin typeface="Calibri" panose="020F0502020204030204" pitchFamily="34" charset="0"/>
              <a:cs typeface="Calibri" panose="020F0502020204030204" pitchFamily="34" charset="0"/>
            </a:endParaRPr>
          </a:p>
          <a:p>
            <a:r>
              <a:rPr lang="fr-FR" sz="1100" dirty="0">
                <a:latin typeface="Calibri" panose="020F0502020204030204" pitchFamily="34" charset="0"/>
                <a:cs typeface="Calibri" panose="020F0502020204030204" pitchFamily="34" charset="0"/>
              </a:rPr>
              <a:t>Votre Maire,                               </a:t>
            </a:r>
          </a:p>
          <a:p>
            <a:r>
              <a:rPr lang="fr-FR" sz="1100" dirty="0">
                <a:latin typeface="Calibri" panose="020F0502020204030204" pitchFamily="34" charset="0"/>
                <a:cs typeface="Calibri" panose="020F0502020204030204" pitchFamily="34" charset="0"/>
              </a:rPr>
              <a:t>Alfred Stadler</a:t>
            </a:r>
          </a:p>
        </p:txBody>
      </p:sp>
      <p:graphicFrame>
        <p:nvGraphicFramePr>
          <p:cNvPr id="5" name="Tableau 12">
            <a:extLst>
              <a:ext uri="{FF2B5EF4-FFF2-40B4-BE49-F238E27FC236}">
                <a16:creationId xmlns:a16="http://schemas.microsoft.com/office/drawing/2014/main" id="{57AE02A2-8DFE-4574-9AB6-5D84DCF1E1C5}"/>
              </a:ext>
            </a:extLst>
          </p:cNvPr>
          <p:cNvGraphicFramePr>
            <a:graphicFrameLocks noGrp="1"/>
          </p:cNvGraphicFramePr>
          <p:nvPr>
            <p:ph idx="1"/>
            <p:extLst>
              <p:ext uri="{D42A27DB-BD31-4B8C-83A1-F6EECF244321}">
                <p14:modId xmlns:p14="http://schemas.microsoft.com/office/powerpoint/2010/main" val="2247089489"/>
              </p:ext>
            </p:extLst>
          </p:nvPr>
        </p:nvGraphicFramePr>
        <p:xfrm>
          <a:off x="0" y="7146294"/>
          <a:ext cx="6854952" cy="2752086"/>
        </p:xfrm>
        <a:graphic>
          <a:graphicData uri="http://schemas.openxmlformats.org/drawingml/2006/table">
            <a:tbl>
              <a:tblPr firstRow="1" bandRow="1">
                <a:tableStyleId>{16D9F66E-5EB9-4882-86FB-DCBF35E3C3E4}</a:tableStyleId>
              </a:tblPr>
              <a:tblGrid>
                <a:gridCol w="5675685">
                  <a:extLst>
                    <a:ext uri="{9D8B030D-6E8A-4147-A177-3AD203B41FA5}">
                      <a16:colId xmlns:a16="http://schemas.microsoft.com/office/drawing/2014/main" val="17313914"/>
                    </a:ext>
                  </a:extLst>
                </a:gridCol>
                <a:gridCol w="1179267">
                  <a:extLst>
                    <a:ext uri="{9D8B030D-6E8A-4147-A177-3AD203B41FA5}">
                      <a16:colId xmlns:a16="http://schemas.microsoft.com/office/drawing/2014/main" val="3135086980"/>
                    </a:ext>
                  </a:extLst>
                </a:gridCol>
              </a:tblGrid>
              <a:tr h="313686">
                <a:tc>
                  <a:txBody>
                    <a:bodyPr/>
                    <a:lstStyle/>
                    <a:p>
                      <a:r>
                        <a:rPr lang="fr-FR" b="1" dirty="0">
                          <a:solidFill>
                            <a:schemeClr val="accent2">
                              <a:lumMod val="50000"/>
                            </a:schemeClr>
                          </a:solidFill>
                        </a:rPr>
                        <a:t>Édito du Maire</a:t>
                      </a:r>
                    </a:p>
                  </a:txBody>
                  <a:tcPr/>
                </a:tc>
                <a:tc>
                  <a:txBody>
                    <a:bodyPr/>
                    <a:lstStyle/>
                    <a:p>
                      <a:r>
                        <a:rPr lang="fr-FR" b="1" dirty="0">
                          <a:solidFill>
                            <a:schemeClr val="accent2">
                              <a:lumMod val="50000"/>
                            </a:schemeClr>
                          </a:solidFill>
                        </a:rPr>
                        <a:t>Page 2</a:t>
                      </a:r>
                    </a:p>
                  </a:txBody>
                  <a:tcPr/>
                </a:tc>
                <a:extLst>
                  <a:ext uri="{0D108BD9-81ED-4DB2-BD59-A6C34878D82A}">
                    <a16:rowId xmlns:a16="http://schemas.microsoft.com/office/drawing/2014/main" val="3831130051"/>
                  </a:ext>
                </a:extLst>
              </a:tr>
              <a:tr h="342900">
                <a:tc>
                  <a:txBody>
                    <a:bodyPr/>
                    <a:lstStyle/>
                    <a:p>
                      <a:r>
                        <a:rPr lang="fr-FR" b="1" dirty="0">
                          <a:solidFill>
                            <a:schemeClr val="accent2">
                              <a:lumMod val="50000"/>
                            </a:schemeClr>
                          </a:solidFill>
                        </a:rPr>
                        <a:t>Extraits de conseils municipaux</a:t>
                      </a:r>
                    </a:p>
                  </a:txBody>
                  <a:tcPr/>
                </a:tc>
                <a:tc>
                  <a:txBody>
                    <a:bodyPr/>
                    <a:lstStyle/>
                    <a:p>
                      <a:r>
                        <a:rPr lang="fr-FR" b="1" dirty="0">
                          <a:solidFill>
                            <a:schemeClr val="accent2">
                              <a:lumMod val="50000"/>
                            </a:schemeClr>
                          </a:solidFill>
                        </a:rPr>
                        <a:t>Page 3 &amp; 4 </a:t>
                      </a:r>
                    </a:p>
                  </a:txBody>
                  <a:tcPr/>
                </a:tc>
                <a:extLst>
                  <a:ext uri="{0D108BD9-81ED-4DB2-BD59-A6C34878D82A}">
                    <a16:rowId xmlns:a16="http://schemas.microsoft.com/office/drawing/2014/main" val="469177029"/>
                  </a:ext>
                </a:extLst>
              </a:tr>
              <a:tr h="297180">
                <a:tc>
                  <a:txBody>
                    <a:bodyPr/>
                    <a:lstStyle/>
                    <a:p>
                      <a:r>
                        <a:rPr lang="fr-FR" b="1" dirty="0">
                          <a:solidFill>
                            <a:schemeClr val="accent2">
                              <a:lumMod val="50000"/>
                            </a:schemeClr>
                          </a:solidFill>
                        </a:rPr>
                        <a:t>Rappel des règles de bon voisinage</a:t>
                      </a:r>
                    </a:p>
                  </a:txBody>
                  <a:tcPr/>
                </a:tc>
                <a:tc>
                  <a:txBody>
                    <a:bodyPr/>
                    <a:lstStyle/>
                    <a:p>
                      <a:r>
                        <a:rPr lang="fr-FR" b="1" dirty="0">
                          <a:solidFill>
                            <a:schemeClr val="accent2">
                              <a:lumMod val="50000"/>
                            </a:schemeClr>
                          </a:solidFill>
                        </a:rPr>
                        <a:t>Page 4</a:t>
                      </a:r>
                    </a:p>
                  </a:txBody>
                  <a:tcPr/>
                </a:tc>
                <a:extLst>
                  <a:ext uri="{0D108BD9-81ED-4DB2-BD59-A6C34878D82A}">
                    <a16:rowId xmlns:a16="http://schemas.microsoft.com/office/drawing/2014/main" val="574879950"/>
                  </a:ext>
                </a:extLst>
              </a:tr>
              <a:tr h="297180">
                <a:tc>
                  <a:txBody>
                    <a:bodyPr/>
                    <a:lstStyle/>
                    <a:p>
                      <a:r>
                        <a:rPr lang="fr-FR" b="1" dirty="0">
                          <a:solidFill>
                            <a:schemeClr val="accent2">
                              <a:lumMod val="50000"/>
                            </a:schemeClr>
                          </a:solidFill>
                        </a:rPr>
                        <a:t>REOMI</a:t>
                      </a:r>
                    </a:p>
                  </a:txBody>
                  <a:tcPr/>
                </a:tc>
                <a:tc>
                  <a:txBody>
                    <a:bodyPr/>
                    <a:lstStyle/>
                    <a:p>
                      <a:r>
                        <a:rPr lang="fr-FR" b="1" dirty="0">
                          <a:solidFill>
                            <a:schemeClr val="accent2">
                              <a:lumMod val="50000"/>
                            </a:schemeClr>
                          </a:solidFill>
                        </a:rPr>
                        <a:t>Page 5</a:t>
                      </a:r>
                    </a:p>
                  </a:txBody>
                  <a:tcPr/>
                </a:tc>
                <a:extLst>
                  <a:ext uri="{0D108BD9-81ED-4DB2-BD59-A6C34878D82A}">
                    <a16:rowId xmlns:a16="http://schemas.microsoft.com/office/drawing/2014/main" val="704969397"/>
                  </a:ext>
                </a:extLst>
              </a:tr>
              <a:tr h="297180">
                <a:tc>
                  <a:txBody>
                    <a:bodyPr/>
                    <a:lstStyle/>
                    <a:p>
                      <a:r>
                        <a:rPr lang="fr-FR" b="1" dirty="0">
                          <a:solidFill>
                            <a:schemeClr val="accent2">
                              <a:lumMod val="50000"/>
                            </a:schemeClr>
                          </a:solidFill>
                        </a:rPr>
                        <a:t>Calendrier de collecte des déchets</a:t>
                      </a:r>
                    </a:p>
                  </a:txBody>
                  <a:tcPr/>
                </a:tc>
                <a:tc>
                  <a:txBody>
                    <a:bodyPr/>
                    <a:lstStyle/>
                    <a:p>
                      <a:r>
                        <a:rPr lang="fr-FR" b="1" dirty="0">
                          <a:solidFill>
                            <a:schemeClr val="accent2">
                              <a:lumMod val="50000"/>
                            </a:schemeClr>
                          </a:solidFill>
                        </a:rPr>
                        <a:t>Page 6</a:t>
                      </a:r>
                    </a:p>
                  </a:txBody>
                  <a:tcPr/>
                </a:tc>
                <a:extLst>
                  <a:ext uri="{0D108BD9-81ED-4DB2-BD59-A6C34878D82A}">
                    <a16:rowId xmlns:a16="http://schemas.microsoft.com/office/drawing/2014/main" val="2630270858"/>
                  </a:ext>
                </a:extLst>
              </a:tr>
              <a:tr h="236220">
                <a:tc>
                  <a:txBody>
                    <a:bodyPr/>
                    <a:lstStyle/>
                    <a:p>
                      <a:r>
                        <a:rPr lang="fr-FR" b="1" dirty="0">
                          <a:solidFill>
                            <a:schemeClr val="accent2">
                              <a:lumMod val="50000"/>
                            </a:schemeClr>
                          </a:solidFill>
                        </a:rPr>
                        <a:t>Recensement - Etat civil</a:t>
                      </a:r>
                    </a:p>
                  </a:txBody>
                  <a:tcPr/>
                </a:tc>
                <a:tc>
                  <a:txBody>
                    <a:bodyPr/>
                    <a:lstStyle/>
                    <a:p>
                      <a:r>
                        <a:rPr lang="fr-FR" b="1" dirty="0">
                          <a:solidFill>
                            <a:schemeClr val="accent2">
                              <a:lumMod val="50000"/>
                            </a:schemeClr>
                          </a:solidFill>
                        </a:rPr>
                        <a:t>Page 7</a:t>
                      </a:r>
                    </a:p>
                  </a:txBody>
                  <a:tcPr/>
                </a:tc>
                <a:extLst>
                  <a:ext uri="{0D108BD9-81ED-4DB2-BD59-A6C34878D82A}">
                    <a16:rowId xmlns:a16="http://schemas.microsoft.com/office/drawing/2014/main" val="2138744689"/>
                  </a:ext>
                </a:extLst>
              </a:tr>
              <a:tr h="289560">
                <a:tc>
                  <a:txBody>
                    <a:bodyPr/>
                    <a:lstStyle/>
                    <a:p>
                      <a:r>
                        <a:rPr lang="fr-FR" b="1" dirty="0">
                          <a:solidFill>
                            <a:schemeClr val="accent2">
                              <a:lumMod val="50000"/>
                            </a:schemeClr>
                          </a:solidFill>
                        </a:rPr>
                        <a:t>Vie du village</a:t>
                      </a:r>
                    </a:p>
                  </a:txBody>
                  <a:tcPr/>
                </a:tc>
                <a:tc>
                  <a:txBody>
                    <a:bodyPr/>
                    <a:lstStyle/>
                    <a:p>
                      <a:r>
                        <a:rPr lang="fr-FR" b="1" dirty="0">
                          <a:solidFill>
                            <a:schemeClr val="accent2">
                              <a:lumMod val="50000"/>
                            </a:schemeClr>
                          </a:solidFill>
                        </a:rPr>
                        <a:t>Page 8 &amp; 9 </a:t>
                      </a:r>
                    </a:p>
                  </a:txBody>
                  <a:tcPr/>
                </a:tc>
                <a:extLst>
                  <a:ext uri="{0D108BD9-81ED-4DB2-BD59-A6C34878D82A}">
                    <a16:rowId xmlns:a16="http://schemas.microsoft.com/office/drawing/2014/main" val="1218953646"/>
                  </a:ext>
                </a:extLst>
              </a:tr>
              <a:tr h="312420">
                <a:tc>
                  <a:txBody>
                    <a:bodyPr/>
                    <a:lstStyle/>
                    <a:p>
                      <a:r>
                        <a:rPr lang="fr-FR" b="1" dirty="0">
                          <a:solidFill>
                            <a:schemeClr val="accent2">
                              <a:lumMod val="50000"/>
                            </a:schemeClr>
                          </a:solidFill>
                        </a:rPr>
                        <a:t>Saint-Mesmes Animations (fête du village et Noël)</a:t>
                      </a:r>
                    </a:p>
                  </a:txBody>
                  <a:tcPr/>
                </a:tc>
                <a:tc>
                  <a:txBody>
                    <a:bodyPr/>
                    <a:lstStyle/>
                    <a:p>
                      <a:r>
                        <a:rPr lang="fr-FR" b="1" dirty="0">
                          <a:solidFill>
                            <a:schemeClr val="accent2">
                              <a:lumMod val="50000"/>
                            </a:schemeClr>
                          </a:solidFill>
                        </a:rPr>
                        <a:t>Page 10 &amp; 11</a:t>
                      </a:r>
                    </a:p>
                  </a:txBody>
                  <a:tcPr/>
                </a:tc>
                <a:extLst>
                  <a:ext uri="{0D108BD9-81ED-4DB2-BD59-A6C34878D82A}">
                    <a16:rowId xmlns:a16="http://schemas.microsoft.com/office/drawing/2014/main" val="1701993178"/>
                  </a:ext>
                </a:extLst>
              </a:tr>
              <a:tr h="295906">
                <a:tc>
                  <a:txBody>
                    <a:bodyPr/>
                    <a:lstStyle/>
                    <a:p>
                      <a:r>
                        <a:rPr lang="fr-FR" b="1" dirty="0">
                          <a:solidFill>
                            <a:schemeClr val="accent2">
                              <a:lumMod val="50000"/>
                            </a:schemeClr>
                          </a:solidFill>
                        </a:rPr>
                        <a:t>Informations utiles</a:t>
                      </a:r>
                    </a:p>
                  </a:txBody>
                  <a:tcPr/>
                </a:tc>
                <a:tc>
                  <a:txBody>
                    <a:bodyPr/>
                    <a:lstStyle/>
                    <a:p>
                      <a:r>
                        <a:rPr lang="fr-FR" b="1" dirty="0">
                          <a:solidFill>
                            <a:schemeClr val="accent2">
                              <a:lumMod val="50000"/>
                            </a:schemeClr>
                          </a:solidFill>
                        </a:rPr>
                        <a:t>Page 12</a:t>
                      </a:r>
                    </a:p>
                  </a:txBody>
                  <a:tcPr/>
                </a:tc>
                <a:extLst>
                  <a:ext uri="{0D108BD9-81ED-4DB2-BD59-A6C34878D82A}">
                    <a16:rowId xmlns:a16="http://schemas.microsoft.com/office/drawing/2014/main" val="4030903684"/>
                  </a:ext>
                </a:extLst>
              </a:tr>
            </a:tbl>
          </a:graphicData>
        </a:graphic>
      </p:graphicFrame>
      <p:sp>
        <p:nvSpPr>
          <p:cNvPr id="4" name="Espace réservé du numéro de diapositive 3">
            <a:extLst>
              <a:ext uri="{FF2B5EF4-FFF2-40B4-BE49-F238E27FC236}">
                <a16:creationId xmlns:a16="http://schemas.microsoft.com/office/drawing/2014/main" id="{4B7529C6-BCE2-4BD2-87E4-D5BD6534D2A4}"/>
              </a:ext>
            </a:extLst>
          </p:cNvPr>
          <p:cNvSpPr>
            <a:spLocks noGrp="1"/>
          </p:cNvSpPr>
          <p:nvPr>
            <p:ph type="sldNum" sz="quarter" idx="12"/>
          </p:nvPr>
        </p:nvSpPr>
        <p:spPr>
          <a:xfrm>
            <a:off x="6309943" y="9652000"/>
            <a:ext cx="548057" cy="254000"/>
          </a:xfrm>
        </p:spPr>
        <p:txBody>
          <a:bodyPr/>
          <a:lstStyle/>
          <a:p>
            <a:fld id="{10E61BED-B75B-49F8-9147-D96CE49DE15C}" type="slidenum">
              <a:rPr lang="fr-FR" smtClean="0">
                <a:solidFill>
                  <a:schemeClr val="accent1"/>
                </a:solidFill>
              </a:rPr>
              <a:pPr/>
              <a:t>2</a:t>
            </a:fld>
            <a:endParaRPr lang="fr-FR" dirty="0">
              <a:solidFill>
                <a:schemeClr val="accent1"/>
              </a:solidFill>
            </a:endParaRPr>
          </a:p>
        </p:txBody>
      </p:sp>
      <p:sp>
        <p:nvSpPr>
          <p:cNvPr id="6" name="ZoneTexte 5">
            <a:extLst>
              <a:ext uri="{FF2B5EF4-FFF2-40B4-BE49-F238E27FC236}">
                <a16:creationId xmlns:a16="http://schemas.microsoft.com/office/drawing/2014/main" id="{1ADA17AA-1D14-4DA7-A4AD-2E686260E487}"/>
              </a:ext>
            </a:extLst>
          </p:cNvPr>
          <p:cNvSpPr txBox="1"/>
          <p:nvPr/>
        </p:nvSpPr>
        <p:spPr>
          <a:xfrm>
            <a:off x="0" y="6599471"/>
            <a:ext cx="6854952" cy="536044"/>
          </a:xfrm>
          <a:prstGeom prst="rect">
            <a:avLst/>
          </a:prstGeom>
          <a:solidFill>
            <a:schemeClr val="bg2">
              <a:lumMod val="90000"/>
            </a:schemeClr>
          </a:solidFill>
          <a:ln w="3175">
            <a:noFill/>
          </a:ln>
        </p:spPr>
        <p:txBody>
          <a:bodyPr wrap="square" rtlCol="0">
            <a:spAutoFit/>
          </a:bodyPr>
          <a:lstStyle/>
          <a:p>
            <a:pPr marL="5080" algn="ctr">
              <a:lnSpc>
                <a:spcPct val="100000"/>
              </a:lnSpc>
              <a:spcBef>
                <a:spcPts val="819"/>
              </a:spcBef>
            </a:pPr>
            <a:r>
              <a:rPr lang="fr-FR" sz="1400" spc="10" dirty="0">
                <a:cs typeface="Calibri" panose="020F0502020204030204" pitchFamily="34" charset="0"/>
              </a:rPr>
              <a:t>Site </a:t>
            </a:r>
            <a:r>
              <a:rPr lang="fr-FR" sz="1400" spc="-5" dirty="0">
                <a:cs typeface="Calibri" panose="020F0502020204030204" pitchFamily="34" charset="0"/>
              </a:rPr>
              <a:t>Internet </a:t>
            </a:r>
            <a:r>
              <a:rPr lang="fr-FR" sz="1400" dirty="0">
                <a:cs typeface="Calibri" panose="020F0502020204030204" pitchFamily="34" charset="0"/>
              </a:rPr>
              <a:t>de </a:t>
            </a:r>
            <a:r>
              <a:rPr lang="fr-FR" sz="1400" spc="20" dirty="0">
                <a:cs typeface="Calibri" panose="020F0502020204030204" pitchFamily="34" charset="0"/>
              </a:rPr>
              <a:t>la </a:t>
            </a:r>
            <a:r>
              <a:rPr lang="fr-FR" sz="1400" spc="25" dirty="0">
                <a:cs typeface="Calibri" panose="020F0502020204030204" pitchFamily="34" charset="0"/>
              </a:rPr>
              <a:t>Mairie </a:t>
            </a:r>
            <a:r>
              <a:rPr lang="fr-FR" sz="1400" spc="5" dirty="0">
                <a:cs typeface="Calibri" panose="020F0502020204030204" pitchFamily="34" charset="0"/>
              </a:rPr>
              <a:t>:</a:t>
            </a:r>
            <a:r>
              <a:rPr lang="fr-FR" sz="1400" spc="135" dirty="0">
                <a:cs typeface="Calibri" panose="020F0502020204030204" pitchFamily="34" charset="0"/>
              </a:rPr>
              <a:t> </a:t>
            </a:r>
            <a:r>
              <a:rPr lang="fr-FR" sz="1400" b="1" u="heavy" spc="-5" dirty="0">
                <a:solidFill>
                  <a:srgbClr val="0070C0"/>
                </a:solidFill>
                <a:uFill>
                  <a:solidFill>
                    <a:srgbClr val="0000FF"/>
                  </a:solidFill>
                </a:uFill>
                <a:cs typeface="Calibri" panose="020F0502020204030204" pitchFamily="34" charset="0"/>
                <a:hlinkClick r:id="rId3">
                  <a:extLst>
                    <a:ext uri="{A12FA001-AC4F-418D-AE19-62706E023703}">
                      <ahyp:hlinkClr xmlns:ahyp="http://schemas.microsoft.com/office/drawing/2018/hyperlinkcolor" val="tx"/>
                    </a:ext>
                  </a:extLst>
                </a:hlinkClick>
              </a:rPr>
              <a:t>www.saint-mesmes.fr</a:t>
            </a:r>
            <a:endParaRPr lang="fr-FR" sz="1400" b="1" dirty="0">
              <a:solidFill>
                <a:srgbClr val="0070C0"/>
              </a:solidFill>
              <a:cs typeface="Calibri" panose="020F0502020204030204" pitchFamily="34" charset="0"/>
            </a:endParaRPr>
          </a:p>
          <a:p>
            <a:pPr algn="ctr">
              <a:lnSpc>
                <a:spcPct val="100000"/>
              </a:lnSpc>
              <a:spcBef>
                <a:spcPts val="140"/>
              </a:spcBef>
            </a:pPr>
            <a:r>
              <a:rPr lang="fr-FR" sz="1400" spc="20" dirty="0">
                <a:cs typeface="Calibri" panose="020F0502020204030204" pitchFamily="34" charset="0"/>
              </a:rPr>
              <a:t>Retrouvez-y </a:t>
            </a:r>
            <a:r>
              <a:rPr lang="fr-FR" sz="1400" spc="15" dirty="0">
                <a:cs typeface="Calibri" panose="020F0502020204030204" pitchFamily="34" charset="0"/>
              </a:rPr>
              <a:t>toutes </a:t>
            </a:r>
            <a:r>
              <a:rPr lang="fr-FR" sz="1400" spc="30" dirty="0">
                <a:cs typeface="Calibri" panose="020F0502020204030204" pitchFamily="34" charset="0"/>
              </a:rPr>
              <a:t>les </a:t>
            </a:r>
            <a:r>
              <a:rPr lang="fr-FR" sz="1400" spc="15" dirty="0">
                <a:cs typeface="Calibri" panose="020F0502020204030204" pitchFamily="34" charset="0"/>
              </a:rPr>
              <a:t>informations sur </a:t>
            </a:r>
            <a:r>
              <a:rPr lang="fr-FR" sz="1400" spc="20" dirty="0">
                <a:cs typeface="Calibri" panose="020F0502020204030204" pitchFamily="34" charset="0"/>
              </a:rPr>
              <a:t>Saint-Mesmes, </a:t>
            </a:r>
            <a:r>
              <a:rPr lang="fr-FR" sz="1400" spc="10" dirty="0">
                <a:cs typeface="Calibri" panose="020F0502020204030204" pitchFamily="34" charset="0"/>
              </a:rPr>
              <a:t>y compris </a:t>
            </a:r>
            <a:r>
              <a:rPr lang="fr-FR" sz="1400" dirty="0">
                <a:cs typeface="Calibri" panose="020F0502020204030204" pitchFamily="34" charset="0"/>
              </a:rPr>
              <a:t>ce </a:t>
            </a:r>
            <a:r>
              <a:rPr lang="fr-FR" sz="1400" spc="25" dirty="0">
                <a:cs typeface="Calibri" panose="020F0502020204030204" pitchFamily="34" charset="0"/>
              </a:rPr>
              <a:t>petit</a:t>
            </a:r>
            <a:r>
              <a:rPr lang="fr-FR" sz="1400" spc="-110" dirty="0">
                <a:cs typeface="Calibri" panose="020F0502020204030204" pitchFamily="34" charset="0"/>
              </a:rPr>
              <a:t> </a:t>
            </a:r>
            <a:r>
              <a:rPr lang="fr-FR" sz="1400" spc="10" dirty="0">
                <a:cs typeface="Calibri" panose="020F0502020204030204" pitchFamily="34" charset="0"/>
              </a:rPr>
              <a:t>journal.</a:t>
            </a:r>
            <a:endParaRPr lang="fr-FR" sz="1400" dirty="0">
              <a:cs typeface="Calibri" panose="020F0502020204030204" pitchFamily="34" charset="0"/>
            </a:endParaRPr>
          </a:p>
        </p:txBody>
      </p:sp>
      <p:sp>
        <p:nvSpPr>
          <p:cNvPr id="8" name="Titre 6">
            <a:extLst>
              <a:ext uri="{FF2B5EF4-FFF2-40B4-BE49-F238E27FC236}">
                <a16:creationId xmlns:a16="http://schemas.microsoft.com/office/drawing/2014/main" id="{3B63E46D-6EAE-45C6-BF1B-D31B9D93D836}"/>
              </a:ext>
            </a:extLst>
          </p:cNvPr>
          <p:cNvSpPr>
            <a:spLocks noGrp="1"/>
          </p:cNvSpPr>
          <p:nvPr>
            <p:ph type="title"/>
          </p:nvPr>
        </p:nvSpPr>
        <p:spPr>
          <a:xfrm>
            <a:off x="0" y="1"/>
            <a:ext cx="6858000" cy="646176"/>
          </a:xfrm>
          <a:solidFill>
            <a:srgbClr val="50B4C8"/>
          </a:solidFill>
          <a:ln>
            <a:noFill/>
          </a:ln>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Édito du Maire - Sommaire</a:t>
            </a:r>
          </a:p>
        </p:txBody>
      </p:sp>
    </p:spTree>
    <p:extLst>
      <p:ext uri="{BB962C8B-B14F-4D97-AF65-F5344CB8AC3E}">
        <p14:creationId xmlns:p14="http://schemas.microsoft.com/office/powerpoint/2010/main" val="88663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B7529C6-BCE2-4BD2-87E4-D5BD6534D2A4}"/>
              </a:ext>
            </a:extLst>
          </p:cNvPr>
          <p:cNvSpPr>
            <a:spLocks noGrp="1"/>
          </p:cNvSpPr>
          <p:nvPr>
            <p:ph type="sldNum" sz="quarter" idx="12"/>
          </p:nvPr>
        </p:nvSpPr>
        <p:spPr>
          <a:xfrm>
            <a:off x="6309943" y="9701412"/>
            <a:ext cx="548057" cy="204588"/>
          </a:xfrm>
        </p:spPr>
        <p:txBody>
          <a:bodyPr/>
          <a:lstStyle/>
          <a:p>
            <a:fld id="{10E61BED-B75B-49F8-9147-D96CE49DE15C}" type="slidenum">
              <a:rPr lang="fr-FR" smtClean="0">
                <a:solidFill>
                  <a:schemeClr val="accent1"/>
                </a:solidFill>
              </a:rPr>
              <a:pPr/>
              <a:t>3</a:t>
            </a:fld>
            <a:endParaRPr lang="fr-FR" dirty="0">
              <a:solidFill>
                <a:schemeClr val="accent1"/>
              </a:solidFill>
            </a:endParaRPr>
          </a:p>
        </p:txBody>
      </p:sp>
      <p:sp>
        <p:nvSpPr>
          <p:cNvPr id="5" name="Titre 6">
            <a:extLst>
              <a:ext uri="{FF2B5EF4-FFF2-40B4-BE49-F238E27FC236}">
                <a16:creationId xmlns:a16="http://schemas.microsoft.com/office/drawing/2014/main" id="{70DE8121-CB46-4135-9E21-DD30D26298D8}"/>
              </a:ext>
            </a:extLst>
          </p:cNvPr>
          <p:cNvSpPr>
            <a:spLocks noGrp="1"/>
          </p:cNvSpPr>
          <p:nvPr>
            <p:ph type="title"/>
          </p:nvPr>
        </p:nvSpPr>
        <p:spPr>
          <a:xfrm>
            <a:off x="0" y="1"/>
            <a:ext cx="6858000" cy="646176"/>
          </a:xfrm>
          <a:solidFill>
            <a:srgbClr val="50B4C8"/>
          </a:solidFill>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Extraits de conseils municipaux</a:t>
            </a:r>
          </a:p>
        </p:txBody>
      </p:sp>
      <p:sp>
        <p:nvSpPr>
          <p:cNvPr id="10" name="Espace réservé du contenu 2">
            <a:extLst>
              <a:ext uri="{FF2B5EF4-FFF2-40B4-BE49-F238E27FC236}">
                <a16:creationId xmlns:a16="http://schemas.microsoft.com/office/drawing/2014/main" id="{9BB94137-EC32-41C7-B48F-667A3D7427C1}"/>
              </a:ext>
            </a:extLst>
          </p:cNvPr>
          <p:cNvSpPr txBox="1">
            <a:spLocks/>
          </p:cNvSpPr>
          <p:nvPr/>
        </p:nvSpPr>
        <p:spPr>
          <a:xfrm>
            <a:off x="0" y="646177"/>
            <a:ext cx="6858000" cy="9237680"/>
          </a:xfrm>
          <a:prstGeom prst="rect">
            <a:avLst/>
          </a:prstGeom>
        </p:spPr>
        <p:txBody>
          <a:bodyPr>
            <a:noAutofit/>
          </a:bodyPr>
          <a:lst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a:lstStyle>
          <a:p>
            <a:pPr marL="1178550" lvl="8" indent="0" algn="ctr">
              <a:buNone/>
            </a:pPr>
            <a:r>
              <a:rPr lang="fr-FR" sz="1400" b="1" dirty="0">
                <a:cs typeface="Calibri" panose="020F0502020204030204" pitchFamily="34" charset="0"/>
              </a:rPr>
              <a:t>CONSEIL MUNICIPAL DU 28 SEPTEMBRE 2023</a:t>
            </a:r>
          </a:p>
          <a:p>
            <a:pPr marR="539750">
              <a:spcAft>
                <a:spcPts val="0"/>
              </a:spcAft>
            </a:pPr>
            <a:endParaRPr lang="fr-FR" sz="1100" b="1" u="sng" dirty="0">
              <a:effectLst/>
              <a:ea typeface="Times New Roman" panose="02020603050405020304" pitchFamily="18" charset="0"/>
            </a:endParaRPr>
          </a:p>
          <a:p>
            <a:pPr marL="0" marR="539750" indent="0">
              <a:spcAft>
                <a:spcPts val="0"/>
              </a:spcAft>
              <a:buNone/>
            </a:pPr>
            <a:r>
              <a:rPr lang="fr-FR" sz="1100" b="1" u="sng" dirty="0">
                <a:effectLst/>
                <a:ea typeface="Times New Roman" panose="02020603050405020304" pitchFamily="18" charset="0"/>
              </a:rPr>
              <a:t>OBJET : DESIGNATION DES MEMBRES DE LA COMMISSION DE CONTROLE DE LA LISTE ELECTORALE</a:t>
            </a:r>
            <a:endParaRPr lang="fr-FR" sz="1100" dirty="0">
              <a:effectLst/>
              <a:ea typeface="Times New Roman" panose="02020603050405020304" pitchFamily="18" charset="0"/>
            </a:endParaRPr>
          </a:p>
          <a:p>
            <a:pPr marL="0" marR="539750" indent="0">
              <a:spcAft>
                <a:spcPts val="0"/>
              </a:spcAft>
              <a:buNone/>
            </a:pPr>
            <a:r>
              <a:rPr lang="fr-FR" sz="1100" b="1" dirty="0">
                <a:solidFill>
                  <a:srgbClr val="000000"/>
                </a:solidFill>
                <a:effectLst/>
                <a:ea typeface="Times New Roman" panose="02020603050405020304" pitchFamily="18" charset="0"/>
              </a:rPr>
              <a:t>CONSIDERANT</a:t>
            </a:r>
            <a:r>
              <a:rPr lang="fr-FR" sz="1100" dirty="0">
                <a:solidFill>
                  <a:srgbClr val="000000"/>
                </a:solidFill>
                <a:effectLst/>
                <a:ea typeface="Times New Roman" panose="02020603050405020304" pitchFamily="18" charset="0"/>
              </a:rPr>
              <a:t> qu’il y a lieu de prendre en compte la désignation de nouveaux membres</a:t>
            </a:r>
            <a:endParaRPr lang="fr-FR" sz="1100" dirty="0">
              <a:effectLst/>
              <a:ea typeface="Times New Roman" panose="02020603050405020304" pitchFamily="18" charset="0"/>
            </a:endParaRPr>
          </a:p>
          <a:p>
            <a:pPr marR="539750">
              <a:spcAft>
                <a:spcPts val="0"/>
              </a:spcAft>
            </a:pPr>
            <a:r>
              <a:rPr lang="fr-FR" sz="1100" dirty="0">
                <a:solidFill>
                  <a:srgbClr val="000000"/>
                </a:solidFill>
                <a:effectLst/>
                <a:ea typeface="Times New Roman" panose="02020603050405020304" pitchFamily="18" charset="0"/>
              </a:rPr>
              <a:t>Sont désignés par le Conseil Municipal à l’unanimité de ses membres présents et représentés : </a:t>
            </a:r>
            <a:endParaRPr lang="fr-FR" sz="1100" dirty="0">
              <a:effectLst/>
              <a:ea typeface="Times New Roman" panose="02020603050405020304" pitchFamily="18" charset="0"/>
            </a:endParaRPr>
          </a:p>
          <a:p>
            <a:pPr marL="342900" marR="539750" lvl="0" indent="-342900">
              <a:spcAft>
                <a:spcPts val="0"/>
              </a:spcAft>
              <a:buFont typeface="Symbol" panose="05050102010706020507" pitchFamily="18" charset="2"/>
              <a:buChar char=""/>
            </a:pPr>
            <a:r>
              <a:rPr lang="fr-FR" sz="1100" dirty="0">
                <a:effectLst/>
                <a:ea typeface="Times New Roman" panose="02020603050405020304" pitchFamily="18" charset="0"/>
              </a:rPr>
              <a:t>Monsieur Hervé HAUDIQUET, Conseiller Municipal,</a:t>
            </a:r>
          </a:p>
          <a:p>
            <a:pPr marL="342900" marR="539750" lvl="0" indent="-342900">
              <a:spcAft>
                <a:spcPts val="0"/>
              </a:spcAft>
              <a:buFont typeface="Symbol" panose="05050102010706020507" pitchFamily="18" charset="2"/>
              <a:buChar char=""/>
            </a:pPr>
            <a:r>
              <a:rPr lang="fr-FR" sz="1100" dirty="0">
                <a:effectLst/>
                <a:ea typeface="Times New Roman" panose="02020603050405020304" pitchFamily="18" charset="0"/>
              </a:rPr>
              <a:t>Monsieur Jean Marc PAQUET, Délégué de l’administration désigné par le Préfet,</a:t>
            </a:r>
          </a:p>
          <a:p>
            <a:pPr marL="342900" marR="539750" lvl="0" indent="-342900">
              <a:spcAft>
                <a:spcPts val="0"/>
              </a:spcAft>
              <a:buFont typeface="Symbol" panose="05050102010706020507" pitchFamily="18" charset="2"/>
              <a:buChar char=""/>
            </a:pPr>
            <a:r>
              <a:rPr lang="fr-FR" sz="1100" dirty="0">
                <a:effectLst/>
                <a:ea typeface="Times New Roman" panose="02020603050405020304" pitchFamily="18" charset="0"/>
              </a:rPr>
              <a:t>Madame Danielle CAMUS, Déléguée désignée par le Président du TGI</a:t>
            </a:r>
          </a:p>
          <a:p>
            <a:pPr marL="342900" marR="539750" lvl="0" indent="-342900">
              <a:spcAft>
                <a:spcPts val="0"/>
              </a:spcAft>
              <a:buFont typeface="Symbol" panose="05050102010706020507" pitchFamily="18" charset="2"/>
              <a:buChar char=""/>
            </a:pPr>
            <a:endParaRPr lang="fr-FR" sz="1100" dirty="0">
              <a:ea typeface="Times New Roman" panose="02020603050405020304" pitchFamily="18" charset="0"/>
            </a:endParaRPr>
          </a:p>
          <a:p>
            <a:pPr marL="342900" marR="539750" lvl="0" indent="-342900">
              <a:spcAft>
                <a:spcPts val="0"/>
              </a:spcAft>
              <a:buFont typeface="Symbol" panose="05050102010706020507" pitchFamily="18" charset="2"/>
              <a:buChar char=""/>
            </a:pPr>
            <a:endParaRPr lang="fr-FR" sz="1100" dirty="0">
              <a:ea typeface="Times New Roman" panose="02020603050405020304" pitchFamily="18" charset="0"/>
            </a:endParaRPr>
          </a:p>
          <a:p>
            <a:pPr marL="0" marR="539750" lvl="0" indent="0">
              <a:spcAft>
                <a:spcPts val="0"/>
              </a:spcAft>
              <a:buNone/>
            </a:pPr>
            <a:r>
              <a:rPr lang="fr-FR" sz="1100" b="1" u="sng" dirty="0">
                <a:effectLst/>
                <a:ea typeface="Times New Roman" panose="02020603050405020304" pitchFamily="18" charset="0"/>
              </a:rPr>
              <a:t>OBJET : DESIGNATION DU COORDONATEUR COMMUNAL ET AGENT RECENSEUR</a:t>
            </a:r>
            <a:endParaRPr lang="fr-FR" sz="1100" dirty="0">
              <a:effectLst/>
              <a:ea typeface="Times New Roman" panose="02020603050405020304" pitchFamily="18" charset="0"/>
            </a:endParaRPr>
          </a:p>
          <a:p>
            <a:pPr marL="0" marR="539750" lvl="0" indent="0">
              <a:spcAft>
                <a:spcPts val="0"/>
              </a:spcAft>
              <a:buNone/>
            </a:pPr>
            <a:r>
              <a:rPr lang="fr-FR" sz="1100" dirty="0">
                <a:effectLst/>
                <a:ea typeface="Times New Roman" panose="02020603050405020304" pitchFamily="18" charset="0"/>
              </a:rPr>
              <a:t>Après en avoir entendu l’exposé de Monsieur le Maire et en avoir délibéré le Conseil Municipal, </a:t>
            </a:r>
          </a:p>
          <a:p>
            <a:pPr marL="0" marR="539750" lvl="0" indent="0">
              <a:spcAft>
                <a:spcPts val="0"/>
              </a:spcAft>
              <a:buNone/>
            </a:pPr>
            <a:r>
              <a:rPr lang="fr-FR" sz="1100" b="1" dirty="0">
                <a:effectLst/>
                <a:ea typeface="Times New Roman" panose="02020603050405020304" pitchFamily="18" charset="0"/>
              </a:rPr>
              <a:t>DECIDE </a:t>
            </a:r>
            <a:r>
              <a:rPr lang="fr-FR" sz="1100" dirty="0">
                <a:effectLst/>
                <a:ea typeface="Times New Roman" panose="02020603050405020304" pitchFamily="18" charset="0"/>
              </a:rPr>
              <a:t>à l’unanimité</a:t>
            </a:r>
          </a:p>
          <a:p>
            <a:pPr marL="0" marR="539750" lvl="0" indent="0">
              <a:spcAft>
                <a:spcPts val="0"/>
              </a:spcAft>
              <a:buNone/>
            </a:pPr>
            <a:r>
              <a:rPr lang="fr-FR" sz="1100" dirty="0">
                <a:effectLst/>
                <a:ea typeface="Times New Roman" panose="02020603050405020304" pitchFamily="18" charset="0"/>
              </a:rPr>
              <a:t>De nommer Mme Marie-Christine PAMART coordonnatrice communale et agent recenseur pour le recensement 2024</a:t>
            </a:r>
          </a:p>
          <a:p>
            <a:pPr marL="0" indent="0">
              <a:buNone/>
            </a:pPr>
            <a:endParaRPr lang="fr-FR" sz="1100" dirty="0"/>
          </a:p>
          <a:p>
            <a:pPr marL="0" indent="0">
              <a:buNone/>
            </a:pPr>
            <a:endParaRPr lang="fr-FR" sz="1100" dirty="0"/>
          </a:p>
          <a:p>
            <a:pPr marL="0" indent="0">
              <a:buNone/>
            </a:pPr>
            <a:r>
              <a:rPr lang="fr-FR" sz="1100" b="1" u="sng" dirty="0"/>
              <a:t>OBJET : PROPOSITION D’ADMISSION EN NON-VALEUR DE CREANCES IRRECOUVRABLES</a:t>
            </a:r>
          </a:p>
          <a:p>
            <a:pPr marL="0" indent="0">
              <a:buNone/>
            </a:pPr>
            <a:r>
              <a:rPr lang="fr-FR" sz="1100" dirty="0"/>
              <a:t>Le Conseil municipal, Après avoir entendu l'exposé de Monsieur le Maire, </a:t>
            </a:r>
          </a:p>
          <a:p>
            <a:pPr marL="0" indent="0">
              <a:buNone/>
            </a:pPr>
            <a:r>
              <a:rPr lang="fr-FR" sz="1100" b="1" dirty="0"/>
              <a:t>PRONONCE</a:t>
            </a:r>
            <a:r>
              <a:rPr lang="fr-FR" sz="1100" dirty="0"/>
              <a:t> à l’unanimité </a:t>
            </a:r>
          </a:p>
          <a:p>
            <a:pPr marL="0" indent="0">
              <a:buNone/>
            </a:pPr>
            <a:r>
              <a:rPr lang="fr-FR" sz="1100" dirty="0"/>
              <a:t>L’admission en non-valeur des créances suivantes :</a:t>
            </a:r>
          </a:p>
          <a:p>
            <a:pPr marL="0" indent="0">
              <a:buNone/>
            </a:pPr>
            <a:r>
              <a:rPr lang="fr-FR" sz="1100" dirty="0"/>
              <a:t>Le titre 51 / 2012 au nom de l’état pour une valeur de 272 €</a:t>
            </a:r>
          </a:p>
          <a:p>
            <a:pPr marL="0" indent="0">
              <a:buNone/>
            </a:pPr>
            <a:r>
              <a:rPr lang="fr-FR" sz="1100" dirty="0"/>
              <a:t>Les mandats 533 d’un montant de 15 € et 534 d’un montant de 2 993.60 € portées sur le tableau des créances éteintes en date du 12/07/2022 concernant des frais de cantine impayées</a:t>
            </a:r>
          </a:p>
          <a:p>
            <a:pPr marL="0" indent="0">
              <a:buNone/>
            </a:pPr>
            <a:endParaRPr lang="fr-FR" sz="1100" dirty="0"/>
          </a:p>
          <a:p>
            <a:pPr marL="0" indent="0">
              <a:buNone/>
            </a:pPr>
            <a:endParaRPr lang="fr-FR" sz="1100" dirty="0"/>
          </a:p>
          <a:p>
            <a:pPr marR="539750" algn="just">
              <a:spcAft>
                <a:spcPts val="0"/>
              </a:spcAft>
            </a:pPr>
            <a:r>
              <a:rPr lang="fr-FR" sz="1100" b="1" u="sng" dirty="0">
                <a:effectLst/>
                <a:ea typeface="Times New Roman" panose="02020603050405020304" pitchFamily="18" charset="0"/>
              </a:rPr>
              <a:t>OBJET : REMPLACEMENT DU PEUGEOT EXPERT ACQUIS LE 26 MAI 1999</a:t>
            </a:r>
            <a:endParaRPr lang="fr-FR" sz="1100" dirty="0">
              <a:effectLst/>
              <a:ea typeface="Times New Roman" panose="02020603050405020304" pitchFamily="18" charset="0"/>
            </a:endParaRPr>
          </a:p>
          <a:p>
            <a:pPr marR="539750">
              <a:spcAft>
                <a:spcPts val="0"/>
              </a:spcAft>
              <a:tabLst>
                <a:tab pos="1440815" algn="l"/>
                <a:tab pos="3961130" algn="l"/>
              </a:tabLst>
            </a:pPr>
            <a:r>
              <a:rPr lang="fr-FR" sz="1100" dirty="0">
                <a:effectLst/>
                <a:ea typeface="Times New Roman" panose="02020603050405020304" pitchFamily="18" charset="0"/>
              </a:rPr>
              <a:t>L’état d’usure et de sécurité de ce véhicule, nécessite son remplacement.</a:t>
            </a:r>
          </a:p>
          <a:p>
            <a:pPr marR="539750">
              <a:spcAft>
                <a:spcPts val="0"/>
              </a:spcAft>
              <a:tabLst>
                <a:tab pos="1440815" algn="l"/>
                <a:tab pos="3961130" algn="l"/>
              </a:tabLst>
            </a:pPr>
            <a:r>
              <a:rPr lang="fr-FR" sz="1100" dirty="0">
                <a:solidFill>
                  <a:srgbClr val="1C1C1C"/>
                </a:solidFill>
                <a:effectLst/>
                <a:ea typeface="Times New Roman" panose="02020603050405020304" pitchFamily="18" charset="0"/>
              </a:rPr>
              <a:t>le Conseil municipal,</a:t>
            </a:r>
            <a:r>
              <a:rPr lang="fr-FR" sz="1100" dirty="0">
                <a:ea typeface="Times New Roman" panose="02020603050405020304" pitchFamily="18" charset="0"/>
              </a:rPr>
              <a:t>  </a:t>
            </a:r>
            <a:r>
              <a:rPr lang="en-US" sz="1100" dirty="0">
                <a:solidFill>
                  <a:srgbClr val="1C1C1C"/>
                </a:solidFill>
                <a:effectLst/>
                <a:ea typeface="Arial" panose="020B0604020202020204" pitchFamily="34" charset="0"/>
              </a:rPr>
              <a:t>Après </a:t>
            </a:r>
            <a:r>
              <a:rPr lang="fr-FR" sz="1100" dirty="0">
                <a:solidFill>
                  <a:srgbClr val="1C1C1C"/>
                </a:solidFill>
                <a:effectLst/>
                <a:ea typeface="Arial" panose="020B0604020202020204" pitchFamily="34" charset="0"/>
              </a:rPr>
              <a:t>avoir</a:t>
            </a:r>
            <a:r>
              <a:rPr lang="en-US" sz="1100" dirty="0">
                <a:solidFill>
                  <a:srgbClr val="1C1C1C"/>
                </a:solidFill>
                <a:effectLst/>
                <a:ea typeface="Arial" panose="020B0604020202020204" pitchFamily="34" charset="0"/>
              </a:rPr>
              <a:t> entendu l'exposé de Monsieur le Maire,</a:t>
            </a:r>
            <a:r>
              <a:rPr lang="fr-FR" sz="1100" dirty="0">
                <a:solidFill>
                  <a:srgbClr val="1C1C1C"/>
                </a:solidFill>
                <a:ea typeface="Arial" panose="020B0604020202020204" pitchFamily="34" charset="0"/>
              </a:rPr>
              <a:t> </a:t>
            </a:r>
          </a:p>
          <a:p>
            <a:pPr marR="539750">
              <a:spcAft>
                <a:spcPts val="0"/>
              </a:spcAft>
              <a:tabLst>
                <a:tab pos="1440815" algn="l"/>
                <a:tab pos="3961130" algn="l"/>
              </a:tabLst>
            </a:pPr>
            <a:r>
              <a:rPr lang="fr-FR" sz="1100" b="1" dirty="0">
                <a:effectLst/>
                <a:ea typeface="Times New Roman" panose="02020603050405020304" pitchFamily="18" charset="0"/>
              </a:rPr>
              <a:t>DECIDE</a:t>
            </a:r>
            <a:r>
              <a:rPr lang="fr-FR" sz="1100" dirty="0">
                <a:effectLst/>
                <a:ea typeface="Times New Roman" panose="02020603050405020304" pitchFamily="18" charset="0"/>
              </a:rPr>
              <a:t> à l’unanimité, De remplacer ce véhicule par l’acquisition du véhicule répondant aux critères ci-dessus, proposé par la société ALTUS. </a:t>
            </a:r>
          </a:p>
          <a:p>
            <a:pPr marR="539750" algn="just">
              <a:spcAft>
                <a:spcPts val="0"/>
              </a:spcAft>
            </a:pPr>
            <a:r>
              <a:rPr lang="fr-FR" sz="1100" dirty="0">
                <a:effectLst/>
                <a:ea typeface="Times New Roman" panose="02020603050405020304" pitchFamily="18" charset="0"/>
              </a:rPr>
              <a:t>ET </a:t>
            </a:r>
            <a:r>
              <a:rPr lang="fr-FR" sz="1100" b="1" dirty="0">
                <a:effectLst/>
                <a:ea typeface="Times New Roman" panose="02020603050405020304" pitchFamily="18" charset="0"/>
              </a:rPr>
              <a:t>AUTORISE</a:t>
            </a:r>
            <a:r>
              <a:rPr lang="fr-FR" sz="1100" dirty="0">
                <a:effectLst/>
                <a:ea typeface="Times New Roman" panose="02020603050405020304" pitchFamily="18" charset="0"/>
              </a:rPr>
              <a:t> Monsieur le Maire à procéder à toutes les formalités administratives et financières nécessaires (crédit-bail…) et à signer tous documents nécessaires à la mise en œuvre de cette opération.</a:t>
            </a:r>
          </a:p>
          <a:p>
            <a:pPr marR="539750" algn="just">
              <a:spcAft>
                <a:spcPts val="0"/>
              </a:spcAft>
            </a:pPr>
            <a:r>
              <a:rPr lang="fr-FR" sz="1100" b="1" dirty="0">
                <a:effectLst/>
                <a:ea typeface="Times New Roman" panose="02020603050405020304" pitchFamily="18" charset="0"/>
              </a:rPr>
              <a:t> </a:t>
            </a:r>
            <a:endParaRPr lang="fr-FR" sz="1100" dirty="0">
              <a:effectLst/>
              <a:ea typeface="Times New Roman" panose="02020603050405020304" pitchFamily="18" charset="0"/>
            </a:endParaRPr>
          </a:p>
          <a:p>
            <a:pPr marL="0" indent="0">
              <a:buNone/>
            </a:pPr>
            <a:endParaRPr lang="fr-FR" sz="1100" dirty="0"/>
          </a:p>
        </p:txBody>
      </p:sp>
    </p:spTree>
    <p:extLst>
      <p:ext uri="{BB962C8B-B14F-4D97-AF65-F5344CB8AC3E}">
        <p14:creationId xmlns:p14="http://schemas.microsoft.com/office/powerpoint/2010/main" val="1862672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A9BEE5D-979D-4626-9ECA-2B981B684817}"/>
              </a:ext>
            </a:extLst>
          </p:cNvPr>
          <p:cNvSpPr>
            <a:spLocks noGrp="1"/>
          </p:cNvSpPr>
          <p:nvPr>
            <p:ph type="sldNum" sz="quarter" idx="12"/>
          </p:nvPr>
        </p:nvSpPr>
        <p:spPr>
          <a:xfrm>
            <a:off x="6309943" y="9701412"/>
            <a:ext cx="548057" cy="204588"/>
          </a:xfrm>
        </p:spPr>
        <p:txBody>
          <a:bodyPr/>
          <a:lstStyle/>
          <a:p>
            <a:pPr algn="r"/>
            <a:fld id="{10E61BED-B75B-49F8-9147-D96CE49DE15C}" type="slidenum">
              <a:rPr lang="fr-FR" smtClean="0">
                <a:solidFill>
                  <a:schemeClr val="accent1"/>
                </a:solidFill>
              </a:rPr>
              <a:pPr algn="r"/>
              <a:t>4</a:t>
            </a:fld>
            <a:endParaRPr lang="fr-FR" dirty="0">
              <a:solidFill>
                <a:schemeClr val="accent1"/>
              </a:solidFill>
            </a:endParaRPr>
          </a:p>
        </p:txBody>
      </p:sp>
      <p:sp>
        <p:nvSpPr>
          <p:cNvPr id="4" name="Espace réservé du contenu 2">
            <a:extLst>
              <a:ext uri="{FF2B5EF4-FFF2-40B4-BE49-F238E27FC236}">
                <a16:creationId xmlns:a16="http://schemas.microsoft.com/office/drawing/2014/main" id="{F74C3238-2C16-4716-A8F6-B9F7C34644AE}"/>
              </a:ext>
            </a:extLst>
          </p:cNvPr>
          <p:cNvSpPr txBox="1">
            <a:spLocks/>
          </p:cNvSpPr>
          <p:nvPr/>
        </p:nvSpPr>
        <p:spPr>
          <a:xfrm>
            <a:off x="0" y="668320"/>
            <a:ext cx="6858000" cy="9237680"/>
          </a:xfrm>
          <a:prstGeom prst="rect">
            <a:avLst/>
          </a:prstGeom>
        </p:spPr>
        <p:txBody>
          <a:bodyPr>
            <a:noAutofit/>
          </a:bodyPr>
          <a:lst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a:lstStyle>
          <a:p>
            <a:pPr algn="ctr"/>
            <a:r>
              <a:rPr lang="fr-FR" sz="1400" b="1" dirty="0">
                <a:latin typeface="Calibri" panose="020F0502020204030204" pitchFamily="34" charset="0"/>
                <a:cs typeface="Calibri" panose="020F0502020204030204" pitchFamily="34" charset="0"/>
              </a:rPr>
              <a:t>CONSEIL MUNICIPAL DU 28 SEPTEMBRE 2023 (SUITE)</a:t>
            </a:r>
          </a:p>
          <a:p>
            <a:pPr algn="ctr"/>
            <a:endParaRPr lang="fr-FR" sz="1400" b="1" dirty="0">
              <a:latin typeface="Calibri" panose="020F0502020204030204" pitchFamily="34" charset="0"/>
              <a:cs typeface="Calibri" panose="020F0502020204030204" pitchFamily="34" charset="0"/>
            </a:endParaRPr>
          </a:p>
          <a:p>
            <a:pPr marL="0" marR="539750" indent="0" algn="just">
              <a:spcAft>
                <a:spcPts val="0"/>
              </a:spcAft>
              <a:buNone/>
            </a:pPr>
            <a:r>
              <a:rPr lang="fr-FR" sz="1100" b="1" u="sng" dirty="0">
                <a:effectLst/>
                <a:ea typeface="Times New Roman" panose="02020603050405020304" pitchFamily="18" charset="0"/>
              </a:rPr>
              <a:t>OBJET : REMPLACEMENT DU KUBOTA ACQUIS LE 30 NOVEMBRE 1999</a:t>
            </a:r>
            <a:endParaRPr lang="fr-FR" sz="1100" b="1" u="sng" dirty="0">
              <a:ea typeface="Times New Roman" panose="02020603050405020304" pitchFamily="18" charset="0"/>
            </a:endParaRPr>
          </a:p>
          <a:p>
            <a:pPr marL="0" marR="539750" indent="0" algn="just">
              <a:spcAft>
                <a:spcPts val="0"/>
              </a:spcAft>
              <a:buNone/>
            </a:pPr>
            <a:r>
              <a:rPr lang="fr-FR" sz="1100" dirty="0">
                <a:effectLst/>
                <a:ea typeface="Times New Roman" panose="02020603050405020304" pitchFamily="18" charset="0"/>
              </a:rPr>
              <a:t>L’état d’usure de ce véhicule nécessite son remplacement.</a:t>
            </a:r>
          </a:p>
          <a:p>
            <a:pPr marL="0" marR="539750" indent="0">
              <a:spcAft>
                <a:spcPts val="0"/>
              </a:spcAft>
              <a:buNone/>
              <a:tabLst>
                <a:tab pos="1440815" algn="l"/>
                <a:tab pos="3961130" algn="l"/>
              </a:tabLst>
            </a:pPr>
            <a:r>
              <a:rPr lang="fr-FR" sz="1100" dirty="0">
                <a:solidFill>
                  <a:srgbClr val="1C1C1C"/>
                </a:solidFill>
                <a:effectLst/>
                <a:ea typeface="Times New Roman" panose="02020603050405020304" pitchFamily="18" charset="0"/>
              </a:rPr>
              <a:t>Le Conseil municipal,</a:t>
            </a:r>
            <a:r>
              <a:rPr lang="fr-FR" sz="1100" dirty="0">
                <a:ea typeface="Times New Roman" panose="02020603050405020304" pitchFamily="18" charset="0"/>
              </a:rPr>
              <a:t> </a:t>
            </a:r>
            <a:r>
              <a:rPr lang="en-US" sz="1100" dirty="0">
                <a:solidFill>
                  <a:srgbClr val="1C1C1C"/>
                </a:solidFill>
                <a:effectLst/>
                <a:ea typeface="Arial" panose="020B0604020202020204" pitchFamily="34" charset="0"/>
              </a:rPr>
              <a:t>Après </a:t>
            </a:r>
            <a:r>
              <a:rPr lang="fr-FR" sz="1100" dirty="0">
                <a:solidFill>
                  <a:srgbClr val="1C1C1C"/>
                </a:solidFill>
                <a:effectLst/>
                <a:ea typeface="Arial" panose="020B0604020202020204" pitchFamily="34" charset="0"/>
              </a:rPr>
              <a:t>avoir</a:t>
            </a:r>
            <a:r>
              <a:rPr lang="en-US" sz="1100" dirty="0">
                <a:solidFill>
                  <a:srgbClr val="1C1C1C"/>
                </a:solidFill>
                <a:effectLst/>
                <a:ea typeface="Arial" panose="020B0604020202020204" pitchFamily="34" charset="0"/>
              </a:rPr>
              <a:t> entendu l'exposé de Monsieur le Maire,</a:t>
            </a:r>
            <a:r>
              <a:rPr lang="fr-FR" sz="1100" dirty="0">
                <a:solidFill>
                  <a:srgbClr val="1C1C1C"/>
                </a:solidFill>
                <a:ea typeface="Arial" panose="020B0604020202020204" pitchFamily="34" charset="0"/>
              </a:rPr>
              <a:t> </a:t>
            </a:r>
          </a:p>
          <a:p>
            <a:pPr marL="0" marR="539750" indent="0">
              <a:spcAft>
                <a:spcPts val="0"/>
              </a:spcAft>
              <a:buNone/>
              <a:tabLst>
                <a:tab pos="1440815" algn="l"/>
                <a:tab pos="3961130" algn="l"/>
              </a:tabLst>
            </a:pPr>
            <a:r>
              <a:rPr lang="fr-FR" sz="1100" b="1" dirty="0">
                <a:effectLst/>
                <a:ea typeface="Times New Roman" panose="02020603050405020304" pitchFamily="18" charset="0"/>
              </a:rPr>
              <a:t>DECIDE</a:t>
            </a:r>
            <a:r>
              <a:rPr lang="fr-FR" sz="1100" dirty="0">
                <a:effectLst/>
                <a:ea typeface="Times New Roman" panose="02020603050405020304" pitchFamily="18" charset="0"/>
              </a:rPr>
              <a:t> à l’unanimité, De remplacer le Kubota par l’acquisition d’un véhicule auto-portée coupe frontale KUBOTA F 251, homologué route avec coupe 1.52m. Le financement est réalisé au comptant par la commune de ce véhicule au prix de 27 295.76 € TTC.</a:t>
            </a:r>
          </a:p>
          <a:p>
            <a:pPr marL="0" marR="539750" indent="0">
              <a:spcAft>
                <a:spcPts val="0"/>
              </a:spcAft>
              <a:buNone/>
              <a:tabLst>
                <a:tab pos="1440815" algn="l"/>
                <a:tab pos="3961130" algn="l"/>
              </a:tabLst>
            </a:pPr>
            <a:r>
              <a:rPr lang="fr-FR" sz="1100" dirty="0">
                <a:effectLst/>
                <a:ea typeface="Times New Roman" panose="02020603050405020304" pitchFamily="18" charset="0"/>
              </a:rPr>
              <a:t>ET AUTORISE Monsieur le Maire à procéder à toutes les formalités administratives et financières nécessaires et à signer tous documents nécessaires à la mise en œuvre de cette opération.</a:t>
            </a:r>
            <a:endParaRPr lang="fr-FR" sz="1100" dirty="0"/>
          </a:p>
          <a:p>
            <a:pPr marR="539750" algn="just">
              <a:spcAft>
                <a:spcPts val="0"/>
              </a:spcAft>
            </a:pPr>
            <a:endParaRPr lang="fr-FR" sz="1100" b="1" u="sng" dirty="0">
              <a:effectLst/>
              <a:ea typeface="Times New Roman" panose="02020603050405020304" pitchFamily="18" charset="0"/>
            </a:endParaRPr>
          </a:p>
          <a:p>
            <a:pPr marR="539750" algn="just">
              <a:spcAft>
                <a:spcPts val="0"/>
              </a:spcAft>
            </a:pPr>
            <a:endParaRPr lang="fr-FR" sz="1100" b="1" u="sng" dirty="0">
              <a:effectLst/>
              <a:ea typeface="Times New Roman" panose="02020603050405020304" pitchFamily="18" charset="0"/>
            </a:endParaRPr>
          </a:p>
          <a:p>
            <a:pPr marL="0" marR="539750" indent="0" algn="just">
              <a:spcAft>
                <a:spcPts val="0"/>
              </a:spcAft>
              <a:buNone/>
            </a:pPr>
            <a:r>
              <a:rPr lang="fr-FR" sz="1100" b="1" u="sng" dirty="0">
                <a:effectLst/>
                <a:ea typeface="Times New Roman" panose="02020603050405020304" pitchFamily="18" charset="0"/>
              </a:rPr>
              <a:t>OBJET : PROPOSITION DE CAMERAS AU STADE ET AU VESTIAIRE </a:t>
            </a:r>
            <a:r>
              <a:rPr lang="fr-FR" sz="1100" dirty="0">
                <a:effectLst/>
                <a:ea typeface="Times New Roman" panose="02020603050405020304" pitchFamily="18" charset="0"/>
              </a:rPr>
              <a:t>                 </a:t>
            </a:r>
          </a:p>
          <a:p>
            <a:pPr marL="0" marR="539750" indent="0" algn="just">
              <a:spcAft>
                <a:spcPts val="0"/>
              </a:spcAft>
              <a:buNone/>
            </a:pPr>
            <a:r>
              <a:rPr lang="fr-FR" sz="1100" b="1" dirty="0">
                <a:effectLst/>
                <a:ea typeface="Times New Roman" panose="02020603050405020304" pitchFamily="18" charset="0"/>
              </a:rPr>
              <a:t>VU</a:t>
            </a:r>
            <a:r>
              <a:rPr lang="fr-FR" sz="1100" dirty="0">
                <a:effectLst/>
                <a:ea typeface="Times New Roman" panose="02020603050405020304" pitchFamily="18" charset="0"/>
              </a:rPr>
              <a:t> la nécessité de renforcer et compléter le dispositif de </a:t>
            </a:r>
            <a:r>
              <a:rPr lang="en-US" sz="1100" dirty="0">
                <a:solidFill>
                  <a:srgbClr val="1C1C1C"/>
                </a:solidFill>
                <a:effectLst/>
                <a:ea typeface="Arial" panose="020B0604020202020204" pitchFamily="34" charset="0"/>
              </a:rPr>
              <a:t>,</a:t>
            </a:r>
            <a:r>
              <a:rPr lang="fr-FR" sz="1100" b="1" dirty="0">
                <a:effectLst/>
                <a:ea typeface="Times New Roman" panose="02020603050405020304" pitchFamily="18" charset="0"/>
              </a:rPr>
              <a:t>DECIDE</a:t>
            </a:r>
            <a:r>
              <a:rPr lang="fr-FR" sz="1100" dirty="0">
                <a:effectLst/>
                <a:ea typeface="Times New Roman" panose="02020603050405020304" pitchFamily="18" charset="0"/>
              </a:rPr>
              <a:t> à l’unanimité, De retenir la proposition N° 1 du devis 23814 en date du 8 juin 2023 de S3R pour le montant de  6918,90 €  HT soit 8302,68 € TTC.</a:t>
            </a:r>
          </a:p>
          <a:p>
            <a:pPr algn="ctr"/>
            <a:endParaRPr lang="fr-FR" sz="1400" b="1" dirty="0">
              <a:latin typeface="Calibri" panose="020F0502020204030204" pitchFamily="34" charset="0"/>
              <a:cs typeface="Calibri" panose="020F0502020204030204" pitchFamily="34" charset="0"/>
            </a:endParaRPr>
          </a:p>
          <a:p>
            <a:pPr algn="ctr"/>
            <a:endParaRPr lang="fr-FR" sz="1400" b="1" dirty="0">
              <a:latin typeface="Calibri" panose="020F0502020204030204" pitchFamily="34" charset="0"/>
              <a:cs typeface="Calibri" panose="020F0502020204030204" pitchFamily="34" charset="0"/>
            </a:endParaRPr>
          </a:p>
          <a:p>
            <a:pPr algn="ctr"/>
            <a:endParaRPr lang="fr-FR" sz="1100" b="1" dirty="0"/>
          </a:p>
        </p:txBody>
      </p:sp>
      <p:sp>
        <p:nvSpPr>
          <p:cNvPr id="6" name="Titre 6">
            <a:extLst>
              <a:ext uri="{FF2B5EF4-FFF2-40B4-BE49-F238E27FC236}">
                <a16:creationId xmlns:a16="http://schemas.microsoft.com/office/drawing/2014/main" id="{BD8DCF86-3556-4F35-9978-BABA0DE38A69}"/>
              </a:ext>
            </a:extLst>
          </p:cNvPr>
          <p:cNvSpPr txBox="1">
            <a:spLocks/>
          </p:cNvSpPr>
          <p:nvPr/>
        </p:nvSpPr>
        <p:spPr>
          <a:xfrm>
            <a:off x="0" y="1"/>
            <a:ext cx="6858000" cy="646176"/>
          </a:xfrm>
          <a:prstGeom prst="rect">
            <a:avLst/>
          </a:prstGeom>
          <a:solidFill>
            <a:srgbClr val="50B4C8"/>
          </a:solidFill>
          <a:scene3d>
            <a:camera prst="orthographicFront"/>
            <a:lightRig rig="threePt" dir="t"/>
          </a:scene3d>
          <a:sp3d>
            <a:bevelT w="139700" prst="cross"/>
          </a:sp3d>
        </p:spPr>
        <p:txBody>
          <a:bodyPr anchor="ctr">
            <a:normAutofit/>
          </a:bodyPr>
          <a:lst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a:lstStyle>
          <a:p>
            <a:pPr algn="ctr"/>
            <a:r>
              <a:rPr lang="fr-FR" sz="2400" b="1" dirty="0">
                <a:solidFill>
                  <a:schemeClr val="bg2">
                    <a:lumMod val="90000"/>
                  </a:schemeClr>
                </a:solidFill>
              </a:rPr>
              <a:t>Extraits de conseils municipaux</a:t>
            </a:r>
          </a:p>
        </p:txBody>
      </p:sp>
      <p:sp>
        <p:nvSpPr>
          <p:cNvPr id="13" name="Titre 6">
            <a:extLst>
              <a:ext uri="{FF2B5EF4-FFF2-40B4-BE49-F238E27FC236}">
                <a16:creationId xmlns:a16="http://schemas.microsoft.com/office/drawing/2014/main" id="{E17B82FF-AD71-B0B6-3AF8-30E4BB111470}"/>
              </a:ext>
            </a:extLst>
          </p:cNvPr>
          <p:cNvSpPr txBox="1">
            <a:spLocks/>
          </p:cNvSpPr>
          <p:nvPr/>
        </p:nvSpPr>
        <p:spPr>
          <a:xfrm>
            <a:off x="9525" y="4508592"/>
            <a:ext cx="6858000" cy="646176"/>
          </a:xfrm>
          <a:prstGeom prst="rect">
            <a:avLst/>
          </a:prstGeom>
          <a:solidFill>
            <a:srgbClr val="50B4C8"/>
          </a:solidFill>
          <a:scene3d>
            <a:camera prst="orthographicFront"/>
            <a:lightRig rig="threePt" dir="t"/>
          </a:scene3d>
          <a:sp3d>
            <a:bevelT w="139700" prst="cross"/>
          </a:sp3d>
        </p:spPr>
        <p:txBody>
          <a:bodyPr vert="horz" lIns="91440" tIns="45720" rIns="91440" bIns="45720" rtlCol="0" anchor="ctr">
            <a:noAutofit/>
          </a:bodyPr>
          <a:lst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a:lstStyle>
          <a:p>
            <a:pPr marL="19685" algn="ctr">
              <a:lnSpc>
                <a:spcPct val="100000"/>
              </a:lnSpc>
              <a:spcBef>
                <a:spcPts val="114"/>
              </a:spcBef>
            </a:pPr>
            <a:r>
              <a:rPr lang="fr-FR" sz="2400" b="1" spc="5" dirty="0">
                <a:solidFill>
                  <a:srgbClr val="D5E1C1"/>
                </a:solidFill>
                <a:cs typeface="Calibri" panose="020F0502020204030204" pitchFamily="34" charset="0"/>
              </a:rPr>
              <a:t>Rappel </a:t>
            </a:r>
            <a:r>
              <a:rPr lang="fr-FR" sz="2400" b="1" spc="10" dirty="0">
                <a:solidFill>
                  <a:srgbClr val="D5E1C1"/>
                </a:solidFill>
                <a:cs typeface="Calibri" panose="020F0502020204030204" pitchFamily="34" charset="0"/>
              </a:rPr>
              <a:t>des </a:t>
            </a:r>
            <a:r>
              <a:rPr lang="fr-FR" sz="2400" b="1" spc="20" dirty="0">
                <a:solidFill>
                  <a:srgbClr val="D5E1C1"/>
                </a:solidFill>
                <a:cs typeface="Calibri" panose="020F0502020204030204" pitchFamily="34" charset="0"/>
              </a:rPr>
              <a:t>règles savoir-vivre &amp; </a:t>
            </a:r>
            <a:r>
              <a:rPr lang="fr-FR" sz="2400" b="1" dirty="0">
                <a:solidFill>
                  <a:srgbClr val="D5E1C1"/>
                </a:solidFill>
                <a:cs typeface="Calibri" panose="020F0502020204030204" pitchFamily="34" charset="0"/>
              </a:rPr>
              <a:t>de </a:t>
            </a:r>
            <a:r>
              <a:rPr lang="fr-FR" sz="2400" b="1" spc="-5" dirty="0">
                <a:solidFill>
                  <a:srgbClr val="D5E1C1"/>
                </a:solidFill>
                <a:cs typeface="Calibri" panose="020F0502020204030204" pitchFamily="34" charset="0"/>
              </a:rPr>
              <a:t>bon</a:t>
            </a:r>
            <a:r>
              <a:rPr lang="fr-FR" sz="2400" b="1" dirty="0">
                <a:solidFill>
                  <a:srgbClr val="D5E1C1"/>
                </a:solidFill>
                <a:cs typeface="Calibri" panose="020F0502020204030204" pitchFamily="34" charset="0"/>
              </a:rPr>
              <a:t> </a:t>
            </a:r>
            <a:r>
              <a:rPr lang="fr-FR" sz="2400" b="1" spc="5" dirty="0">
                <a:solidFill>
                  <a:srgbClr val="D5E1C1"/>
                </a:solidFill>
                <a:cs typeface="Calibri" panose="020F0502020204030204" pitchFamily="34" charset="0"/>
              </a:rPr>
              <a:t>voisinage</a:t>
            </a:r>
            <a:endParaRPr lang="fr-FR" sz="2400" dirty="0">
              <a:solidFill>
                <a:srgbClr val="D5E1C1"/>
              </a:solidFill>
              <a:cs typeface="Calibri" panose="020F0502020204030204" pitchFamily="34" charset="0"/>
            </a:endParaRPr>
          </a:p>
        </p:txBody>
      </p:sp>
      <p:sp>
        <p:nvSpPr>
          <p:cNvPr id="14" name="ZoneTexte 13">
            <a:extLst>
              <a:ext uri="{FF2B5EF4-FFF2-40B4-BE49-F238E27FC236}">
                <a16:creationId xmlns:a16="http://schemas.microsoft.com/office/drawing/2014/main" id="{BC29788C-311F-56A8-81B9-1DB9A38D16B2}"/>
              </a:ext>
            </a:extLst>
          </p:cNvPr>
          <p:cNvSpPr txBox="1"/>
          <p:nvPr/>
        </p:nvSpPr>
        <p:spPr>
          <a:xfrm>
            <a:off x="0" y="5166198"/>
            <a:ext cx="6858000" cy="4726743"/>
          </a:xfrm>
          <a:prstGeom prst="rect">
            <a:avLst/>
          </a:prstGeom>
          <a:solidFill>
            <a:srgbClr val="C2D6CE">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12700">
              <a:lnSpc>
                <a:spcPct val="100000"/>
              </a:lnSpc>
              <a:spcBef>
                <a:spcPts val="1420"/>
              </a:spcBef>
            </a:pPr>
            <a:r>
              <a:rPr lang="fr-FR" sz="1100" b="1" spc="10" dirty="0">
                <a:solidFill>
                  <a:srgbClr val="002060"/>
                </a:solidFill>
                <a:latin typeface="Calibri" panose="020F0502020204030204" pitchFamily="34" charset="0"/>
                <a:cs typeface="Calibri" panose="020F0502020204030204" pitchFamily="34" charset="0"/>
              </a:rPr>
              <a:t>Les </a:t>
            </a:r>
            <a:r>
              <a:rPr lang="fr-FR" sz="1100" b="1" spc="5" dirty="0">
                <a:solidFill>
                  <a:srgbClr val="002060"/>
                </a:solidFill>
                <a:latin typeface="Calibri" panose="020F0502020204030204" pitchFamily="34" charset="0"/>
                <a:cs typeface="Calibri" panose="020F0502020204030204" pitchFamily="34" charset="0"/>
              </a:rPr>
              <a:t>activités </a:t>
            </a:r>
            <a:r>
              <a:rPr lang="fr-FR" sz="1100" b="1" spc="15" dirty="0">
                <a:solidFill>
                  <a:srgbClr val="002060"/>
                </a:solidFill>
                <a:latin typeface="Calibri" panose="020F0502020204030204" pitchFamily="34" charset="0"/>
                <a:cs typeface="Calibri" panose="020F0502020204030204" pitchFamily="34" charset="0"/>
              </a:rPr>
              <a:t>de </a:t>
            </a:r>
            <a:r>
              <a:rPr lang="fr-FR" sz="1100" b="1" spc="5" dirty="0">
                <a:solidFill>
                  <a:srgbClr val="002060"/>
                </a:solidFill>
                <a:latin typeface="Calibri" panose="020F0502020204030204" pitchFamily="34" charset="0"/>
                <a:cs typeface="Calibri" panose="020F0502020204030204" pitchFamily="34" charset="0"/>
              </a:rPr>
              <a:t>bricolage </a:t>
            </a:r>
            <a:r>
              <a:rPr lang="fr-FR" sz="1100" b="1" spc="25" dirty="0">
                <a:solidFill>
                  <a:srgbClr val="002060"/>
                </a:solidFill>
                <a:latin typeface="Calibri" panose="020F0502020204030204" pitchFamily="34" charset="0"/>
                <a:cs typeface="Calibri" panose="020F0502020204030204" pitchFamily="34" charset="0"/>
              </a:rPr>
              <a:t>et </a:t>
            </a:r>
            <a:r>
              <a:rPr lang="fr-FR" sz="1100" b="1" spc="15" dirty="0">
                <a:solidFill>
                  <a:srgbClr val="002060"/>
                </a:solidFill>
                <a:latin typeface="Calibri" panose="020F0502020204030204" pitchFamily="34" charset="0"/>
                <a:cs typeface="Calibri" panose="020F0502020204030204" pitchFamily="34" charset="0"/>
              </a:rPr>
              <a:t>de </a:t>
            </a:r>
            <a:r>
              <a:rPr lang="fr-FR" sz="1100" b="1" spc="5" dirty="0">
                <a:solidFill>
                  <a:srgbClr val="002060"/>
                </a:solidFill>
                <a:latin typeface="Calibri" panose="020F0502020204030204" pitchFamily="34" charset="0"/>
                <a:cs typeface="Calibri" panose="020F0502020204030204" pitchFamily="34" charset="0"/>
              </a:rPr>
              <a:t>jardinage occasionnant </a:t>
            </a:r>
            <a:r>
              <a:rPr lang="fr-FR" sz="1100" b="1" spc="20" dirty="0">
                <a:solidFill>
                  <a:srgbClr val="002060"/>
                </a:solidFill>
                <a:latin typeface="Calibri" panose="020F0502020204030204" pitchFamily="34" charset="0"/>
                <a:cs typeface="Calibri" panose="020F0502020204030204" pitchFamily="34" charset="0"/>
              </a:rPr>
              <a:t>des </a:t>
            </a:r>
            <a:r>
              <a:rPr lang="fr-FR" sz="1100" b="1" spc="10" dirty="0">
                <a:solidFill>
                  <a:srgbClr val="002060"/>
                </a:solidFill>
                <a:latin typeface="Calibri" panose="020F0502020204030204" pitchFamily="34" charset="0"/>
                <a:cs typeface="Calibri" panose="020F0502020204030204" pitchFamily="34" charset="0"/>
              </a:rPr>
              <a:t>nuisances sonores sont autorisées</a:t>
            </a:r>
            <a:r>
              <a:rPr lang="fr-FR" sz="1100" b="1" spc="125" dirty="0">
                <a:solidFill>
                  <a:srgbClr val="002060"/>
                </a:solidFill>
                <a:latin typeface="Calibri" panose="020F0502020204030204" pitchFamily="34" charset="0"/>
                <a:cs typeface="Calibri" panose="020F0502020204030204" pitchFamily="34" charset="0"/>
              </a:rPr>
              <a:t> </a:t>
            </a:r>
            <a:r>
              <a:rPr lang="fr-FR" sz="1100" b="1" spc="5" dirty="0">
                <a:solidFill>
                  <a:srgbClr val="002060"/>
                </a:solidFill>
                <a:latin typeface="Calibri" panose="020F0502020204030204" pitchFamily="34" charset="0"/>
                <a:cs typeface="Calibri" panose="020F0502020204030204" pitchFamily="34" charset="0"/>
              </a:rPr>
              <a:t>:</a:t>
            </a:r>
          </a:p>
          <a:p>
            <a:pPr marL="12700">
              <a:lnSpc>
                <a:spcPct val="100000"/>
              </a:lnSpc>
              <a:spcBef>
                <a:spcPts val="1420"/>
              </a:spcBef>
            </a:pPr>
            <a:endParaRPr lang="fr-FR" sz="1100" dirty="0">
              <a:solidFill>
                <a:srgbClr val="002060"/>
              </a:solidFill>
              <a:latin typeface="Calibri" panose="020F0502020204030204" pitchFamily="34" charset="0"/>
              <a:cs typeface="Calibri" panose="020F0502020204030204" pitchFamily="34" charset="0"/>
            </a:endParaRPr>
          </a:p>
          <a:p>
            <a:pPr marL="186690" indent="-174625">
              <a:lnSpc>
                <a:spcPct val="100000"/>
              </a:lnSpc>
              <a:spcBef>
                <a:spcPts val="35"/>
              </a:spcBef>
              <a:buFont typeface="Wingdings"/>
              <a:buChar char=""/>
              <a:tabLst>
                <a:tab pos="187325" algn="l"/>
              </a:tabLst>
            </a:pPr>
            <a:r>
              <a:rPr lang="fr-FR" sz="1100" spc="30" dirty="0">
                <a:solidFill>
                  <a:srgbClr val="002060"/>
                </a:solidFill>
                <a:latin typeface="Calibri" panose="020F0502020204030204" pitchFamily="34" charset="0"/>
                <a:cs typeface="Calibri" panose="020F0502020204030204" pitchFamily="34" charset="0"/>
              </a:rPr>
              <a:t>les </a:t>
            </a:r>
            <a:r>
              <a:rPr lang="fr-FR" sz="1100" spc="15" dirty="0">
                <a:solidFill>
                  <a:srgbClr val="002060"/>
                </a:solidFill>
                <a:latin typeface="Calibri" panose="020F0502020204030204" pitchFamily="34" charset="0"/>
                <a:cs typeface="Calibri" panose="020F0502020204030204" pitchFamily="34" charset="0"/>
              </a:rPr>
              <a:t>jours </a:t>
            </a:r>
            <a:r>
              <a:rPr lang="fr-FR" sz="1100" spc="20" dirty="0">
                <a:solidFill>
                  <a:srgbClr val="002060"/>
                </a:solidFill>
                <a:latin typeface="Calibri" panose="020F0502020204030204" pitchFamily="34" charset="0"/>
                <a:cs typeface="Calibri" panose="020F0502020204030204" pitchFamily="34" charset="0"/>
              </a:rPr>
              <a:t>ouvrables </a:t>
            </a:r>
            <a:r>
              <a:rPr lang="fr-FR" sz="1100" spc="15" dirty="0">
                <a:solidFill>
                  <a:srgbClr val="002060"/>
                </a:solidFill>
                <a:latin typeface="Calibri" panose="020F0502020204030204" pitchFamily="34" charset="0"/>
                <a:cs typeface="Calibri" panose="020F0502020204030204" pitchFamily="34" charset="0"/>
              </a:rPr>
              <a:t>de </a:t>
            </a:r>
            <a:r>
              <a:rPr lang="fr-FR" sz="1100" spc="-10" dirty="0">
                <a:solidFill>
                  <a:srgbClr val="002060"/>
                </a:solidFill>
                <a:latin typeface="Calibri" panose="020F0502020204030204" pitchFamily="34" charset="0"/>
                <a:cs typeface="Calibri" panose="020F0502020204030204" pitchFamily="34" charset="0"/>
              </a:rPr>
              <a:t>8h </a:t>
            </a:r>
            <a:r>
              <a:rPr lang="fr-FR" sz="1100" spc="10" dirty="0">
                <a:solidFill>
                  <a:srgbClr val="002060"/>
                </a:solidFill>
                <a:latin typeface="Calibri" panose="020F0502020204030204" pitchFamily="34" charset="0"/>
                <a:cs typeface="Calibri" panose="020F0502020204030204" pitchFamily="34" charset="0"/>
              </a:rPr>
              <a:t>à</a:t>
            </a:r>
            <a:r>
              <a:rPr lang="fr-FR" sz="1100" spc="20"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20h,</a:t>
            </a:r>
            <a:endParaRPr lang="fr-FR" sz="1100" dirty="0">
              <a:solidFill>
                <a:srgbClr val="002060"/>
              </a:solidFill>
              <a:latin typeface="Calibri" panose="020F0502020204030204" pitchFamily="34" charset="0"/>
              <a:cs typeface="Calibri" panose="020F0502020204030204" pitchFamily="34" charset="0"/>
            </a:endParaRPr>
          </a:p>
          <a:p>
            <a:pPr marL="186690" indent="-174625">
              <a:lnSpc>
                <a:spcPct val="100000"/>
              </a:lnSpc>
              <a:spcBef>
                <a:spcPts val="110"/>
              </a:spcBef>
              <a:buFont typeface="Wingdings"/>
              <a:buChar char=""/>
              <a:tabLst>
                <a:tab pos="187325" algn="l"/>
              </a:tabLst>
            </a:pPr>
            <a:r>
              <a:rPr lang="fr-FR" sz="1100" spc="35" dirty="0">
                <a:solidFill>
                  <a:srgbClr val="002060"/>
                </a:solidFill>
                <a:latin typeface="Calibri" panose="020F0502020204030204" pitchFamily="34" charset="0"/>
                <a:cs typeface="Calibri" panose="020F0502020204030204" pitchFamily="34" charset="0"/>
              </a:rPr>
              <a:t>les </a:t>
            </a:r>
            <a:r>
              <a:rPr lang="fr-FR" sz="1100" spc="20" dirty="0">
                <a:solidFill>
                  <a:srgbClr val="002060"/>
                </a:solidFill>
                <a:latin typeface="Calibri" panose="020F0502020204030204" pitchFamily="34" charset="0"/>
                <a:cs typeface="Calibri" panose="020F0502020204030204" pitchFamily="34" charset="0"/>
              </a:rPr>
              <a:t>samedis </a:t>
            </a:r>
            <a:r>
              <a:rPr lang="fr-FR" sz="1100" spc="15" dirty="0">
                <a:solidFill>
                  <a:srgbClr val="002060"/>
                </a:solidFill>
                <a:latin typeface="Calibri" panose="020F0502020204030204" pitchFamily="34" charset="0"/>
                <a:cs typeface="Calibri" panose="020F0502020204030204" pitchFamily="34" charset="0"/>
              </a:rPr>
              <a:t>de </a:t>
            </a:r>
            <a:r>
              <a:rPr lang="fr-FR" sz="1100" spc="-10" dirty="0">
                <a:solidFill>
                  <a:srgbClr val="002060"/>
                </a:solidFill>
                <a:latin typeface="Calibri" panose="020F0502020204030204" pitchFamily="34" charset="0"/>
                <a:cs typeface="Calibri" panose="020F0502020204030204" pitchFamily="34" charset="0"/>
              </a:rPr>
              <a:t>9h </a:t>
            </a:r>
            <a:r>
              <a:rPr lang="fr-FR" sz="1100" spc="15" dirty="0">
                <a:solidFill>
                  <a:srgbClr val="002060"/>
                </a:solidFill>
                <a:latin typeface="Calibri" panose="020F0502020204030204" pitchFamily="34" charset="0"/>
                <a:cs typeface="Calibri" panose="020F0502020204030204" pitchFamily="34" charset="0"/>
              </a:rPr>
              <a:t>à </a:t>
            </a:r>
            <a:r>
              <a:rPr lang="fr-FR" sz="1100" spc="-15" dirty="0">
                <a:solidFill>
                  <a:srgbClr val="002060"/>
                </a:solidFill>
                <a:latin typeface="Calibri" panose="020F0502020204030204" pitchFamily="34" charset="0"/>
                <a:cs typeface="Calibri" panose="020F0502020204030204" pitchFamily="34" charset="0"/>
              </a:rPr>
              <a:t>12h </a:t>
            </a:r>
            <a:r>
              <a:rPr lang="fr-FR" sz="1100" spc="30" dirty="0">
                <a:solidFill>
                  <a:srgbClr val="002060"/>
                </a:solidFill>
                <a:latin typeface="Calibri" panose="020F0502020204030204" pitchFamily="34" charset="0"/>
                <a:cs typeface="Calibri" panose="020F0502020204030204" pitchFamily="34" charset="0"/>
              </a:rPr>
              <a:t>et </a:t>
            </a:r>
            <a:r>
              <a:rPr lang="fr-FR" sz="1100" spc="15" dirty="0">
                <a:solidFill>
                  <a:srgbClr val="002060"/>
                </a:solidFill>
                <a:latin typeface="Calibri" panose="020F0502020204030204" pitchFamily="34" charset="0"/>
                <a:cs typeface="Calibri" panose="020F0502020204030204" pitchFamily="34" charset="0"/>
              </a:rPr>
              <a:t>de </a:t>
            </a:r>
            <a:r>
              <a:rPr lang="fr-FR" sz="1100" spc="-15" dirty="0">
                <a:solidFill>
                  <a:srgbClr val="002060"/>
                </a:solidFill>
                <a:latin typeface="Calibri" panose="020F0502020204030204" pitchFamily="34" charset="0"/>
                <a:cs typeface="Calibri" panose="020F0502020204030204" pitchFamily="34" charset="0"/>
              </a:rPr>
              <a:t>15h </a:t>
            </a:r>
            <a:r>
              <a:rPr lang="fr-FR" sz="1100" spc="15" dirty="0">
                <a:solidFill>
                  <a:srgbClr val="002060"/>
                </a:solidFill>
                <a:latin typeface="Calibri" panose="020F0502020204030204" pitchFamily="34" charset="0"/>
                <a:cs typeface="Calibri" panose="020F0502020204030204" pitchFamily="34" charset="0"/>
              </a:rPr>
              <a:t>à</a:t>
            </a:r>
            <a:r>
              <a:rPr lang="fr-FR" sz="1100" spc="30"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19h,</a:t>
            </a:r>
            <a:endParaRPr lang="fr-FR" sz="1100" dirty="0">
              <a:solidFill>
                <a:srgbClr val="002060"/>
              </a:solidFill>
              <a:latin typeface="Calibri" panose="020F0502020204030204" pitchFamily="34" charset="0"/>
              <a:cs typeface="Calibri" panose="020F0502020204030204" pitchFamily="34" charset="0"/>
            </a:endParaRPr>
          </a:p>
          <a:p>
            <a:pPr marL="186690" indent="-174625">
              <a:lnSpc>
                <a:spcPct val="100000"/>
              </a:lnSpc>
              <a:spcBef>
                <a:spcPts val="40"/>
              </a:spcBef>
              <a:buFont typeface="Wingdings"/>
              <a:buChar char=""/>
              <a:tabLst>
                <a:tab pos="187325" algn="l"/>
              </a:tabLst>
            </a:pPr>
            <a:r>
              <a:rPr lang="fr-FR" sz="1100" spc="30" dirty="0">
                <a:solidFill>
                  <a:srgbClr val="002060"/>
                </a:solidFill>
                <a:latin typeface="Calibri" panose="020F0502020204030204" pitchFamily="34" charset="0"/>
                <a:cs typeface="Calibri" panose="020F0502020204030204" pitchFamily="34" charset="0"/>
              </a:rPr>
              <a:t>les </a:t>
            </a:r>
            <a:r>
              <a:rPr lang="fr-FR" sz="1100" spc="15" dirty="0">
                <a:solidFill>
                  <a:srgbClr val="002060"/>
                </a:solidFill>
                <a:latin typeface="Calibri" panose="020F0502020204030204" pitchFamily="34" charset="0"/>
                <a:cs typeface="Calibri" panose="020F0502020204030204" pitchFamily="34" charset="0"/>
              </a:rPr>
              <a:t>dimanches </a:t>
            </a:r>
            <a:r>
              <a:rPr lang="fr-FR" sz="1100" spc="30" dirty="0">
                <a:solidFill>
                  <a:srgbClr val="002060"/>
                </a:solidFill>
                <a:latin typeface="Calibri" panose="020F0502020204030204" pitchFamily="34" charset="0"/>
                <a:cs typeface="Calibri" panose="020F0502020204030204" pitchFamily="34" charset="0"/>
              </a:rPr>
              <a:t>et </a:t>
            </a:r>
            <a:r>
              <a:rPr lang="fr-FR" sz="1100" spc="15" dirty="0">
                <a:solidFill>
                  <a:srgbClr val="002060"/>
                </a:solidFill>
                <a:latin typeface="Calibri" panose="020F0502020204030204" pitchFamily="34" charset="0"/>
                <a:cs typeface="Calibri" panose="020F0502020204030204" pitchFamily="34" charset="0"/>
              </a:rPr>
              <a:t>jours </a:t>
            </a:r>
            <a:r>
              <a:rPr lang="fr-FR" sz="1100" spc="25" dirty="0">
                <a:solidFill>
                  <a:srgbClr val="002060"/>
                </a:solidFill>
                <a:latin typeface="Calibri" panose="020F0502020204030204" pitchFamily="34" charset="0"/>
                <a:cs typeface="Calibri" panose="020F0502020204030204" pitchFamily="34" charset="0"/>
              </a:rPr>
              <a:t>fériés </a:t>
            </a:r>
            <a:r>
              <a:rPr lang="fr-FR" sz="1100" spc="15" dirty="0">
                <a:solidFill>
                  <a:srgbClr val="002060"/>
                </a:solidFill>
                <a:latin typeface="Calibri" panose="020F0502020204030204" pitchFamily="34" charset="0"/>
                <a:cs typeface="Calibri" panose="020F0502020204030204" pitchFamily="34" charset="0"/>
              </a:rPr>
              <a:t>de </a:t>
            </a:r>
            <a:r>
              <a:rPr lang="fr-FR" sz="1100" spc="-15" dirty="0">
                <a:solidFill>
                  <a:srgbClr val="002060"/>
                </a:solidFill>
                <a:latin typeface="Calibri" panose="020F0502020204030204" pitchFamily="34" charset="0"/>
                <a:cs typeface="Calibri" panose="020F0502020204030204" pitchFamily="34" charset="0"/>
              </a:rPr>
              <a:t>10h </a:t>
            </a:r>
            <a:r>
              <a:rPr lang="fr-FR" sz="1100" spc="10" dirty="0">
                <a:solidFill>
                  <a:srgbClr val="002060"/>
                </a:solidFill>
                <a:latin typeface="Calibri" panose="020F0502020204030204" pitchFamily="34" charset="0"/>
                <a:cs typeface="Calibri" panose="020F0502020204030204" pitchFamily="34" charset="0"/>
              </a:rPr>
              <a:t>à</a:t>
            </a:r>
            <a:r>
              <a:rPr lang="fr-FR" sz="1100" spc="-100"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12h</a:t>
            </a:r>
          </a:p>
          <a:p>
            <a:pPr marL="186690" indent="-174625">
              <a:lnSpc>
                <a:spcPct val="100000"/>
              </a:lnSpc>
              <a:spcBef>
                <a:spcPts val="40"/>
              </a:spcBef>
              <a:buFont typeface="Wingdings"/>
              <a:buChar char=""/>
              <a:tabLst>
                <a:tab pos="187325" algn="l"/>
              </a:tabLst>
            </a:pPr>
            <a:endParaRPr lang="fr-FR" sz="1100" dirty="0">
              <a:solidFill>
                <a:srgbClr val="002060"/>
              </a:solidFill>
              <a:latin typeface="Calibri" panose="020F0502020204030204" pitchFamily="34" charset="0"/>
              <a:cs typeface="Calibri" panose="020F0502020204030204" pitchFamily="34" charset="0"/>
            </a:endParaRPr>
          </a:p>
          <a:p>
            <a:pPr marL="12700">
              <a:lnSpc>
                <a:spcPct val="100000"/>
              </a:lnSpc>
              <a:spcBef>
                <a:spcPts val="35"/>
              </a:spcBef>
            </a:pPr>
            <a:r>
              <a:rPr lang="fr-FR" sz="1100" b="1" spc="15" dirty="0">
                <a:solidFill>
                  <a:srgbClr val="002060"/>
                </a:solidFill>
                <a:latin typeface="Calibri" panose="020F0502020204030204" pitchFamily="34" charset="0"/>
                <a:cs typeface="Calibri" panose="020F0502020204030204" pitchFamily="34" charset="0"/>
              </a:rPr>
              <a:t>Nous </a:t>
            </a:r>
            <a:r>
              <a:rPr lang="fr-FR" sz="1100" b="1" spc="10" dirty="0">
                <a:solidFill>
                  <a:srgbClr val="002060"/>
                </a:solidFill>
                <a:latin typeface="Calibri" panose="020F0502020204030204" pitchFamily="34" charset="0"/>
                <a:cs typeface="Calibri" panose="020F0502020204030204" pitchFamily="34" charset="0"/>
              </a:rPr>
              <a:t>vous rappelons </a:t>
            </a:r>
            <a:r>
              <a:rPr lang="fr-FR" sz="1100" b="1" spc="25" dirty="0">
                <a:solidFill>
                  <a:srgbClr val="002060"/>
                </a:solidFill>
                <a:latin typeface="Calibri" panose="020F0502020204030204" pitchFamily="34" charset="0"/>
                <a:cs typeface="Calibri" panose="020F0502020204030204" pitchFamily="34" charset="0"/>
              </a:rPr>
              <a:t>les </a:t>
            </a:r>
            <a:r>
              <a:rPr lang="fr-FR" sz="1100" b="1" spc="10" dirty="0">
                <a:solidFill>
                  <a:srgbClr val="002060"/>
                </a:solidFill>
                <a:latin typeface="Calibri" panose="020F0502020204030204" pitchFamily="34" charset="0"/>
                <a:cs typeface="Calibri" panose="020F0502020204030204" pitchFamily="34" charset="0"/>
              </a:rPr>
              <a:t>principales </a:t>
            </a:r>
            <a:r>
              <a:rPr lang="fr-FR" sz="1100" b="1" spc="15" dirty="0">
                <a:solidFill>
                  <a:srgbClr val="002060"/>
                </a:solidFill>
                <a:latin typeface="Calibri" panose="020F0502020204030204" pitchFamily="34" charset="0"/>
                <a:cs typeface="Calibri" panose="020F0502020204030204" pitchFamily="34" charset="0"/>
              </a:rPr>
              <a:t>règles </a:t>
            </a:r>
            <a:r>
              <a:rPr lang="fr-FR" sz="1100" b="1" spc="10" dirty="0">
                <a:solidFill>
                  <a:srgbClr val="002060"/>
                </a:solidFill>
                <a:latin typeface="Calibri" panose="020F0502020204030204" pitchFamily="34" charset="0"/>
                <a:cs typeface="Calibri" panose="020F0502020204030204" pitchFamily="34" charset="0"/>
              </a:rPr>
              <a:t>suivantes</a:t>
            </a:r>
            <a:r>
              <a:rPr lang="fr-FR" sz="1100" b="1" spc="25" dirty="0">
                <a:solidFill>
                  <a:srgbClr val="002060"/>
                </a:solidFill>
                <a:latin typeface="Calibri" panose="020F0502020204030204" pitchFamily="34" charset="0"/>
                <a:cs typeface="Calibri" panose="020F0502020204030204" pitchFamily="34" charset="0"/>
              </a:rPr>
              <a:t> </a:t>
            </a:r>
            <a:r>
              <a:rPr lang="fr-FR" sz="1100" b="1" spc="5" dirty="0">
                <a:solidFill>
                  <a:srgbClr val="002060"/>
                </a:solidFill>
                <a:latin typeface="Calibri" panose="020F0502020204030204" pitchFamily="34" charset="0"/>
                <a:cs typeface="Calibri" panose="020F0502020204030204" pitchFamily="34" charset="0"/>
              </a:rPr>
              <a:t>:</a:t>
            </a:r>
          </a:p>
          <a:p>
            <a:pPr marL="12700">
              <a:lnSpc>
                <a:spcPct val="100000"/>
              </a:lnSpc>
              <a:spcBef>
                <a:spcPts val="35"/>
              </a:spcBef>
            </a:pPr>
            <a:endParaRPr lang="fr-FR" sz="1100" dirty="0">
              <a:solidFill>
                <a:srgbClr val="002060"/>
              </a:solidFill>
              <a:latin typeface="Calibri" panose="020F0502020204030204" pitchFamily="34" charset="0"/>
              <a:cs typeface="Calibri" panose="020F0502020204030204" pitchFamily="34" charset="0"/>
            </a:endParaRPr>
          </a:p>
          <a:p>
            <a:pPr marL="186690" marR="29845" indent="-174625">
              <a:lnSpc>
                <a:spcPct val="102899"/>
              </a:lnSpc>
              <a:spcBef>
                <a:spcPts val="5"/>
              </a:spcBef>
              <a:buFont typeface="Wingdings"/>
              <a:buChar char=""/>
              <a:tabLst>
                <a:tab pos="187325" algn="l"/>
              </a:tabLst>
            </a:pPr>
            <a:r>
              <a:rPr lang="fr-FR" sz="1100" spc="10" dirty="0">
                <a:solidFill>
                  <a:srgbClr val="002060"/>
                </a:solidFill>
                <a:latin typeface="Calibri" panose="020F0502020204030204" pitchFamily="34" charset="0"/>
                <a:cs typeface="Calibri" panose="020F0502020204030204" pitchFamily="34" charset="0"/>
              </a:rPr>
              <a:t>Il </a:t>
            </a:r>
            <a:r>
              <a:rPr lang="fr-FR" sz="1100" spc="25" dirty="0">
                <a:solidFill>
                  <a:srgbClr val="002060"/>
                </a:solidFill>
                <a:latin typeface="Calibri" panose="020F0502020204030204" pitchFamily="34" charset="0"/>
                <a:cs typeface="Calibri" panose="020F0502020204030204" pitchFamily="34" charset="0"/>
              </a:rPr>
              <a:t>est </a:t>
            </a:r>
            <a:r>
              <a:rPr lang="fr-FR" sz="1100" spc="20" dirty="0">
                <a:solidFill>
                  <a:srgbClr val="002060"/>
                </a:solidFill>
                <a:latin typeface="Calibri" panose="020F0502020204030204" pitchFamily="34" charset="0"/>
                <a:cs typeface="Calibri" panose="020F0502020204030204" pitchFamily="34" charset="0"/>
              </a:rPr>
              <a:t>interdit </a:t>
            </a:r>
            <a:r>
              <a:rPr lang="fr-FR" sz="1100" spc="15" dirty="0">
                <a:solidFill>
                  <a:srgbClr val="002060"/>
                </a:solidFill>
                <a:latin typeface="Calibri" panose="020F0502020204030204" pitchFamily="34" charset="0"/>
                <a:cs typeface="Calibri" panose="020F0502020204030204" pitchFamily="34" charset="0"/>
              </a:rPr>
              <a:t>de </a:t>
            </a:r>
            <a:r>
              <a:rPr lang="fr-FR" sz="1100" spc="25" dirty="0">
                <a:solidFill>
                  <a:srgbClr val="002060"/>
                </a:solidFill>
                <a:latin typeface="Calibri" panose="020F0502020204030204" pitchFamily="34" charset="0"/>
                <a:cs typeface="Calibri" panose="020F0502020204030204" pitchFamily="34" charset="0"/>
              </a:rPr>
              <a:t>déposer </a:t>
            </a:r>
            <a:r>
              <a:rPr lang="fr-FR" sz="1100" spc="30" dirty="0">
                <a:solidFill>
                  <a:srgbClr val="002060"/>
                </a:solidFill>
                <a:latin typeface="Calibri" panose="020F0502020204030204" pitchFamily="34" charset="0"/>
                <a:cs typeface="Calibri" panose="020F0502020204030204" pitchFamily="34" charset="0"/>
              </a:rPr>
              <a:t>les </a:t>
            </a:r>
            <a:r>
              <a:rPr lang="fr-FR" sz="1100" spc="20" dirty="0">
                <a:solidFill>
                  <a:srgbClr val="002060"/>
                </a:solidFill>
                <a:latin typeface="Calibri" panose="020F0502020204030204" pitchFamily="34" charset="0"/>
                <a:cs typeface="Calibri" panose="020F0502020204030204" pitchFamily="34" charset="0"/>
              </a:rPr>
              <a:t>verres </a:t>
            </a:r>
            <a:r>
              <a:rPr lang="fr-FR" sz="1100" spc="30" dirty="0">
                <a:solidFill>
                  <a:srgbClr val="002060"/>
                </a:solidFill>
                <a:latin typeface="Calibri" panose="020F0502020204030204" pitchFamily="34" charset="0"/>
                <a:cs typeface="Calibri" panose="020F0502020204030204" pitchFamily="34" charset="0"/>
              </a:rPr>
              <a:t>(bouteilles, </a:t>
            </a:r>
            <a:r>
              <a:rPr lang="fr-FR" sz="1100" spc="15" dirty="0">
                <a:solidFill>
                  <a:srgbClr val="002060"/>
                </a:solidFill>
                <a:latin typeface="Calibri" panose="020F0502020204030204" pitchFamily="34" charset="0"/>
                <a:cs typeface="Calibri" panose="020F0502020204030204" pitchFamily="34" charset="0"/>
              </a:rPr>
              <a:t>bocaux, pots, flacons) </a:t>
            </a:r>
            <a:r>
              <a:rPr lang="fr-FR" sz="1100" spc="10" dirty="0">
                <a:solidFill>
                  <a:srgbClr val="002060"/>
                </a:solidFill>
                <a:latin typeface="Calibri" panose="020F0502020204030204" pitchFamily="34" charset="0"/>
                <a:cs typeface="Calibri" panose="020F0502020204030204" pitchFamily="34" charset="0"/>
              </a:rPr>
              <a:t>dans </a:t>
            </a:r>
            <a:r>
              <a:rPr lang="fr-FR" sz="1100" spc="30" dirty="0">
                <a:solidFill>
                  <a:srgbClr val="002060"/>
                </a:solidFill>
                <a:latin typeface="Calibri" panose="020F0502020204030204" pitchFamily="34" charset="0"/>
                <a:cs typeface="Calibri" panose="020F0502020204030204" pitchFamily="34" charset="0"/>
              </a:rPr>
              <a:t>les </a:t>
            </a:r>
            <a:r>
              <a:rPr lang="fr-FR" sz="1100" spc="25" dirty="0">
                <a:solidFill>
                  <a:srgbClr val="002060"/>
                </a:solidFill>
                <a:latin typeface="Calibri" panose="020F0502020204030204" pitchFamily="34" charset="0"/>
                <a:cs typeface="Calibri" panose="020F0502020204030204" pitchFamily="34" charset="0"/>
              </a:rPr>
              <a:t>poubelles, </a:t>
            </a:r>
            <a:r>
              <a:rPr lang="fr-FR" sz="1100" spc="20" dirty="0">
                <a:solidFill>
                  <a:srgbClr val="002060"/>
                </a:solidFill>
                <a:latin typeface="Calibri" panose="020F0502020204030204" pitchFamily="34" charset="0"/>
                <a:cs typeface="Calibri" panose="020F0502020204030204" pitchFamily="34" charset="0"/>
              </a:rPr>
              <a:t>vous </a:t>
            </a:r>
            <a:r>
              <a:rPr lang="fr-FR" sz="1100" spc="30" dirty="0">
                <a:solidFill>
                  <a:srgbClr val="002060"/>
                </a:solidFill>
                <a:latin typeface="Calibri" panose="020F0502020204030204" pitchFamily="34" charset="0"/>
                <a:cs typeface="Calibri" panose="020F0502020204030204" pitchFamily="34" charset="0"/>
              </a:rPr>
              <a:t>devez les  </a:t>
            </a:r>
            <a:r>
              <a:rPr lang="fr-FR" sz="1100" spc="25" dirty="0">
                <a:solidFill>
                  <a:srgbClr val="002060"/>
                </a:solidFill>
                <a:latin typeface="Calibri" panose="020F0502020204030204" pitchFamily="34" charset="0"/>
                <a:cs typeface="Calibri" panose="020F0502020204030204" pitchFamily="34" charset="0"/>
              </a:rPr>
              <a:t>déposer </a:t>
            </a:r>
            <a:r>
              <a:rPr lang="fr-FR" sz="1100" spc="10" dirty="0">
                <a:solidFill>
                  <a:srgbClr val="002060"/>
                </a:solidFill>
                <a:latin typeface="Calibri" panose="020F0502020204030204" pitchFamily="34" charset="0"/>
                <a:cs typeface="Calibri" panose="020F0502020204030204" pitchFamily="34" charset="0"/>
              </a:rPr>
              <a:t>dans </a:t>
            </a:r>
            <a:r>
              <a:rPr lang="fr-FR" sz="1100" spc="30" dirty="0">
                <a:solidFill>
                  <a:srgbClr val="002060"/>
                </a:solidFill>
                <a:latin typeface="Calibri" panose="020F0502020204030204" pitchFamily="34" charset="0"/>
                <a:cs typeface="Calibri" panose="020F0502020204030204" pitchFamily="34" charset="0"/>
              </a:rPr>
              <a:t>les </a:t>
            </a:r>
            <a:r>
              <a:rPr lang="fr-FR" sz="1100" spc="10" dirty="0">
                <a:solidFill>
                  <a:srgbClr val="002060"/>
                </a:solidFill>
                <a:latin typeface="Calibri" panose="020F0502020204030204" pitchFamily="34" charset="0"/>
                <a:cs typeface="Calibri" panose="020F0502020204030204" pitchFamily="34" charset="0"/>
              </a:rPr>
              <a:t>containers </a:t>
            </a:r>
            <a:r>
              <a:rPr lang="fr-FR" sz="1100" spc="20" dirty="0">
                <a:solidFill>
                  <a:srgbClr val="002060"/>
                </a:solidFill>
                <a:latin typeface="Calibri" panose="020F0502020204030204" pitchFamily="34" charset="0"/>
                <a:cs typeface="Calibri" panose="020F0502020204030204" pitchFamily="34" charset="0"/>
              </a:rPr>
              <a:t>prévus </a:t>
            </a:r>
            <a:r>
              <a:rPr lang="fr-FR" sz="1100" spc="10" dirty="0">
                <a:solidFill>
                  <a:srgbClr val="002060"/>
                </a:solidFill>
                <a:latin typeface="Calibri" panose="020F0502020204030204" pitchFamily="34" charset="0"/>
                <a:cs typeface="Calibri" panose="020F0502020204030204" pitchFamily="34" charset="0"/>
              </a:rPr>
              <a:t>à </a:t>
            </a:r>
            <a:r>
              <a:rPr lang="fr-FR" sz="1100" spc="15" dirty="0">
                <a:solidFill>
                  <a:srgbClr val="002060"/>
                </a:solidFill>
                <a:latin typeface="Calibri" panose="020F0502020204030204" pitchFamily="34" charset="0"/>
                <a:cs typeface="Calibri" panose="020F0502020204030204" pitchFamily="34" charset="0"/>
              </a:rPr>
              <a:t>cet </a:t>
            </a:r>
            <a:r>
              <a:rPr lang="fr-FR" sz="1100" spc="35" dirty="0">
                <a:solidFill>
                  <a:srgbClr val="002060"/>
                </a:solidFill>
                <a:latin typeface="Calibri" panose="020F0502020204030204" pitchFamily="34" charset="0"/>
                <a:cs typeface="Calibri" panose="020F0502020204030204" pitchFamily="34" charset="0"/>
              </a:rPr>
              <a:t>effet </a:t>
            </a:r>
            <a:r>
              <a:rPr lang="fr-FR" sz="1100" spc="25" dirty="0">
                <a:solidFill>
                  <a:srgbClr val="002060"/>
                </a:solidFill>
                <a:latin typeface="Calibri" panose="020F0502020204030204" pitchFamily="34" charset="0"/>
                <a:cs typeface="Calibri" panose="020F0502020204030204" pitchFamily="34" charset="0"/>
              </a:rPr>
              <a:t>situés </a:t>
            </a:r>
            <a:r>
              <a:rPr lang="fr-FR" sz="1100" spc="5" dirty="0">
                <a:solidFill>
                  <a:srgbClr val="002060"/>
                </a:solidFill>
                <a:latin typeface="Calibri" panose="020F0502020204030204" pitchFamily="34" charset="0"/>
                <a:cs typeface="Calibri" panose="020F0502020204030204" pitchFamily="34" charset="0"/>
              </a:rPr>
              <a:t>au </a:t>
            </a:r>
            <a:r>
              <a:rPr lang="fr-FR" sz="1100" spc="15" dirty="0">
                <a:solidFill>
                  <a:srgbClr val="002060"/>
                </a:solidFill>
                <a:latin typeface="Calibri" panose="020F0502020204030204" pitchFamily="34" charset="0"/>
                <a:cs typeface="Calibri" panose="020F0502020204030204" pitchFamily="34" charset="0"/>
              </a:rPr>
              <a:t>bout de </a:t>
            </a:r>
            <a:r>
              <a:rPr lang="fr-FR" sz="1100" spc="25" dirty="0">
                <a:solidFill>
                  <a:srgbClr val="002060"/>
                </a:solidFill>
                <a:latin typeface="Calibri" panose="020F0502020204030204" pitchFamily="34" charset="0"/>
                <a:cs typeface="Calibri" panose="020F0502020204030204" pitchFamily="34" charset="0"/>
              </a:rPr>
              <a:t>la </a:t>
            </a:r>
            <a:r>
              <a:rPr lang="fr-FR" sz="1100" spc="5" dirty="0">
                <a:solidFill>
                  <a:srgbClr val="002060"/>
                </a:solidFill>
                <a:latin typeface="Calibri" panose="020F0502020204030204" pitchFamily="34" charset="0"/>
                <a:cs typeface="Calibri" panose="020F0502020204030204" pitchFamily="34" charset="0"/>
              </a:rPr>
              <a:t>rue </a:t>
            </a:r>
            <a:r>
              <a:rPr lang="fr-FR" sz="1100" spc="15" dirty="0">
                <a:solidFill>
                  <a:srgbClr val="002060"/>
                </a:solidFill>
                <a:latin typeface="Calibri" panose="020F0502020204030204" pitchFamily="34" charset="0"/>
                <a:cs typeface="Calibri" panose="020F0502020204030204" pitchFamily="34" charset="0"/>
              </a:rPr>
              <a:t>Royale </a:t>
            </a:r>
            <a:r>
              <a:rPr lang="fr-FR" sz="1100" spc="30" dirty="0">
                <a:solidFill>
                  <a:srgbClr val="002060"/>
                </a:solidFill>
                <a:latin typeface="Calibri" panose="020F0502020204030204" pitchFamily="34" charset="0"/>
                <a:cs typeface="Calibri" panose="020F0502020204030204" pitchFamily="34" charset="0"/>
              </a:rPr>
              <a:t>et </a:t>
            </a:r>
            <a:r>
              <a:rPr lang="fr-FR" sz="1100" spc="15" dirty="0">
                <a:solidFill>
                  <a:srgbClr val="002060"/>
                </a:solidFill>
                <a:latin typeface="Calibri" panose="020F0502020204030204" pitchFamily="34" charset="0"/>
                <a:cs typeface="Calibri" panose="020F0502020204030204" pitchFamily="34" charset="0"/>
              </a:rPr>
              <a:t>près de </a:t>
            </a:r>
            <a:r>
              <a:rPr lang="fr-FR" sz="1100" spc="25" dirty="0">
                <a:solidFill>
                  <a:srgbClr val="002060"/>
                </a:solidFill>
                <a:latin typeface="Calibri" panose="020F0502020204030204" pitchFamily="34" charset="0"/>
                <a:cs typeface="Calibri" panose="020F0502020204030204" pitchFamily="34" charset="0"/>
              </a:rPr>
              <a:t>l'atelier </a:t>
            </a:r>
            <a:r>
              <a:rPr lang="fr-FR" sz="1100" spc="15" dirty="0">
                <a:solidFill>
                  <a:srgbClr val="002060"/>
                </a:solidFill>
                <a:latin typeface="Calibri" panose="020F0502020204030204" pitchFamily="34" charset="0"/>
                <a:cs typeface="Calibri" panose="020F0502020204030204" pitchFamily="34" charset="0"/>
              </a:rPr>
              <a:t>municipal</a:t>
            </a:r>
            <a:r>
              <a:rPr lang="fr-FR" sz="1100" spc="-105" dirty="0">
                <a:solidFill>
                  <a:srgbClr val="002060"/>
                </a:solidFill>
                <a:latin typeface="Calibri" panose="020F0502020204030204" pitchFamily="34" charset="0"/>
                <a:cs typeface="Calibri" panose="020F0502020204030204" pitchFamily="34" charset="0"/>
              </a:rPr>
              <a:t> </a:t>
            </a:r>
            <a:r>
              <a:rPr lang="fr-FR" sz="1100" spc="-5" dirty="0">
                <a:solidFill>
                  <a:srgbClr val="002060"/>
                </a:solidFill>
                <a:latin typeface="Calibri" panose="020F0502020204030204" pitchFamily="34" charset="0"/>
                <a:cs typeface="Calibri" panose="020F0502020204030204" pitchFamily="34" charset="0"/>
              </a:rPr>
              <a:t>car cela</a:t>
            </a:r>
            <a:r>
              <a:rPr lang="fr-FR" sz="1100" spc="20"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entraine un </a:t>
            </a:r>
            <a:r>
              <a:rPr lang="fr-FR" sz="1100" spc="5" dirty="0">
                <a:solidFill>
                  <a:srgbClr val="002060"/>
                </a:solidFill>
                <a:latin typeface="Calibri" panose="020F0502020204030204" pitchFamily="34" charset="0"/>
                <a:cs typeface="Calibri" panose="020F0502020204030204" pitchFamily="34" charset="0"/>
              </a:rPr>
              <a:t>surcoût </a:t>
            </a:r>
            <a:r>
              <a:rPr lang="fr-FR" sz="1100" spc="10" dirty="0">
                <a:solidFill>
                  <a:srgbClr val="002060"/>
                </a:solidFill>
                <a:latin typeface="Calibri" panose="020F0502020204030204" pitchFamily="34" charset="0"/>
                <a:cs typeface="Calibri" panose="020F0502020204030204" pitchFamily="34" charset="0"/>
              </a:rPr>
              <a:t>important dans </a:t>
            </a:r>
            <a:r>
              <a:rPr lang="fr-FR" sz="1100" spc="25" dirty="0">
                <a:solidFill>
                  <a:srgbClr val="002060"/>
                </a:solidFill>
                <a:latin typeface="Calibri" panose="020F0502020204030204" pitchFamily="34" charset="0"/>
                <a:cs typeface="Calibri" panose="020F0502020204030204" pitchFamily="34" charset="0"/>
              </a:rPr>
              <a:t>le </a:t>
            </a:r>
            <a:r>
              <a:rPr lang="fr-FR" sz="1100" spc="20" dirty="0">
                <a:solidFill>
                  <a:srgbClr val="002060"/>
                </a:solidFill>
                <a:latin typeface="Calibri" panose="020F0502020204030204" pitchFamily="34" charset="0"/>
                <a:cs typeface="Calibri" panose="020F0502020204030204" pitchFamily="34" charset="0"/>
              </a:rPr>
              <a:t>traitement </a:t>
            </a:r>
            <a:r>
              <a:rPr lang="fr-FR" sz="1100" spc="25" dirty="0">
                <a:solidFill>
                  <a:srgbClr val="002060"/>
                </a:solidFill>
                <a:latin typeface="Calibri" panose="020F0502020204030204" pitchFamily="34" charset="0"/>
                <a:cs typeface="Calibri" panose="020F0502020204030204" pitchFamily="34" charset="0"/>
              </a:rPr>
              <a:t>des </a:t>
            </a:r>
            <a:r>
              <a:rPr lang="fr-FR" sz="1100" spc="20" dirty="0">
                <a:solidFill>
                  <a:srgbClr val="002060"/>
                </a:solidFill>
                <a:latin typeface="Calibri" panose="020F0502020204030204" pitchFamily="34" charset="0"/>
                <a:cs typeface="Calibri" panose="020F0502020204030204" pitchFamily="34" charset="0"/>
              </a:rPr>
              <a:t>déchets </a:t>
            </a:r>
            <a:r>
              <a:rPr lang="fr-FR" sz="1100" spc="30" dirty="0">
                <a:solidFill>
                  <a:srgbClr val="002060"/>
                </a:solidFill>
                <a:latin typeface="Calibri" panose="020F0502020204030204" pitchFamily="34" charset="0"/>
                <a:cs typeface="Calibri" panose="020F0502020204030204" pitchFamily="34" charset="0"/>
              </a:rPr>
              <a:t>et </a:t>
            </a:r>
            <a:r>
              <a:rPr lang="fr-FR" sz="1100" spc="15" dirty="0">
                <a:solidFill>
                  <a:srgbClr val="002060"/>
                </a:solidFill>
                <a:latin typeface="Calibri" panose="020F0502020204030204" pitchFamily="34" charset="0"/>
                <a:cs typeface="Calibri" panose="020F0502020204030204" pitchFamily="34" charset="0"/>
              </a:rPr>
              <a:t>une dégradation </a:t>
            </a:r>
            <a:r>
              <a:rPr lang="fr-FR" sz="1100" spc="25" dirty="0">
                <a:solidFill>
                  <a:srgbClr val="002060"/>
                </a:solidFill>
                <a:latin typeface="Calibri" panose="020F0502020204030204" pitchFamily="34" charset="0"/>
                <a:cs typeface="Calibri" panose="020F0502020204030204" pitchFamily="34" charset="0"/>
              </a:rPr>
              <a:t>des</a:t>
            </a:r>
            <a:r>
              <a:rPr lang="fr-FR" sz="1100" spc="-55"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incinérateurs.</a:t>
            </a:r>
            <a:endParaRPr lang="fr-FR" sz="1100" dirty="0">
              <a:solidFill>
                <a:srgbClr val="002060"/>
              </a:solidFill>
              <a:latin typeface="Calibri" panose="020F0502020204030204" pitchFamily="34" charset="0"/>
              <a:cs typeface="Calibri" panose="020F0502020204030204" pitchFamily="34" charset="0"/>
            </a:endParaRPr>
          </a:p>
          <a:p>
            <a:pPr marL="186690" indent="-174625">
              <a:lnSpc>
                <a:spcPct val="100000"/>
              </a:lnSpc>
              <a:spcBef>
                <a:spcPts val="40"/>
              </a:spcBef>
              <a:buFont typeface="Wingdings"/>
              <a:buChar char=""/>
              <a:tabLst>
                <a:tab pos="187325" algn="l"/>
              </a:tabLst>
            </a:pPr>
            <a:r>
              <a:rPr lang="fr-FR" sz="1100" dirty="0">
                <a:solidFill>
                  <a:srgbClr val="002060"/>
                </a:solidFill>
                <a:latin typeface="Calibri" panose="020F0502020204030204" pitchFamily="34" charset="0"/>
                <a:cs typeface="Calibri" panose="020F0502020204030204" pitchFamily="34" charset="0"/>
              </a:rPr>
              <a:t>La </a:t>
            </a:r>
            <a:r>
              <a:rPr lang="fr-FR" sz="1100" spc="20" dirty="0">
                <a:solidFill>
                  <a:srgbClr val="002060"/>
                </a:solidFill>
                <a:latin typeface="Calibri" panose="020F0502020204030204" pitchFamily="34" charset="0"/>
                <a:cs typeface="Calibri" panose="020F0502020204030204" pitchFamily="34" charset="0"/>
              </a:rPr>
              <a:t>nécessité </a:t>
            </a:r>
            <a:r>
              <a:rPr lang="fr-FR" sz="1100" spc="15" dirty="0">
                <a:solidFill>
                  <a:srgbClr val="002060"/>
                </a:solidFill>
                <a:latin typeface="Calibri" panose="020F0502020204030204" pitchFamily="34" charset="0"/>
                <a:cs typeface="Calibri" panose="020F0502020204030204" pitchFamily="34" charset="0"/>
              </a:rPr>
              <a:t>de </a:t>
            </a:r>
            <a:r>
              <a:rPr lang="fr-FR" sz="1100" spc="20" dirty="0">
                <a:solidFill>
                  <a:srgbClr val="002060"/>
                </a:solidFill>
                <a:latin typeface="Calibri" panose="020F0502020204030204" pitchFamily="34" charset="0"/>
                <a:cs typeface="Calibri" panose="020F0502020204030204" pitchFamily="34" charset="0"/>
              </a:rPr>
              <a:t>respecter </a:t>
            </a:r>
            <a:r>
              <a:rPr lang="fr-FR" sz="1100" spc="30" dirty="0">
                <a:solidFill>
                  <a:srgbClr val="002060"/>
                </a:solidFill>
                <a:latin typeface="Calibri" panose="020F0502020204030204" pitchFamily="34" charset="0"/>
                <a:cs typeface="Calibri" panose="020F0502020204030204" pitchFamily="34" charset="0"/>
              </a:rPr>
              <a:t>les </a:t>
            </a:r>
            <a:r>
              <a:rPr lang="fr-FR" sz="1100" spc="25" dirty="0">
                <a:solidFill>
                  <a:srgbClr val="002060"/>
                </a:solidFill>
                <a:latin typeface="Calibri" panose="020F0502020204030204" pitchFamily="34" charset="0"/>
                <a:cs typeface="Calibri" panose="020F0502020204030204" pitchFamily="34" charset="0"/>
              </a:rPr>
              <a:t>règles </a:t>
            </a:r>
            <a:r>
              <a:rPr lang="fr-FR" sz="1100" spc="15" dirty="0">
                <a:solidFill>
                  <a:srgbClr val="002060"/>
                </a:solidFill>
                <a:latin typeface="Calibri" panose="020F0502020204030204" pitchFamily="34" charset="0"/>
                <a:cs typeface="Calibri" panose="020F0502020204030204" pitchFamily="34" charset="0"/>
              </a:rPr>
              <a:t>de bruit </a:t>
            </a:r>
            <a:r>
              <a:rPr lang="fr-FR" sz="1100" spc="10" dirty="0">
                <a:solidFill>
                  <a:srgbClr val="002060"/>
                </a:solidFill>
                <a:latin typeface="Calibri" panose="020F0502020204030204" pitchFamily="34" charset="0"/>
                <a:cs typeface="Calibri" panose="020F0502020204030204" pitchFamily="34" charset="0"/>
              </a:rPr>
              <a:t>à partir </a:t>
            </a:r>
            <a:r>
              <a:rPr lang="fr-FR" sz="1100" spc="15" dirty="0">
                <a:solidFill>
                  <a:srgbClr val="002060"/>
                </a:solidFill>
                <a:latin typeface="Calibri" panose="020F0502020204030204" pitchFamily="34" charset="0"/>
                <a:cs typeface="Calibri" panose="020F0502020204030204" pitchFamily="34" charset="0"/>
              </a:rPr>
              <a:t>de </a:t>
            </a:r>
            <a:r>
              <a:rPr lang="fr-FR" sz="1100" spc="-15" dirty="0">
                <a:solidFill>
                  <a:srgbClr val="002060"/>
                </a:solidFill>
                <a:latin typeface="Calibri" panose="020F0502020204030204" pitchFamily="34" charset="0"/>
                <a:cs typeface="Calibri" panose="020F0502020204030204" pitchFamily="34" charset="0"/>
              </a:rPr>
              <a:t>22h </a:t>
            </a:r>
            <a:r>
              <a:rPr lang="fr-FR" sz="1100" spc="30" dirty="0">
                <a:solidFill>
                  <a:srgbClr val="002060"/>
                </a:solidFill>
                <a:latin typeface="Calibri" panose="020F0502020204030204" pitchFamily="34" charset="0"/>
                <a:cs typeface="Calibri" panose="020F0502020204030204" pitchFamily="34" charset="0"/>
              </a:rPr>
              <a:t>(voix, </a:t>
            </a:r>
            <a:r>
              <a:rPr lang="fr-FR" sz="1100" spc="25" dirty="0">
                <a:solidFill>
                  <a:srgbClr val="002060"/>
                </a:solidFill>
                <a:latin typeface="Calibri" panose="020F0502020204030204" pitchFamily="34" charset="0"/>
                <a:cs typeface="Calibri" panose="020F0502020204030204" pitchFamily="34" charset="0"/>
              </a:rPr>
              <a:t>musique, </a:t>
            </a:r>
            <a:r>
              <a:rPr lang="fr-FR" sz="1100" spc="20" dirty="0">
                <a:solidFill>
                  <a:srgbClr val="002060"/>
                </a:solidFill>
                <a:latin typeface="Calibri" panose="020F0502020204030204" pitchFamily="34" charset="0"/>
                <a:cs typeface="Calibri" panose="020F0502020204030204" pitchFamily="34" charset="0"/>
              </a:rPr>
              <a:t>portières </a:t>
            </a:r>
            <a:r>
              <a:rPr lang="fr-FR" sz="1100" spc="15" dirty="0">
                <a:solidFill>
                  <a:srgbClr val="002060"/>
                </a:solidFill>
                <a:latin typeface="Calibri" panose="020F0502020204030204" pitchFamily="34" charset="0"/>
                <a:cs typeface="Calibri" panose="020F0502020204030204" pitchFamily="34" charset="0"/>
              </a:rPr>
              <a:t>de voiture qui</a:t>
            </a:r>
            <a:r>
              <a:rPr lang="fr-FR" sz="1100" spc="-155"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claquent)</a:t>
            </a:r>
            <a:endParaRPr lang="fr-FR" sz="1100" dirty="0">
              <a:solidFill>
                <a:srgbClr val="002060"/>
              </a:solidFill>
              <a:latin typeface="Calibri" panose="020F0502020204030204" pitchFamily="34" charset="0"/>
              <a:cs typeface="Calibri" panose="020F0502020204030204" pitchFamily="34" charset="0"/>
            </a:endParaRPr>
          </a:p>
          <a:p>
            <a:pPr marL="186690" indent="-174625">
              <a:lnSpc>
                <a:spcPct val="100000"/>
              </a:lnSpc>
              <a:spcBef>
                <a:spcPts val="35"/>
              </a:spcBef>
              <a:buFont typeface="Wingdings"/>
              <a:buChar char=""/>
              <a:tabLst>
                <a:tab pos="187325" algn="l"/>
              </a:tabLst>
            </a:pPr>
            <a:r>
              <a:rPr lang="fr-FR" sz="1100" spc="20" dirty="0">
                <a:solidFill>
                  <a:srgbClr val="002060"/>
                </a:solidFill>
                <a:latin typeface="Calibri" panose="020F0502020204030204" pitchFamily="34" charset="0"/>
                <a:cs typeface="Calibri" panose="020F0502020204030204" pitchFamily="34" charset="0"/>
              </a:rPr>
              <a:t>Éviter</a:t>
            </a:r>
            <a:r>
              <a:rPr lang="fr-FR" sz="1100" spc="-40"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le</a:t>
            </a:r>
            <a:r>
              <a:rPr lang="fr-FR" sz="1100" spc="20" dirty="0">
                <a:solidFill>
                  <a:srgbClr val="002060"/>
                </a:solidFill>
                <a:latin typeface="Calibri" panose="020F0502020204030204" pitchFamily="34" charset="0"/>
                <a:cs typeface="Calibri" panose="020F0502020204030204" pitchFamily="34" charset="0"/>
              </a:rPr>
              <a:t> stationnement</a:t>
            </a:r>
            <a:r>
              <a:rPr lang="fr-FR" sz="1100" spc="-20"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sur</a:t>
            </a:r>
            <a:r>
              <a:rPr lang="fr-FR" sz="1100" spc="-40"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les</a:t>
            </a:r>
            <a:r>
              <a:rPr lang="fr-FR" sz="1100" spc="-10"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trottoirs</a:t>
            </a:r>
            <a:r>
              <a:rPr lang="fr-FR" sz="1100" spc="60" dirty="0">
                <a:solidFill>
                  <a:srgbClr val="002060"/>
                </a:solidFill>
                <a:latin typeface="Calibri" panose="020F0502020204030204" pitchFamily="34" charset="0"/>
                <a:cs typeface="Calibri" panose="020F0502020204030204" pitchFamily="34" charset="0"/>
              </a:rPr>
              <a:t> </a:t>
            </a:r>
            <a:r>
              <a:rPr lang="fr-FR" sz="1100" spc="20" dirty="0">
                <a:solidFill>
                  <a:srgbClr val="002060"/>
                </a:solidFill>
                <a:latin typeface="Calibri" panose="020F0502020204030204" pitchFamily="34" charset="0"/>
                <a:cs typeface="Calibri" panose="020F0502020204030204" pitchFamily="34" charset="0"/>
              </a:rPr>
              <a:t>empêchant</a:t>
            </a:r>
            <a:r>
              <a:rPr lang="fr-FR" sz="1100" spc="-25"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la</a:t>
            </a:r>
            <a:r>
              <a:rPr lang="fr-FR" sz="1100" spc="-30"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circulation</a:t>
            </a:r>
            <a:r>
              <a:rPr lang="fr-FR" sz="1100" spc="60"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sécurisé</a:t>
            </a:r>
            <a:r>
              <a:rPr lang="fr-FR" sz="1100" spc="20"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des</a:t>
            </a:r>
            <a:r>
              <a:rPr lang="fr-FR" sz="1100" spc="-15" dirty="0">
                <a:solidFill>
                  <a:srgbClr val="002060"/>
                </a:solidFill>
                <a:latin typeface="Calibri" panose="020F0502020204030204" pitchFamily="34" charset="0"/>
                <a:cs typeface="Calibri" panose="020F0502020204030204" pitchFamily="34" charset="0"/>
              </a:rPr>
              <a:t> </a:t>
            </a:r>
            <a:r>
              <a:rPr lang="fr-FR" sz="1100" spc="20" dirty="0">
                <a:solidFill>
                  <a:srgbClr val="002060"/>
                </a:solidFill>
                <a:latin typeface="Calibri" panose="020F0502020204030204" pitchFamily="34" charset="0"/>
                <a:cs typeface="Calibri" panose="020F0502020204030204" pitchFamily="34" charset="0"/>
              </a:rPr>
              <a:t>piétons,</a:t>
            </a:r>
            <a:r>
              <a:rPr lang="fr-FR" sz="1100" spc="-75"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des</a:t>
            </a:r>
            <a:r>
              <a:rPr lang="fr-FR" sz="1100" spc="-10" dirty="0">
                <a:solidFill>
                  <a:srgbClr val="002060"/>
                </a:solidFill>
                <a:latin typeface="Calibri" panose="020F0502020204030204" pitchFamily="34" charset="0"/>
                <a:cs typeface="Calibri" panose="020F0502020204030204" pitchFamily="34" charset="0"/>
              </a:rPr>
              <a:t> </a:t>
            </a:r>
            <a:r>
              <a:rPr lang="fr-FR" sz="1100" spc="20" dirty="0">
                <a:solidFill>
                  <a:srgbClr val="002060"/>
                </a:solidFill>
                <a:latin typeface="Calibri" panose="020F0502020204030204" pitchFamily="34" charset="0"/>
                <a:cs typeface="Calibri" panose="020F0502020204030204" pitchFamily="34" charset="0"/>
              </a:rPr>
              <a:t>poussettes</a:t>
            </a:r>
            <a:r>
              <a:rPr lang="fr-FR" sz="1100"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d’enfants</a:t>
            </a:r>
            <a:r>
              <a:rPr lang="fr-FR" sz="1100" spc="-85" dirty="0">
                <a:solidFill>
                  <a:srgbClr val="002060"/>
                </a:solidFill>
                <a:latin typeface="Calibri" panose="020F0502020204030204" pitchFamily="34" charset="0"/>
                <a:cs typeface="Calibri" panose="020F0502020204030204" pitchFamily="34" charset="0"/>
              </a:rPr>
              <a:t> </a:t>
            </a:r>
            <a:r>
              <a:rPr lang="fr-FR" sz="1100" dirty="0">
                <a:solidFill>
                  <a:srgbClr val="002060"/>
                </a:solidFill>
                <a:latin typeface="Calibri" panose="020F0502020204030204" pitchFamily="34" charset="0"/>
                <a:cs typeface="Calibri" panose="020F0502020204030204" pitchFamily="34" charset="0"/>
              </a:rPr>
              <a:t>ou</a:t>
            </a:r>
            <a:r>
              <a:rPr lang="fr-FR" sz="1100" spc="-85"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des</a:t>
            </a:r>
            <a:r>
              <a:rPr lang="fr-FR" sz="1100" spc="-80"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fauteuils</a:t>
            </a:r>
            <a:r>
              <a:rPr lang="fr-FR" sz="1100" spc="-160"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roulants</a:t>
            </a:r>
            <a:r>
              <a:rPr lang="fr-FR" sz="1100" spc="-10" dirty="0">
                <a:solidFill>
                  <a:srgbClr val="002060"/>
                </a:solidFill>
                <a:latin typeface="Calibri" panose="020F0502020204030204" pitchFamily="34" charset="0"/>
                <a:cs typeface="Calibri" panose="020F0502020204030204" pitchFamily="34" charset="0"/>
              </a:rPr>
              <a:t> pour</a:t>
            </a:r>
            <a:r>
              <a:rPr lang="fr-FR" sz="1100" spc="-35" dirty="0">
                <a:solidFill>
                  <a:srgbClr val="002060"/>
                </a:solidFill>
                <a:latin typeface="Calibri" panose="020F0502020204030204" pitchFamily="34" charset="0"/>
                <a:cs typeface="Calibri" panose="020F0502020204030204" pitchFamily="34" charset="0"/>
              </a:rPr>
              <a:t> handicapés</a:t>
            </a:r>
          </a:p>
          <a:p>
            <a:pPr marL="186690" indent="-174625">
              <a:lnSpc>
                <a:spcPct val="100000"/>
              </a:lnSpc>
              <a:spcBef>
                <a:spcPts val="35"/>
              </a:spcBef>
              <a:buFont typeface="Wingdings"/>
              <a:buChar char=""/>
              <a:tabLst>
                <a:tab pos="187325" algn="l"/>
              </a:tabLst>
            </a:pPr>
            <a:r>
              <a:rPr lang="fr-FR" sz="1100" spc="25" dirty="0">
                <a:solidFill>
                  <a:srgbClr val="002060"/>
                </a:solidFill>
                <a:latin typeface="Calibri" panose="020F0502020204030204" pitchFamily="34" charset="0"/>
                <a:cs typeface="Calibri" panose="020F0502020204030204" pitchFamily="34" charset="0"/>
              </a:rPr>
              <a:t>Ne</a:t>
            </a:r>
            <a:r>
              <a:rPr lang="fr-FR" sz="1100" spc="15"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pas</a:t>
            </a:r>
            <a:r>
              <a:rPr lang="fr-FR" sz="1100" spc="55"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laisser</a:t>
            </a:r>
            <a:r>
              <a:rPr lang="fr-FR" sz="1100" spc="-114"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les</a:t>
            </a:r>
            <a:r>
              <a:rPr lang="fr-FR" sz="1100" spc="-15" dirty="0">
                <a:solidFill>
                  <a:srgbClr val="002060"/>
                </a:solidFill>
                <a:latin typeface="Calibri" panose="020F0502020204030204" pitchFamily="34" charset="0"/>
                <a:cs typeface="Calibri" panose="020F0502020204030204" pitchFamily="34" charset="0"/>
              </a:rPr>
              <a:t> </a:t>
            </a:r>
            <a:r>
              <a:rPr lang="fr-FR" sz="1100" spc="20" dirty="0">
                <a:solidFill>
                  <a:srgbClr val="002060"/>
                </a:solidFill>
                <a:latin typeface="Calibri" panose="020F0502020204030204" pitchFamily="34" charset="0"/>
                <a:cs typeface="Calibri" panose="020F0502020204030204" pitchFamily="34" charset="0"/>
              </a:rPr>
              <a:t>chiens</a:t>
            </a:r>
            <a:r>
              <a:rPr lang="fr-FR" sz="1100" spc="-15"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et</a:t>
            </a:r>
            <a:r>
              <a:rPr lang="fr-FR" sz="1100" spc="-20" dirty="0">
                <a:solidFill>
                  <a:srgbClr val="002060"/>
                </a:solidFill>
                <a:latin typeface="Calibri" panose="020F0502020204030204" pitchFamily="34" charset="0"/>
                <a:cs typeface="Calibri" panose="020F0502020204030204" pitchFamily="34" charset="0"/>
              </a:rPr>
              <a:t> </a:t>
            </a:r>
            <a:r>
              <a:rPr lang="fr-FR" sz="1100" spc="5" dirty="0">
                <a:solidFill>
                  <a:srgbClr val="002060"/>
                </a:solidFill>
                <a:latin typeface="Calibri" panose="020F0502020204030204" pitchFamily="34" charset="0"/>
                <a:cs typeface="Calibri" panose="020F0502020204030204" pitchFamily="34" charset="0"/>
              </a:rPr>
              <a:t>chats</a:t>
            </a:r>
            <a:r>
              <a:rPr lang="fr-FR" sz="1100" spc="55"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faire </a:t>
            </a:r>
            <a:r>
              <a:rPr lang="fr-FR" sz="1100" spc="30" dirty="0">
                <a:solidFill>
                  <a:srgbClr val="002060"/>
                </a:solidFill>
                <a:latin typeface="Calibri" panose="020F0502020204030204" pitchFamily="34" charset="0"/>
                <a:cs typeface="Calibri" panose="020F0502020204030204" pitchFamily="34" charset="0"/>
              </a:rPr>
              <a:t>leur</a:t>
            </a:r>
            <a:r>
              <a:rPr lang="fr-FR" sz="1100" spc="-40"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besoin</a:t>
            </a:r>
            <a:r>
              <a:rPr lang="fr-FR" sz="1100" spc="-90"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sur</a:t>
            </a:r>
            <a:r>
              <a:rPr lang="fr-FR" sz="1100" spc="35"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les</a:t>
            </a:r>
            <a:r>
              <a:rPr lang="fr-FR" sz="1100" spc="-90" dirty="0">
                <a:solidFill>
                  <a:srgbClr val="002060"/>
                </a:solidFill>
                <a:latin typeface="Calibri" panose="020F0502020204030204" pitchFamily="34" charset="0"/>
                <a:cs typeface="Calibri" panose="020F0502020204030204" pitchFamily="34" charset="0"/>
              </a:rPr>
              <a:t> </a:t>
            </a:r>
            <a:r>
              <a:rPr lang="fr-FR" sz="1100" spc="25" dirty="0">
                <a:solidFill>
                  <a:srgbClr val="002060"/>
                </a:solidFill>
                <a:latin typeface="Calibri" panose="020F0502020204030204" pitchFamily="34" charset="0"/>
                <a:cs typeface="Calibri" panose="020F0502020204030204" pitchFamily="34" charset="0"/>
              </a:rPr>
              <a:t>bas-côtés</a:t>
            </a:r>
            <a:r>
              <a:rPr lang="fr-FR" sz="1100" spc="55"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de nos</a:t>
            </a:r>
            <a:r>
              <a:rPr lang="fr-FR" sz="1100" spc="-15" dirty="0">
                <a:solidFill>
                  <a:srgbClr val="002060"/>
                </a:solidFill>
                <a:latin typeface="Calibri" panose="020F0502020204030204" pitchFamily="34" charset="0"/>
                <a:cs typeface="Calibri" panose="020F0502020204030204" pitchFamily="34" charset="0"/>
              </a:rPr>
              <a:t> </a:t>
            </a:r>
            <a:r>
              <a:rPr lang="fr-FR" sz="1100" spc="15" dirty="0">
                <a:solidFill>
                  <a:srgbClr val="002060"/>
                </a:solidFill>
                <a:latin typeface="Calibri" panose="020F0502020204030204" pitchFamily="34" charset="0"/>
                <a:cs typeface="Calibri" panose="020F0502020204030204" pitchFamily="34" charset="0"/>
              </a:rPr>
              <a:t>rues</a:t>
            </a:r>
            <a:r>
              <a:rPr lang="fr-FR" sz="1100" spc="60"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et</a:t>
            </a:r>
            <a:r>
              <a:rPr lang="fr-FR" sz="1100" spc="-25" dirty="0">
                <a:solidFill>
                  <a:srgbClr val="002060"/>
                </a:solidFill>
                <a:latin typeface="Calibri" panose="020F0502020204030204" pitchFamily="34" charset="0"/>
                <a:cs typeface="Calibri" panose="020F0502020204030204" pitchFamily="34" charset="0"/>
              </a:rPr>
              <a:t> </a:t>
            </a:r>
            <a:r>
              <a:rPr lang="fr-FR" sz="1100" spc="30" dirty="0">
                <a:solidFill>
                  <a:srgbClr val="002060"/>
                </a:solidFill>
                <a:latin typeface="Calibri" panose="020F0502020204030204" pitchFamily="34" charset="0"/>
                <a:cs typeface="Calibri" panose="020F0502020204030204" pitchFamily="34" charset="0"/>
              </a:rPr>
              <a:t>les</a:t>
            </a:r>
            <a:r>
              <a:rPr lang="fr-FR" sz="1100" spc="-90" dirty="0">
                <a:solidFill>
                  <a:srgbClr val="002060"/>
                </a:solidFill>
                <a:latin typeface="Calibri" panose="020F0502020204030204" pitchFamily="34" charset="0"/>
                <a:cs typeface="Calibri" panose="020F0502020204030204" pitchFamily="34" charset="0"/>
              </a:rPr>
              <a:t> </a:t>
            </a:r>
            <a:r>
              <a:rPr lang="fr-FR" sz="1100" spc="10" dirty="0">
                <a:solidFill>
                  <a:srgbClr val="002060"/>
                </a:solidFill>
                <a:latin typeface="Calibri" panose="020F0502020204030204" pitchFamily="34" charset="0"/>
                <a:cs typeface="Calibri" panose="020F0502020204030204" pitchFamily="34" charset="0"/>
              </a:rPr>
              <a:t>trottoirs.</a:t>
            </a:r>
          </a:p>
          <a:p>
            <a:pPr marL="186690" indent="-174625">
              <a:lnSpc>
                <a:spcPct val="100000"/>
              </a:lnSpc>
              <a:spcBef>
                <a:spcPts val="35"/>
              </a:spcBef>
              <a:buFont typeface="Wingdings"/>
              <a:buChar char=""/>
              <a:tabLst>
                <a:tab pos="187325" algn="l"/>
              </a:tabLst>
            </a:pPr>
            <a:endParaRPr lang="fr-FR" sz="1100" dirty="0">
              <a:solidFill>
                <a:srgbClr val="002060"/>
              </a:solidFill>
              <a:latin typeface="Calibri" panose="020F0502020204030204" pitchFamily="34" charset="0"/>
              <a:cs typeface="Calibri" panose="020F0502020204030204" pitchFamily="34" charset="0"/>
            </a:endParaRPr>
          </a:p>
          <a:p>
            <a:pPr marL="33020" algn="ctr">
              <a:lnSpc>
                <a:spcPct val="100000"/>
              </a:lnSpc>
              <a:spcBef>
                <a:spcPts val="105"/>
              </a:spcBef>
            </a:pPr>
            <a:r>
              <a:rPr lang="fr-FR" sz="1100" b="1" spc="20" dirty="0">
                <a:solidFill>
                  <a:srgbClr val="002060"/>
                </a:solidFill>
                <a:latin typeface="Calibri" panose="020F0502020204030204" pitchFamily="34" charset="0"/>
                <a:cs typeface="Calibri" panose="020F0502020204030204" pitchFamily="34" charset="0"/>
              </a:rPr>
              <a:t>Un peu </a:t>
            </a:r>
            <a:r>
              <a:rPr lang="fr-FR" sz="1100" b="1" spc="10" dirty="0">
                <a:solidFill>
                  <a:srgbClr val="002060"/>
                </a:solidFill>
                <a:latin typeface="Calibri" panose="020F0502020204030204" pitchFamily="34" charset="0"/>
                <a:cs typeface="Calibri" panose="020F0502020204030204" pitchFamily="34" charset="0"/>
              </a:rPr>
              <a:t>de </a:t>
            </a:r>
            <a:r>
              <a:rPr lang="fr-FR" sz="1100" b="1" spc="5" dirty="0">
                <a:solidFill>
                  <a:srgbClr val="002060"/>
                </a:solidFill>
                <a:latin typeface="Calibri" panose="020F0502020204030204" pitchFamily="34" charset="0"/>
                <a:cs typeface="Calibri" panose="020F0502020204030204" pitchFamily="34" charset="0"/>
              </a:rPr>
              <a:t>savoir-vivre </a:t>
            </a:r>
            <a:r>
              <a:rPr lang="fr-FR" sz="1100" b="1" spc="10" dirty="0">
                <a:solidFill>
                  <a:srgbClr val="002060"/>
                </a:solidFill>
                <a:latin typeface="Calibri" panose="020F0502020204030204" pitchFamily="34" charset="0"/>
                <a:cs typeface="Calibri" panose="020F0502020204030204" pitchFamily="34" charset="0"/>
              </a:rPr>
              <a:t>facilite </a:t>
            </a:r>
            <a:r>
              <a:rPr lang="fr-FR" sz="1100" b="1" spc="20" dirty="0">
                <a:solidFill>
                  <a:srgbClr val="002060"/>
                </a:solidFill>
                <a:latin typeface="Calibri" panose="020F0502020204030204" pitchFamily="34" charset="0"/>
                <a:cs typeface="Calibri" panose="020F0502020204030204" pitchFamily="34" charset="0"/>
              </a:rPr>
              <a:t>la </a:t>
            </a:r>
            <a:r>
              <a:rPr lang="fr-FR" sz="1100" b="1" spc="15" dirty="0">
                <a:solidFill>
                  <a:srgbClr val="002060"/>
                </a:solidFill>
                <a:latin typeface="Calibri" panose="020F0502020204030204" pitchFamily="34" charset="0"/>
                <a:cs typeface="Calibri" panose="020F0502020204030204" pitchFamily="34" charset="0"/>
              </a:rPr>
              <a:t>vie </a:t>
            </a:r>
            <a:r>
              <a:rPr lang="fr-FR" sz="1100" b="1" spc="10" dirty="0">
                <a:solidFill>
                  <a:srgbClr val="002060"/>
                </a:solidFill>
                <a:latin typeface="Calibri" panose="020F0502020204030204" pitchFamily="34" charset="0"/>
                <a:cs typeface="Calibri" panose="020F0502020204030204" pitchFamily="34" charset="0"/>
              </a:rPr>
              <a:t>de</a:t>
            </a:r>
            <a:r>
              <a:rPr lang="fr-FR" sz="1100" b="1" spc="-65" dirty="0">
                <a:solidFill>
                  <a:srgbClr val="002060"/>
                </a:solidFill>
                <a:latin typeface="Calibri" panose="020F0502020204030204" pitchFamily="34" charset="0"/>
                <a:cs typeface="Calibri" panose="020F0502020204030204" pitchFamily="34" charset="0"/>
              </a:rPr>
              <a:t> </a:t>
            </a:r>
            <a:r>
              <a:rPr lang="fr-FR" sz="1100" b="1" spc="5" dirty="0">
                <a:solidFill>
                  <a:srgbClr val="002060"/>
                </a:solidFill>
                <a:latin typeface="Calibri" panose="020F0502020204030204" pitchFamily="34" charset="0"/>
                <a:cs typeface="Calibri" panose="020F0502020204030204" pitchFamily="34" charset="0"/>
              </a:rPr>
              <a:t>tous.</a:t>
            </a:r>
          </a:p>
          <a:p>
            <a:pPr marL="33020" algn="ctr">
              <a:lnSpc>
                <a:spcPct val="100000"/>
              </a:lnSpc>
              <a:spcBef>
                <a:spcPts val="105"/>
              </a:spcBef>
            </a:pPr>
            <a:endParaRPr lang="fr-FR" sz="1100" dirty="0">
              <a:solidFill>
                <a:srgbClr val="002060"/>
              </a:solidFill>
              <a:latin typeface="Calibri" panose="020F0502020204030204" pitchFamily="34" charset="0"/>
              <a:cs typeface="Calibri" panose="020F0502020204030204" pitchFamily="34" charset="0"/>
            </a:endParaRPr>
          </a:p>
          <a:p>
            <a:pPr marL="33655" algn="ctr">
              <a:lnSpc>
                <a:spcPct val="100000"/>
              </a:lnSpc>
              <a:spcBef>
                <a:spcPts val="35"/>
              </a:spcBef>
            </a:pPr>
            <a:r>
              <a:rPr lang="fr-FR" sz="1100" b="1" spc="10" dirty="0">
                <a:solidFill>
                  <a:srgbClr val="002060"/>
                </a:solidFill>
                <a:latin typeface="Calibri" panose="020F0502020204030204" pitchFamily="34" charset="0"/>
                <a:cs typeface="Calibri" panose="020F0502020204030204" pitchFamily="34" charset="0"/>
              </a:rPr>
              <a:t>Attention, une </a:t>
            </a:r>
            <a:r>
              <a:rPr lang="fr-FR" sz="1100" b="1" spc="15" dirty="0">
                <a:solidFill>
                  <a:srgbClr val="002060"/>
                </a:solidFill>
                <a:latin typeface="Calibri" panose="020F0502020204030204" pitchFamily="34" charset="0"/>
                <a:cs typeface="Calibri" panose="020F0502020204030204" pitchFamily="34" charset="0"/>
              </a:rPr>
              <a:t>plus </a:t>
            </a:r>
            <a:r>
              <a:rPr lang="fr-FR" sz="1100" b="1" dirty="0">
                <a:solidFill>
                  <a:srgbClr val="002060"/>
                </a:solidFill>
                <a:latin typeface="Calibri" panose="020F0502020204030204" pitchFamily="34" charset="0"/>
                <a:cs typeface="Calibri" panose="020F0502020204030204" pitchFamily="34" charset="0"/>
              </a:rPr>
              <a:t>grande </a:t>
            </a:r>
            <a:r>
              <a:rPr lang="fr-FR" sz="1100" b="1" spc="15" dirty="0">
                <a:solidFill>
                  <a:srgbClr val="002060"/>
                </a:solidFill>
                <a:latin typeface="Calibri" panose="020F0502020204030204" pitchFamily="34" charset="0"/>
                <a:cs typeface="Calibri" panose="020F0502020204030204" pitchFamily="34" charset="0"/>
              </a:rPr>
              <a:t>sévérité </a:t>
            </a:r>
            <a:r>
              <a:rPr lang="fr-FR" sz="1100" b="1" spc="20" dirty="0">
                <a:solidFill>
                  <a:srgbClr val="002060"/>
                </a:solidFill>
                <a:latin typeface="Calibri" panose="020F0502020204030204" pitchFamily="34" charset="0"/>
                <a:cs typeface="Calibri" panose="020F0502020204030204" pitchFamily="34" charset="0"/>
              </a:rPr>
              <a:t>est </a:t>
            </a:r>
            <a:r>
              <a:rPr lang="fr-FR" sz="1100" b="1" spc="15" dirty="0">
                <a:solidFill>
                  <a:srgbClr val="002060"/>
                </a:solidFill>
                <a:latin typeface="Calibri" panose="020F0502020204030204" pitchFamily="34" charset="0"/>
                <a:cs typeface="Calibri" panose="020F0502020204030204" pitchFamily="34" charset="0"/>
              </a:rPr>
              <a:t>appliquée </a:t>
            </a:r>
            <a:r>
              <a:rPr lang="fr-FR" sz="1100" b="1" dirty="0">
                <a:solidFill>
                  <a:srgbClr val="002060"/>
                </a:solidFill>
                <a:latin typeface="Calibri" panose="020F0502020204030204" pitchFamily="34" charset="0"/>
                <a:cs typeface="Calibri" panose="020F0502020204030204" pitchFamily="34" charset="0"/>
              </a:rPr>
              <a:t>aux </a:t>
            </a:r>
            <a:r>
              <a:rPr lang="fr-FR" sz="1100" b="1" spc="15" dirty="0">
                <a:solidFill>
                  <a:srgbClr val="002060"/>
                </a:solidFill>
                <a:latin typeface="Calibri" panose="020F0502020204030204" pitchFamily="34" charset="0"/>
                <a:cs typeface="Calibri" panose="020F0502020204030204" pitchFamily="34" charset="0"/>
              </a:rPr>
              <a:t>véhicules « ventouses » </a:t>
            </a:r>
            <a:r>
              <a:rPr lang="fr-FR" sz="1100" b="1" spc="10" dirty="0">
                <a:solidFill>
                  <a:srgbClr val="002060"/>
                </a:solidFill>
                <a:latin typeface="Calibri" panose="020F0502020204030204" pitchFamily="34" charset="0"/>
                <a:cs typeface="Calibri" panose="020F0502020204030204" pitchFamily="34" charset="0"/>
              </a:rPr>
              <a:t>stationnés pendant</a:t>
            </a:r>
            <a:r>
              <a:rPr lang="fr-FR" sz="1100" b="1" spc="150" dirty="0">
                <a:solidFill>
                  <a:srgbClr val="002060"/>
                </a:solidFill>
                <a:latin typeface="Calibri" panose="020F0502020204030204" pitchFamily="34" charset="0"/>
                <a:cs typeface="Calibri" panose="020F0502020204030204" pitchFamily="34" charset="0"/>
              </a:rPr>
              <a:t> </a:t>
            </a:r>
            <a:r>
              <a:rPr lang="fr-FR" sz="1100" b="1" spc="15" dirty="0">
                <a:solidFill>
                  <a:srgbClr val="002060"/>
                </a:solidFill>
                <a:latin typeface="Calibri" panose="020F0502020204030204" pitchFamily="34" charset="0"/>
                <a:cs typeface="Calibri" panose="020F0502020204030204" pitchFamily="34" charset="0"/>
              </a:rPr>
              <a:t>plusieurs</a:t>
            </a:r>
            <a:r>
              <a:rPr lang="fr-FR" sz="1100" dirty="0">
                <a:solidFill>
                  <a:srgbClr val="002060"/>
                </a:solidFill>
                <a:latin typeface="Calibri" panose="020F0502020204030204" pitchFamily="34" charset="0"/>
                <a:cs typeface="Calibri" panose="020F0502020204030204" pitchFamily="34" charset="0"/>
              </a:rPr>
              <a:t> </a:t>
            </a:r>
            <a:r>
              <a:rPr lang="fr-FR" sz="1100" b="1" spc="5" dirty="0">
                <a:solidFill>
                  <a:srgbClr val="002060"/>
                </a:solidFill>
                <a:latin typeface="Calibri" panose="020F0502020204030204" pitchFamily="34" charset="0"/>
                <a:cs typeface="Calibri" panose="020F0502020204030204" pitchFamily="34" charset="0"/>
              </a:rPr>
              <a:t>jours </a:t>
            </a:r>
            <a:r>
              <a:rPr lang="fr-FR" sz="1100" b="1" spc="10" dirty="0">
                <a:solidFill>
                  <a:srgbClr val="002060"/>
                </a:solidFill>
                <a:latin typeface="Calibri" panose="020F0502020204030204" pitchFamily="34" charset="0"/>
                <a:cs typeface="Calibri" panose="020F0502020204030204" pitchFamily="34" charset="0"/>
              </a:rPr>
              <a:t>sur </a:t>
            </a:r>
            <a:r>
              <a:rPr lang="fr-FR" sz="1100" b="1" spc="25" dirty="0">
                <a:solidFill>
                  <a:srgbClr val="002060"/>
                </a:solidFill>
                <a:latin typeface="Calibri" panose="020F0502020204030204" pitchFamily="34" charset="0"/>
                <a:cs typeface="Calibri" panose="020F0502020204030204" pitchFamily="34" charset="0"/>
              </a:rPr>
              <a:t>les </a:t>
            </a:r>
            <a:r>
              <a:rPr lang="fr-FR" sz="1100" b="1" dirty="0">
                <a:solidFill>
                  <a:srgbClr val="002060"/>
                </a:solidFill>
                <a:latin typeface="Calibri" panose="020F0502020204030204" pitchFamily="34" charset="0"/>
                <a:cs typeface="Calibri" panose="020F0502020204030204" pitchFamily="34" charset="0"/>
              </a:rPr>
              <a:t>trottoirs. </a:t>
            </a:r>
          </a:p>
          <a:p>
            <a:pPr marL="33655" algn="ctr">
              <a:lnSpc>
                <a:spcPct val="100000"/>
              </a:lnSpc>
              <a:spcBef>
                <a:spcPts val="35"/>
              </a:spcBef>
            </a:pPr>
            <a:r>
              <a:rPr lang="fr-FR" sz="1100" b="1" spc="10" dirty="0">
                <a:solidFill>
                  <a:srgbClr val="002060"/>
                </a:solidFill>
                <a:latin typeface="Calibri" panose="020F0502020204030204" pitchFamily="34" charset="0"/>
                <a:cs typeface="Calibri" panose="020F0502020204030204" pitchFamily="34" charset="0"/>
              </a:rPr>
              <a:t>Verbalisation </a:t>
            </a:r>
            <a:r>
              <a:rPr lang="fr-FR" sz="1100" b="1" spc="25" dirty="0">
                <a:solidFill>
                  <a:srgbClr val="002060"/>
                </a:solidFill>
                <a:latin typeface="Calibri" panose="020F0502020204030204" pitchFamily="34" charset="0"/>
                <a:cs typeface="Calibri" panose="020F0502020204030204" pitchFamily="34" charset="0"/>
              </a:rPr>
              <a:t>et </a:t>
            </a:r>
            <a:r>
              <a:rPr lang="fr-FR" sz="1100" b="1" spc="15" dirty="0">
                <a:solidFill>
                  <a:srgbClr val="002060"/>
                </a:solidFill>
                <a:latin typeface="Calibri" panose="020F0502020204030204" pitchFamily="34" charset="0"/>
                <a:cs typeface="Calibri" panose="020F0502020204030204" pitchFamily="34" charset="0"/>
              </a:rPr>
              <a:t>mise </a:t>
            </a:r>
            <a:r>
              <a:rPr lang="fr-FR" sz="1100" b="1" spc="30" dirty="0">
                <a:solidFill>
                  <a:srgbClr val="002060"/>
                </a:solidFill>
                <a:latin typeface="Calibri" panose="020F0502020204030204" pitchFamily="34" charset="0"/>
                <a:cs typeface="Calibri" panose="020F0502020204030204" pitchFamily="34" charset="0"/>
              </a:rPr>
              <a:t>en </a:t>
            </a:r>
            <a:r>
              <a:rPr lang="fr-FR" sz="1100" b="1" spc="10" dirty="0">
                <a:solidFill>
                  <a:srgbClr val="002060"/>
                </a:solidFill>
                <a:latin typeface="Calibri" panose="020F0502020204030204" pitchFamily="34" charset="0"/>
                <a:cs typeface="Calibri" panose="020F0502020204030204" pitchFamily="34" charset="0"/>
              </a:rPr>
              <a:t>fourrière seront </a:t>
            </a:r>
            <a:r>
              <a:rPr lang="fr-FR" sz="1100" b="1" spc="15" dirty="0">
                <a:solidFill>
                  <a:srgbClr val="002060"/>
                </a:solidFill>
                <a:latin typeface="Calibri" panose="020F0502020204030204" pitchFamily="34" charset="0"/>
                <a:cs typeface="Calibri" panose="020F0502020204030204" pitchFamily="34" charset="0"/>
              </a:rPr>
              <a:t>systématiquement</a:t>
            </a:r>
            <a:r>
              <a:rPr lang="fr-FR" sz="1100" b="1" spc="100" dirty="0">
                <a:solidFill>
                  <a:srgbClr val="002060"/>
                </a:solidFill>
                <a:latin typeface="Calibri" panose="020F0502020204030204" pitchFamily="34" charset="0"/>
                <a:cs typeface="Calibri" panose="020F0502020204030204" pitchFamily="34" charset="0"/>
              </a:rPr>
              <a:t> </a:t>
            </a:r>
            <a:r>
              <a:rPr lang="fr-FR" sz="1100" b="1" spc="20" dirty="0">
                <a:solidFill>
                  <a:srgbClr val="002060"/>
                </a:solidFill>
                <a:latin typeface="Calibri" panose="020F0502020204030204" pitchFamily="34" charset="0"/>
                <a:cs typeface="Calibri" panose="020F0502020204030204" pitchFamily="34" charset="0"/>
              </a:rPr>
              <a:t>demandées </a:t>
            </a:r>
          </a:p>
          <a:p>
            <a:pPr marL="33655" algn="ctr">
              <a:lnSpc>
                <a:spcPct val="100000"/>
              </a:lnSpc>
              <a:spcBef>
                <a:spcPts val="35"/>
              </a:spcBef>
            </a:pPr>
            <a:r>
              <a:rPr lang="fr-FR" sz="1100" b="1" spc="5" dirty="0">
                <a:solidFill>
                  <a:srgbClr val="002060"/>
                </a:solidFill>
                <a:latin typeface="Calibri" panose="020F0502020204030204" pitchFamily="34" charset="0"/>
                <a:cs typeface="Calibri" panose="020F0502020204030204" pitchFamily="34" charset="0"/>
              </a:rPr>
              <a:t>sans </a:t>
            </a:r>
            <a:r>
              <a:rPr lang="fr-FR" sz="1100" b="1" spc="15" dirty="0">
                <a:solidFill>
                  <a:srgbClr val="002060"/>
                </a:solidFill>
                <a:latin typeface="Calibri" panose="020F0502020204030204" pitchFamily="34" charset="0"/>
                <a:cs typeface="Calibri" panose="020F0502020204030204" pitchFamily="34" charset="0"/>
              </a:rPr>
              <a:t>mise  </a:t>
            </a:r>
            <a:r>
              <a:rPr lang="fr-FR" sz="1100" b="1" spc="30" dirty="0">
                <a:solidFill>
                  <a:srgbClr val="002060"/>
                </a:solidFill>
                <a:latin typeface="Calibri" panose="020F0502020204030204" pitchFamily="34" charset="0"/>
                <a:cs typeface="Calibri" panose="020F0502020204030204" pitchFamily="34" charset="0"/>
              </a:rPr>
              <a:t>en </a:t>
            </a:r>
            <a:r>
              <a:rPr lang="fr-FR" sz="1100" b="1" dirty="0">
                <a:solidFill>
                  <a:srgbClr val="002060"/>
                </a:solidFill>
                <a:latin typeface="Calibri" panose="020F0502020204030204" pitchFamily="34" charset="0"/>
                <a:cs typeface="Calibri" panose="020F0502020204030204" pitchFamily="34" charset="0"/>
              </a:rPr>
              <a:t>garde</a:t>
            </a:r>
            <a:r>
              <a:rPr lang="fr-FR" sz="1100" b="1" spc="-60" dirty="0">
                <a:solidFill>
                  <a:srgbClr val="002060"/>
                </a:solidFill>
                <a:latin typeface="Calibri" panose="020F0502020204030204" pitchFamily="34" charset="0"/>
                <a:cs typeface="Calibri" panose="020F0502020204030204" pitchFamily="34" charset="0"/>
              </a:rPr>
              <a:t> </a:t>
            </a:r>
            <a:r>
              <a:rPr lang="fr-FR" sz="1100" b="1" spc="10" dirty="0">
                <a:solidFill>
                  <a:srgbClr val="002060"/>
                </a:solidFill>
                <a:latin typeface="Calibri" panose="020F0502020204030204" pitchFamily="34" charset="0"/>
                <a:cs typeface="Calibri" panose="020F0502020204030204" pitchFamily="34" charset="0"/>
              </a:rPr>
              <a:t>préalable.</a:t>
            </a:r>
          </a:p>
          <a:p>
            <a:pPr marL="33655" algn="ctr">
              <a:lnSpc>
                <a:spcPct val="100000"/>
              </a:lnSpc>
              <a:spcBef>
                <a:spcPts val="35"/>
              </a:spcBef>
            </a:pPr>
            <a:endParaRPr lang="fr-FR" sz="1100" b="1" spc="10" dirty="0">
              <a:solidFill>
                <a:srgbClr val="002060"/>
              </a:solidFill>
              <a:latin typeface="Calibri" panose="020F0502020204030204" pitchFamily="34" charset="0"/>
              <a:cs typeface="Calibri" panose="020F0502020204030204" pitchFamily="34" charset="0"/>
            </a:endParaRPr>
          </a:p>
          <a:p>
            <a:pPr marL="33655" algn="ctr">
              <a:lnSpc>
                <a:spcPct val="100000"/>
              </a:lnSpc>
              <a:spcBef>
                <a:spcPts val="35"/>
              </a:spcBef>
            </a:pPr>
            <a:endParaRPr lang="fr-FR" sz="1100" b="1" spc="10" dirty="0">
              <a:solidFill>
                <a:srgbClr val="002060"/>
              </a:solidFill>
              <a:latin typeface="Calibri" panose="020F0502020204030204" pitchFamily="34" charset="0"/>
              <a:cs typeface="Calibri" panose="020F0502020204030204" pitchFamily="34" charset="0"/>
            </a:endParaRPr>
          </a:p>
          <a:p>
            <a:pPr marL="33655" algn="ctr">
              <a:lnSpc>
                <a:spcPct val="100000"/>
              </a:lnSpc>
              <a:spcBef>
                <a:spcPts val="35"/>
              </a:spcBef>
            </a:pPr>
            <a:endParaRPr lang="fr-FR" sz="1100" b="1" spc="10" dirty="0">
              <a:solidFill>
                <a:srgbClr val="002060"/>
              </a:solidFill>
              <a:latin typeface="Calibri" panose="020F0502020204030204" pitchFamily="34" charset="0"/>
              <a:cs typeface="Calibri" panose="020F0502020204030204" pitchFamily="34" charset="0"/>
            </a:endParaRPr>
          </a:p>
          <a:p>
            <a:pPr marL="33655" algn="ctr">
              <a:lnSpc>
                <a:spcPct val="100000"/>
              </a:lnSpc>
              <a:spcBef>
                <a:spcPts val="35"/>
              </a:spcBef>
            </a:pPr>
            <a:endParaRPr lang="fr-FR" sz="11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165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0770DF3-8BB9-23AE-9FB9-BCCB7CFE8944}"/>
              </a:ext>
            </a:extLst>
          </p:cNvPr>
          <p:cNvPicPr>
            <a:picLocks noChangeAspect="1"/>
          </p:cNvPicPr>
          <p:nvPr/>
        </p:nvPicPr>
        <p:blipFill>
          <a:blip r:embed="rId2"/>
          <a:stretch>
            <a:fillRect/>
          </a:stretch>
        </p:blipFill>
        <p:spPr>
          <a:xfrm>
            <a:off x="17062" y="3335419"/>
            <a:ext cx="6858000" cy="3877544"/>
          </a:xfrm>
          <a:prstGeom prst="rect">
            <a:avLst/>
          </a:prstGeom>
        </p:spPr>
      </p:pic>
      <p:sp>
        <p:nvSpPr>
          <p:cNvPr id="2" name="Espace réservé du numéro de diapositive 1">
            <a:extLst>
              <a:ext uri="{FF2B5EF4-FFF2-40B4-BE49-F238E27FC236}">
                <a16:creationId xmlns:a16="http://schemas.microsoft.com/office/drawing/2014/main" id="{F591B36A-C52A-43B2-B69F-A3AA209E386A}"/>
              </a:ext>
            </a:extLst>
          </p:cNvPr>
          <p:cNvSpPr>
            <a:spLocks noGrp="1"/>
          </p:cNvSpPr>
          <p:nvPr>
            <p:ph type="sldNum" sz="quarter" idx="12"/>
          </p:nvPr>
        </p:nvSpPr>
        <p:spPr>
          <a:xfrm>
            <a:off x="6309943" y="9690100"/>
            <a:ext cx="548057" cy="215900"/>
          </a:xfrm>
        </p:spPr>
        <p:txBody>
          <a:bodyPr/>
          <a:lstStyle/>
          <a:p>
            <a:pPr algn="r"/>
            <a:fld id="{10E61BED-B75B-49F8-9147-D96CE49DE15C}" type="slidenum">
              <a:rPr lang="fr-FR" smtClean="0">
                <a:solidFill>
                  <a:schemeClr val="accent1"/>
                </a:solidFill>
              </a:rPr>
              <a:pPr algn="r"/>
              <a:t>5</a:t>
            </a:fld>
            <a:endParaRPr lang="fr-FR" dirty="0">
              <a:solidFill>
                <a:schemeClr val="accent1"/>
              </a:solidFill>
            </a:endParaRPr>
          </a:p>
        </p:txBody>
      </p:sp>
      <p:sp>
        <p:nvSpPr>
          <p:cNvPr id="4" name="Titre 6">
            <a:extLst>
              <a:ext uri="{FF2B5EF4-FFF2-40B4-BE49-F238E27FC236}">
                <a16:creationId xmlns:a16="http://schemas.microsoft.com/office/drawing/2014/main" id="{A5EE9C64-91F8-4B18-9634-210308BE623E}"/>
              </a:ext>
            </a:extLst>
          </p:cNvPr>
          <p:cNvSpPr txBox="1">
            <a:spLocks/>
          </p:cNvSpPr>
          <p:nvPr/>
        </p:nvSpPr>
        <p:spPr>
          <a:xfrm>
            <a:off x="0" y="1"/>
            <a:ext cx="6858000" cy="646176"/>
          </a:xfrm>
          <a:prstGeom prst="rect">
            <a:avLst/>
          </a:prstGeom>
          <a:solidFill>
            <a:srgbClr val="50B4C8"/>
          </a:solidFill>
          <a:scene3d>
            <a:camera prst="orthographicFront"/>
            <a:lightRig rig="threePt" dir="t"/>
          </a:scene3d>
          <a:sp3d>
            <a:bevelT w="139700" prst="cross"/>
          </a:sp3d>
        </p:spPr>
        <p:txBody>
          <a:bodyPr anchor="ctr">
            <a:normAutofit/>
          </a:bodyPr>
          <a:lst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a:lstStyle>
          <a:p>
            <a:pPr algn="ctr"/>
            <a:r>
              <a:rPr lang="fr-FR" sz="2400" b="1" dirty="0">
                <a:solidFill>
                  <a:schemeClr val="bg2">
                    <a:lumMod val="90000"/>
                  </a:schemeClr>
                </a:solidFill>
              </a:rPr>
              <a:t>Tri des biodéchets et REOMI</a:t>
            </a:r>
          </a:p>
        </p:txBody>
      </p:sp>
      <p:sp>
        <p:nvSpPr>
          <p:cNvPr id="5" name="Espace réservé du contenu 2">
            <a:extLst>
              <a:ext uri="{FF2B5EF4-FFF2-40B4-BE49-F238E27FC236}">
                <a16:creationId xmlns:a16="http://schemas.microsoft.com/office/drawing/2014/main" id="{9E83349F-FF71-442A-AB98-A76C77C47E61}"/>
              </a:ext>
            </a:extLst>
          </p:cNvPr>
          <p:cNvSpPr txBox="1">
            <a:spLocks/>
          </p:cNvSpPr>
          <p:nvPr/>
        </p:nvSpPr>
        <p:spPr>
          <a:xfrm>
            <a:off x="87796" y="723900"/>
            <a:ext cx="6678764" cy="9100583"/>
          </a:xfrm>
          <a:prstGeom prst="rect">
            <a:avLst/>
          </a:prstGeom>
        </p:spPr>
        <p:txBody>
          <a:bodyPr>
            <a:normAutofit/>
          </a:bodyPr>
          <a:lst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a:lstStyle>
          <a:p>
            <a:pPr algn="ctr"/>
            <a:endParaRPr lang="fr-FR" sz="1100" b="1" dirty="0"/>
          </a:p>
        </p:txBody>
      </p:sp>
      <p:sp>
        <p:nvSpPr>
          <p:cNvPr id="15" name="ZoneTexte 14">
            <a:extLst>
              <a:ext uri="{FF2B5EF4-FFF2-40B4-BE49-F238E27FC236}">
                <a16:creationId xmlns:a16="http://schemas.microsoft.com/office/drawing/2014/main" id="{09AEC39C-F02D-A781-810F-19645878AD6D}"/>
              </a:ext>
            </a:extLst>
          </p:cNvPr>
          <p:cNvSpPr txBox="1"/>
          <p:nvPr/>
        </p:nvSpPr>
        <p:spPr>
          <a:xfrm>
            <a:off x="0" y="862132"/>
            <a:ext cx="6858000" cy="1446550"/>
          </a:xfrm>
          <a:prstGeom prst="rect">
            <a:avLst/>
          </a:prstGeom>
          <a:noFill/>
        </p:spPr>
        <p:txBody>
          <a:bodyPr wrap="square">
            <a:spAutoFit/>
          </a:bodyPr>
          <a:lstStyle/>
          <a:p>
            <a:pPr algn="just"/>
            <a:r>
              <a:rPr lang="fr-FR" sz="1100" b="0" i="0" dirty="0">
                <a:solidFill>
                  <a:srgbClr val="333333"/>
                </a:solidFill>
                <a:effectLst/>
              </a:rPr>
              <a:t>Conformément à la loi Anti-Gaspillage pour une Économie Circulaire (AGEC), à compter du 1er janvier 2024, les biodéchets devront être collectés, non plus dans la poubelle des ordures ménagères mais séparément. </a:t>
            </a:r>
          </a:p>
          <a:p>
            <a:pPr algn="just"/>
            <a:r>
              <a:rPr lang="fr-FR" sz="1100" b="0" i="0" dirty="0">
                <a:solidFill>
                  <a:srgbClr val="333333"/>
                </a:solidFill>
                <a:effectLst/>
              </a:rPr>
              <a:t>Ayant l'obligation de proposer une solution aux habitants pour le tri de ces déchets, la Communauté de communes Plaines et Monts de France, par le biais de ses élus, a choisi d’implanter, sur les 20 communes du territoire, 85 bornes d’apport volontaire pour les biodéchets. Elles sont situées, pour la plupart, à côté des actuelles bornes à verre et/ou à vêtements. </a:t>
            </a:r>
          </a:p>
          <a:p>
            <a:pPr algn="just"/>
            <a:r>
              <a:rPr lang="fr-FR" sz="1100" b="0" i="0" dirty="0">
                <a:solidFill>
                  <a:srgbClr val="333333"/>
                </a:solidFill>
                <a:effectLst/>
              </a:rPr>
              <a:t>Cette mesure a pour objectifs de faire diminuer la Redevance d'Enlèvement des Ordures Ménagères Incitative, mise en place au 1er janvier 2024, mais aussi amoindrir le coût du traitement des déchets ménagers.</a:t>
            </a:r>
          </a:p>
        </p:txBody>
      </p:sp>
      <p:sp>
        <p:nvSpPr>
          <p:cNvPr id="16" name="ZoneTexte 15">
            <a:extLst>
              <a:ext uri="{FF2B5EF4-FFF2-40B4-BE49-F238E27FC236}">
                <a16:creationId xmlns:a16="http://schemas.microsoft.com/office/drawing/2014/main" id="{9A096597-1F5F-C310-7169-0C2D1885AF9A}"/>
              </a:ext>
            </a:extLst>
          </p:cNvPr>
          <p:cNvSpPr txBox="1"/>
          <p:nvPr/>
        </p:nvSpPr>
        <p:spPr>
          <a:xfrm>
            <a:off x="-18884" y="2895015"/>
            <a:ext cx="6859822" cy="553998"/>
          </a:xfrm>
          <a:prstGeom prst="rect">
            <a:avLst/>
          </a:prstGeom>
          <a:noFill/>
        </p:spPr>
        <p:txBody>
          <a:bodyPr wrap="square" rtlCol="0">
            <a:spAutoFit/>
          </a:bodyPr>
          <a:lstStyle/>
          <a:p>
            <a:r>
              <a:rPr lang="fr-FR" sz="1000" b="0" i="0" dirty="0">
                <a:solidFill>
                  <a:srgbClr val="333333"/>
                </a:solidFill>
                <a:effectLst/>
              </a:rPr>
              <a:t>Un prestataire passe actuellement dans chaque habitation pour distribuer gratuitement un "kit à biodéchets", composé d’un bio-seau, 100 sacs kraft et un badge pour l’ouverture des bornes. </a:t>
            </a:r>
          </a:p>
          <a:p>
            <a:endParaRPr lang="fr-FR" sz="1000" dirty="0"/>
          </a:p>
        </p:txBody>
      </p:sp>
      <p:pic>
        <p:nvPicPr>
          <p:cNvPr id="18" name="Image 17">
            <a:extLst>
              <a:ext uri="{FF2B5EF4-FFF2-40B4-BE49-F238E27FC236}">
                <a16:creationId xmlns:a16="http://schemas.microsoft.com/office/drawing/2014/main" id="{3758A00B-FF12-9A6D-EA36-455E0B85358C}"/>
              </a:ext>
            </a:extLst>
          </p:cNvPr>
          <p:cNvPicPr>
            <a:picLocks noChangeAspect="1"/>
          </p:cNvPicPr>
          <p:nvPr/>
        </p:nvPicPr>
        <p:blipFill>
          <a:blip r:embed="rId3"/>
          <a:stretch>
            <a:fillRect/>
          </a:stretch>
        </p:blipFill>
        <p:spPr>
          <a:xfrm>
            <a:off x="330565" y="7290686"/>
            <a:ext cx="3706584" cy="2533797"/>
          </a:xfrm>
          <a:prstGeom prst="rect">
            <a:avLst/>
          </a:prstGeom>
        </p:spPr>
      </p:pic>
      <p:sp>
        <p:nvSpPr>
          <p:cNvPr id="20" name="ZoneTexte 19">
            <a:extLst>
              <a:ext uri="{FF2B5EF4-FFF2-40B4-BE49-F238E27FC236}">
                <a16:creationId xmlns:a16="http://schemas.microsoft.com/office/drawing/2014/main" id="{2E418008-28B6-91E0-3F0D-49AEA1712FA6}"/>
              </a:ext>
            </a:extLst>
          </p:cNvPr>
          <p:cNvSpPr txBox="1"/>
          <p:nvPr/>
        </p:nvSpPr>
        <p:spPr>
          <a:xfrm>
            <a:off x="-17062" y="2386405"/>
            <a:ext cx="6858000" cy="430887"/>
          </a:xfrm>
          <a:prstGeom prst="rect">
            <a:avLst/>
          </a:prstGeom>
          <a:noFill/>
        </p:spPr>
        <p:txBody>
          <a:bodyPr wrap="square">
            <a:spAutoFit/>
          </a:bodyPr>
          <a:lstStyle/>
          <a:p>
            <a:r>
              <a:rPr lang="fr-FR" sz="1100" b="0" i="0" dirty="0">
                <a:effectLst/>
              </a:rPr>
              <a:t>Plus de 50 personnes </a:t>
            </a:r>
            <a:r>
              <a:rPr lang="fr-FR" sz="1100" dirty="0"/>
              <a:t>étaient</a:t>
            </a:r>
            <a:r>
              <a:rPr lang="fr-FR" sz="1100" b="0" i="0" dirty="0">
                <a:effectLst/>
              </a:rPr>
              <a:t> présentes ce mardi 19 décembre à Saint-Mesmes pour la dernière réunion publique de présentation de la collecte des biodéchets et de la Redevance d’Enlèvement des Ordures Ménagères Incitative.</a:t>
            </a:r>
            <a:endParaRPr lang="fr-FR" sz="1100" dirty="0"/>
          </a:p>
        </p:txBody>
      </p:sp>
      <p:sp>
        <p:nvSpPr>
          <p:cNvPr id="22" name="ZoneTexte 21">
            <a:extLst>
              <a:ext uri="{FF2B5EF4-FFF2-40B4-BE49-F238E27FC236}">
                <a16:creationId xmlns:a16="http://schemas.microsoft.com/office/drawing/2014/main" id="{F84E3C85-BF04-7ABB-C833-50634CE139F1}"/>
              </a:ext>
            </a:extLst>
          </p:cNvPr>
          <p:cNvSpPr txBox="1"/>
          <p:nvPr/>
        </p:nvSpPr>
        <p:spPr>
          <a:xfrm>
            <a:off x="4037149" y="8092440"/>
            <a:ext cx="2800145" cy="400110"/>
          </a:xfrm>
          <a:prstGeom prst="rect">
            <a:avLst/>
          </a:prstGeom>
          <a:noFill/>
        </p:spPr>
        <p:txBody>
          <a:bodyPr wrap="square" rtlCol="0">
            <a:spAutoFit/>
          </a:bodyPr>
          <a:lstStyle/>
          <a:p>
            <a:r>
              <a:rPr lang="fr-FR" sz="1000" dirty="0"/>
              <a:t>Ci-contre un exemple d’une des bornes à déchets du territoire</a:t>
            </a:r>
          </a:p>
        </p:txBody>
      </p:sp>
    </p:spTree>
    <p:extLst>
      <p:ext uri="{BB962C8B-B14F-4D97-AF65-F5344CB8AC3E}">
        <p14:creationId xmlns:p14="http://schemas.microsoft.com/office/powerpoint/2010/main" val="62105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51629C1-66CB-BED0-8FEC-2195959134F9}"/>
              </a:ext>
            </a:extLst>
          </p:cNvPr>
          <p:cNvPicPr>
            <a:picLocks noChangeAspect="1"/>
          </p:cNvPicPr>
          <p:nvPr/>
        </p:nvPicPr>
        <p:blipFill>
          <a:blip r:embed="rId2"/>
          <a:stretch>
            <a:fillRect/>
          </a:stretch>
        </p:blipFill>
        <p:spPr>
          <a:xfrm rot="16200000">
            <a:off x="-1383548" y="1699707"/>
            <a:ext cx="9658140" cy="6824956"/>
          </a:xfrm>
          <a:prstGeom prst="rect">
            <a:avLst/>
          </a:prstGeom>
        </p:spPr>
      </p:pic>
      <p:sp>
        <p:nvSpPr>
          <p:cNvPr id="2" name="Espace réservé du numéro de diapositive 1">
            <a:extLst>
              <a:ext uri="{FF2B5EF4-FFF2-40B4-BE49-F238E27FC236}">
                <a16:creationId xmlns:a16="http://schemas.microsoft.com/office/drawing/2014/main" id="{AA9BEE5D-979D-4626-9ECA-2B981B684817}"/>
              </a:ext>
            </a:extLst>
          </p:cNvPr>
          <p:cNvSpPr>
            <a:spLocks noGrp="1"/>
          </p:cNvSpPr>
          <p:nvPr>
            <p:ph type="sldNum" sz="quarter" idx="12"/>
          </p:nvPr>
        </p:nvSpPr>
        <p:spPr>
          <a:xfrm>
            <a:off x="6309943" y="9701412"/>
            <a:ext cx="548057" cy="204588"/>
          </a:xfrm>
        </p:spPr>
        <p:txBody>
          <a:bodyPr/>
          <a:lstStyle/>
          <a:p>
            <a:pPr algn="r"/>
            <a:fld id="{10E61BED-B75B-49F8-9147-D96CE49DE15C}" type="slidenum">
              <a:rPr lang="fr-FR" smtClean="0">
                <a:solidFill>
                  <a:schemeClr val="accent1"/>
                </a:solidFill>
              </a:rPr>
              <a:pPr algn="r"/>
              <a:t>6</a:t>
            </a:fld>
            <a:endParaRPr lang="fr-FR" dirty="0">
              <a:solidFill>
                <a:schemeClr val="accent1"/>
              </a:solidFill>
            </a:endParaRPr>
          </a:p>
        </p:txBody>
      </p:sp>
      <p:sp>
        <p:nvSpPr>
          <p:cNvPr id="3" name="Titre 6">
            <a:extLst>
              <a:ext uri="{FF2B5EF4-FFF2-40B4-BE49-F238E27FC236}">
                <a16:creationId xmlns:a16="http://schemas.microsoft.com/office/drawing/2014/main" id="{399B8D5E-4B07-4F0A-B571-9305457692CB}"/>
              </a:ext>
            </a:extLst>
          </p:cNvPr>
          <p:cNvSpPr txBox="1">
            <a:spLocks/>
          </p:cNvSpPr>
          <p:nvPr/>
        </p:nvSpPr>
        <p:spPr>
          <a:xfrm>
            <a:off x="0" y="1"/>
            <a:ext cx="6858000" cy="646176"/>
          </a:xfrm>
          <a:prstGeom prst="rect">
            <a:avLst/>
          </a:prstGeom>
          <a:solidFill>
            <a:srgbClr val="50B4C8"/>
          </a:solidFill>
          <a:scene3d>
            <a:camera prst="orthographicFront"/>
            <a:lightRig rig="threePt" dir="t"/>
          </a:scene3d>
          <a:sp3d>
            <a:bevelT w="139700" prst="cross"/>
          </a:sp3d>
        </p:spPr>
        <p:txBody>
          <a:bodyPr anchor="ctr">
            <a:normAutofit/>
          </a:bodyPr>
          <a:lst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a:lstStyle>
          <a:p>
            <a:pPr algn="ctr"/>
            <a:r>
              <a:rPr lang="fr-FR" sz="2400" b="1" dirty="0">
                <a:solidFill>
                  <a:schemeClr val="bg2">
                    <a:lumMod val="90000"/>
                  </a:schemeClr>
                </a:solidFill>
              </a:rPr>
              <a:t>Calendrier des collectes de déchets</a:t>
            </a:r>
          </a:p>
        </p:txBody>
      </p:sp>
      <p:sp>
        <p:nvSpPr>
          <p:cNvPr id="4" name="Espace réservé du contenu 2">
            <a:extLst>
              <a:ext uri="{FF2B5EF4-FFF2-40B4-BE49-F238E27FC236}">
                <a16:creationId xmlns:a16="http://schemas.microsoft.com/office/drawing/2014/main" id="{F74C3238-2C16-4716-A8F6-B9F7C34644AE}"/>
              </a:ext>
            </a:extLst>
          </p:cNvPr>
          <p:cNvSpPr txBox="1">
            <a:spLocks/>
          </p:cNvSpPr>
          <p:nvPr/>
        </p:nvSpPr>
        <p:spPr>
          <a:xfrm>
            <a:off x="0" y="668320"/>
            <a:ext cx="6858000" cy="9237680"/>
          </a:xfrm>
          <a:prstGeom prst="rect">
            <a:avLst/>
          </a:prstGeom>
        </p:spPr>
        <p:txBody>
          <a:bodyPr>
            <a:noAutofit/>
          </a:bodyPr>
          <a:lst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a:lstStyle>
          <a:p>
            <a:pPr marL="0" indent="0">
              <a:buNone/>
            </a:pPr>
            <a:endParaRPr lang="fr-FR" sz="1100" dirty="0">
              <a:latin typeface="Calibri" panose="020F0502020204030204" pitchFamily="34" charset="0"/>
              <a:cs typeface="Calibri" panose="020F0502020204030204" pitchFamily="34" charset="0"/>
            </a:endParaRPr>
          </a:p>
          <a:p>
            <a:pPr marL="0" indent="0">
              <a:buNone/>
            </a:pPr>
            <a:endParaRPr lang="fr-FR" sz="1100" dirty="0">
              <a:latin typeface="Calibri" panose="020F0502020204030204" pitchFamily="34" charset="0"/>
              <a:cs typeface="Calibri" panose="020F0502020204030204" pitchFamily="34" charset="0"/>
            </a:endParaRPr>
          </a:p>
          <a:p>
            <a:pPr marL="0" indent="0" hangingPunct="0">
              <a:lnSpc>
                <a:spcPct val="100000"/>
              </a:lnSpc>
              <a:spcBef>
                <a:spcPts val="0"/>
              </a:spcBef>
              <a:buNone/>
            </a:pPr>
            <a:endParaRPr lang="fr-FR" sz="1100" dirty="0">
              <a:latin typeface="Calibri" panose="020F0502020204030204" pitchFamily="34" charset="0"/>
              <a:cs typeface="Calibri" panose="020F0502020204030204" pitchFamily="34" charset="0"/>
            </a:endParaRPr>
          </a:p>
          <a:p>
            <a:pPr marL="0" indent="0">
              <a:lnSpc>
                <a:spcPct val="100000"/>
              </a:lnSpc>
              <a:buNone/>
            </a:pPr>
            <a:endParaRPr lang="fr-FR" sz="1400" b="1" dirty="0"/>
          </a:p>
          <a:p>
            <a:pPr marL="0" indent="0">
              <a:lnSpc>
                <a:spcPct val="100000"/>
              </a:lnSpc>
              <a:spcAft>
                <a:spcPts val="0"/>
              </a:spcAft>
              <a:buNone/>
            </a:pPr>
            <a:r>
              <a:rPr lang="fr-FR" sz="1100" dirty="0">
                <a:ea typeface="Times New Roman" panose="02020603050405020304" pitchFamily="18" charset="0"/>
              </a:rPr>
              <a:t> </a:t>
            </a:r>
            <a:endParaRPr lang="fr-FR" sz="1100" b="1" dirty="0"/>
          </a:p>
        </p:txBody>
      </p:sp>
    </p:spTree>
    <p:extLst>
      <p:ext uri="{BB962C8B-B14F-4D97-AF65-F5344CB8AC3E}">
        <p14:creationId xmlns:p14="http://schemas.microsoft.com/office/powerpoint/2010/main" val="343566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EA2E906B-8267-0F27-93CA-BDE6170B8939}"/>
              </a:ext>
            </a:extLst>
          </p:cNvPr>
          <p:cNvPicPr>
            <a:picLocks noChangeAspect="1"/>
          </p:cNvPicPr>
          <p:nvPr/>
        </p:nvPicPr>
        <p:blipFill>
          <a:blip r:embed="rId2"/>
          <a:stretch>
            <a:fillRect/>
          </a:stretch>
        </p:blipFill>
        <p:spPr>
          <a:xfrm>
            <a:off x="3885581" y="1730829"/>
            <a:ext cx="2965358" cy="4274813"/>
          </a:xfrm>
          <a:prstGeom prst="rect">
            <a:avLst/>
          </a:prstGeom>
        </p:spPr>
      </p:pic>
      <p:sp>
        <p:nvSpPr>
          <p:cNvPr id="2" name="Espace réservé du numéro de diapositive 1">
            <a:extLst>
              <a:ext uri="{FF2B5EF4-FFF2-40B4-BE49-F238E27FC236}">
                <a16:creationId xmlns:a16="http://schemas.microsoft.com/office/drawing/2014/main" id="{F591B36A-C52A-43B2-B69F-A3AA209E386A}"/>
              </a:ext>
            </a:extLst>
          </p:cNvPr>
          <p:cNvSpPr>
            <a:spLocks noGrp="1"/>
          </p:cNvSpPr>
          <p:nvPr>
            <p:ph type="sldNum" sz="quarter" idx="12"/>
          </p:nvPr>
        </p:nvSpPr>
        <p:spPr>
          <a:xfrm>
            <a:off x="6309943" y="9690100"/>
            <a:ext cx="548057" cy="215900"/>
          </a:xfrm>
        </p:spPr>
        <p:txBody>
          <a:bodyPr/>
          <a:lstStyle/>
          <a:p>
            <a:pPr algn="r"/>
            <a:fld id="{10E61BED-B75B-49F8-9147-D96CE49DE15C}" type="slidenum">
              <a:rPr lang="fr-FR" smtClean="0">
                <a:solidFill>
                  <a:schemeClr val="accent1"/>
                </a:solidFill>
              </a:rPr>
              <a:pPr algn="r"/>
              <a:t>7</a:t>
            </a:fld>
            <a:endParaRPr lang="fr-FR" dirty="0">
              <a:solidFill>
                <a:schemeClr val="accent1"/>
              </a:solidFill>
            </a:endParaRPr>
          </a:p>
        </p:txBody>
      </p:sp>
      <p:sp>
        <p:nvSpPr>
          <p:cNvPr id="3" name="Titre 6">
            <a:extLst>
              <a:ext uri="{FF2B5EF4-FFF2-40B4-BE49-F238E27FC236}">
                <a16:creationId xmlns:a16="http://schemas.microsoft.com/office/drawing/2014/main" id="{3B5A7853-39D4-E998-C028-E43BDAC81DD8}"/>
              </a:ext>
            </a:extLst>
          </p:cNvPr>
          <p:cNvSpPr txBox="1">
            <a:spLocks/>
          </p:cNvSpPr>
          <p:nvPr/>
        </p:nvSpPr>
        <p:spPr>
          <a:xfrm>
            <a:off x="11594" y="5978017"/>
            <a:ext cx="6858000" cy="646176"/>
          </a:xfrm>
          <a:prstGeom prst="rect">
            <a:avLst/>
          </a:prstGeom>
          <a:solidFill>
            <a:srgbClr val="50B4C8"/>
          </a:solidFill>
          <a:scene3d>
            <a:camera prst="orthographicFront"/>
            <a:lightRig rig="threePt" dir="t"/>
          </a:scene3d>
          <a:sp3d>
            <a:bevelT w="139700" prst="cross"/>
          </a:sp3d>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a:lstStyle>
          <a:p>
            <a:pPr algn="ctr"/>
            <a:r>
              <a:rPr lang="fr-FR" sz="2400" b="1" dirty="0">
                <a:solidFill>
                  <a:schemeClr val="bg2">
                    <a:lumMod val="90000"/>
                  </a:schemeClr>
                </a:solidFill>
              </a:rPr>
              <a:t>État civil</a:t>
            </a:r>
          </a:p>
        </p:txBody>
      </p:sp>
      <p:sp>
        <p:nvSpPr>
          <p:cNvPr id="4" name="ZoneTexte 3">
            <a:extLst>
              <a:ext uri="{FF2B5EF4-FFF2-40B4-BE49-F238E27FC236}">
                <a16:creationId xmlns:a16="http://schemas.microsoft.com/office/drawing/2014/main" id="{33CAD604-2037-5129-F148-F6492CA585D9}"/>
              </a:ext>
            </a:extLst>
          </p:cNvPr>
          <p:cNvSpPr txBox="1"/>
          <p:nvPr/>
        </p:nvSpPr>
        <p:spPr>
          <a:xfrm>
            <a:off x="1963881" y="6892567"/>
            <a:ext cx="2953423" cy="307777"/>
          </a:xfrm>
          <a:prstGeom prst="rect">
            <a:avLst/>
          </a:prstGeom>
          <a:noFill/>
        </p:spPr>
        <p:txBody>
          <a:bodyPr wrap="square" rtlCol="0">
            <a:spAutoFit/>
          </a:bodyPr>
          <a:lstStyle/>
          <a:p>
            <a:pPr algn="r"/>
            <a:r>
              <a:rPr lang="fr-FR" sz="1400" b="1" i="1" dirty="0">
                <a:latin typeface="Calibri" panose="020F0502020204030204" pitchFamily="34" charset="0"/>
                <a:cs typeface="Calibri" panose="020F0502020204030204" pitchFamily="34" charset="0"/>
              </a:rPr>
              <a:t>Avis de Naissance</a:t>
            </a:r>
          </a:p>
        </p:txBody>
      </p:sp>
      <p:sp>
        <p:nvSpPr>
          <p:cNvPr id="5" name="Rectangle : coins arrondis 15">
            <a:extLst>
              <a:ext uri="{FF2B5EF4-FFF2-40B4-BE49-F238E27FC236}">
                <a16:creationId xmlns:a16="http://schemas.microsoft.com/office/drawing/2014/main" id="{5BD24A2D-4DB0-1828-EF21-F7BAAB635530}"/>
              </a:ext>
            </a:extLst>
          </p:cNvPr>
          <p:cNvSpPr/>
          <p:nvPr/>
        </p:nvSpPr>
        <p:spPr>
          <a:xfrm>
            <a:off x="1238772" y="7492459"/>
            <a:ext cx="3718701" cy="49286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solidFill>
                  <a:schemeClr val="tx1"/>
                </a:solidFill>
                <a:effectLst/>
                <a:latin typeface="Times New Roman" panose="02020603050405020304" pitchFamily="18" charset="0"/>
                <a:ea typeface="Times New Roman" panose="02020603050405020304" pitchFamily="18" charset="0"/>
              </a:rPr>
              <a:t>Jaya, Florence, Malar LIGAM, née le 11 Novembre 2023</a:t>
            </a:r>
            <a:endParaRPr lang="fr-FR" sz="1100" dirty="0">
              <a:solidFill>
                <a:schemeClr val="tx1"/>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38E2F73E-CB43-0DDA-F109-DB2A3F4092D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1489" y="6803283"/>
            <a:ext cx="1586511" cy="2030736"/>
          </a:xfrm>
          <a:prstGeom prst="rect">
            <a:avLst/>
          </a:prstGeom>
        </p:spPr>
      </p:pic>
      <p:pic>
        <p:nvPicPr>
          <p:cNvPr id="8" name="Image 7">
            <a:extLst>
              <a:ext uri="{FF2B5EF4-FFF2-40B4-BE49-F238E27FC236}">
                <a16:creationId xmlns:a16="http://schemas.microsoft.com/office/drawing/2014/main" id="{2D1CA46E-2729-E058-2E4D-2D992C17FCAC}"/>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14558" y="8011010"/>
            <a:ext cx="1878628" cy="1878628"/>
          </a:xfrm>
          <a:prstGeom prst="rect">
            <a:avLst/>
          </a:prstGeom>
        </p:spPr>
      </p:pic>
      <p:sp>
        <p:nvSpPr>
          <p:cNvPr id="9" name="Rectangle : coins arrondis 8">
            <a:extLst>
              <a:ext uri="{FF2B5EF4-FFF2-40B4-BE49-F238E27FC236}">
                <a16:creationId xmlns:a16="http://schemas.microsoft.com/office/drawing/2014/main" id="{ABEDEC96-1339-DAD9-1AEC-A6080B84A7C2}"/>
              </a:ext>
            </a:extLst>
          </p:cNvPr>
          <p:cNvSpPr/>
          <p:nvPr/>
        </p:nvSpPr>
        <p:spPr>
          <a:xfrm>
            <a:off x="1587538" y="8989681"/>
            <a:ext cx="4996433" cy="4788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100" dirty="0">
                <a:latin typeface="Calibri" panose="020F0502020204030204" pitchFamily="34" charset="0"/>
                <a:cs typeface="Calibri" panose="020F0502020204030204" pitchFamily="34" charset="0"/>
              </a:rPr>
              <a:t>Christelle, Simone Fuchet et Sébastien, Jean-François, Joseph, le 15 Novembre 2023</a:t>
            </a:r>
          </a:p>
        </p:txBody>
      </p:sp>
      <p:sp>
        <p:nvSpPr>
          <p:cNvPr id="11" name="ZoneTexte 10">
            <a:extLst>
              <a:ext uri="{FF2B5EF4-FFF2-40B4-BE49-F238E27FC236}">
                <a16:creationId xmlns:a16="http://schemas.microsoft.com/office/drawing/2014/main" id="{F3BA808C-6FE7-168D-04F1-9A110A45C551}"/>
              </a:ext>
            </a:extLst>
          </p:cNvPr>
          <p:cNvSpPr txBox="1"/>
          <p:nvPr/>
        </p:nvSpPr>
        <p:spPr>
          <a:xfrm>
            <a:off x="1507067" y="8326631"/>
            <a:ext cx="2953423" cy="307777"/>
          </a:xfrm>
          <a:prstGeom prst="rect">
            <a:avLst/>
          </a:prstGeom>
          <a:noFill/>
        </p:spPr>
        <p:txBody>
          <a:bodyPr wrap="square" rtlCol="0">
            <a:spAutoFit/>
          </a:bodyPr>
          <a:lstStyle/>
          <a:p>
            <a:r>
              <a:rPr lang="fr-FR" sz="1400" b="1" i="1" dirty="0">
                <a:latin typeface="Calibri" panose="020F0502020204030204" pitchFamily="34" charset="0"/>
                <a:cs typeface="Calibri" panose="020F0502020204030204" pitchFamily="34" charset="0"/>
              </a:rPr>
              <a:t>Ils se sont unis</a:t>
            </a:r>
          </a:p>
        </p:txBody>
      </p:sp>
      <p:sp>
        <p:nvSpPr>
          <p:cNvPr id="7" name="Titre 6">
            <a:extLst>
              <a:ext uri="{FF2B5EF4-FFF2-40B4-BE49-F238E27FC236}">
                <a16:creationId xmlns:a16="http://schemas.microsoft.com/office/drawing/2014/main" id="{0A0544B8-2526-F237-72F6-8D25448AB468}"/>
              </a:ext>
            </a:extLst>
          </p:cNvPr>
          <p:cNvSpPr txBox="1">
            <a:spLocks/>
          </p:cNvSpPr>
          <p:nvPr/>
        </p:nvSpPr>
        <p:spPr>
          <a:xfrm>
            <a:off x="11594" y="10093"/>
            <a:ext cx="6858000" cy="646176"/>
          </a:xfrm>
          <a:prstGeom prst="rect">
            <a:avLst/>
          </a:prstGeom>
          <a:solidFill>
            <a:srgbClr val="50B4C8"/>
          </a:solidFill>
          <a:scene3d>
            <a:camera prst="orthographicFront"/>
            <a:lightRig rig="threePt" dir="t"/>
          </a:scene3d>
          <a:sp3d>
            <a:bevelT w="139700" prst="cross"/>
          </a:sp3d>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a:lstStyle>
          <a:p>
            <a:pPr algn="ctr"/>
            <a:r>
              <a:rPr lang="fr-FR" sz="2400" b="1" dirty="0" err="1">
                <a:solidFill>
                  <a:schemeClr val="bg2">
                    <a:lumMod val="90000"/>
                  </a:schemeClr>
                </a:solidFill>
              </a:rPr>
              <a:t>Resencement</a:t>
            </a:r>
            <a:endParaRPr lang="fr-FR" sz="2400" b="1" dirty="0">
              <a:solidFill>
                <a:schemeClr val="bg2">
                  <a:lumMod val="90000"/>
                </a:schemeClr>
              </a:solidFill>
            </a:endParaRPr>
          </a:p>
        </p:txBody>
      </p:sp>
      <p:sp>
        <p:nvSpPr>
          <p:cNvPr id="12" name="ZoneTexte 11">
            <a:extLst>
              <a:ext uri="{FF2B5EF4-FFF2-40B4-BE49-F238E27FC236}">
                <a16:creationId xmlns:a16="http://schemas.microsoft.com/office/drawing/2014/main" id="{74C93ED1-84B1-723A-EF91-3E26E0D894F5}"/>
              </a:ext>
            </a:extLst>
          </p:cNvPr>
          <p:cNvSpPr txBox="1"/>
          <p:nvPr/>
        </p:nvSpPr>
        <p:spPr>
          <a:xfrm>
            <a:off x="-14902" y="670127"/>
            <a:ext cx="6857999" cy="1415772"/>
          </a:xfrm>
          <a:prstGeom prst="rect">
            <a:avLst/>
          </a:prstGeom>
          <a:noFill/>
        </p:spPr>
        <p:txBody>
          <a:bodyPr wrap="square">
            <a:spAutoFit/>
          </a:bodyPr>
          <a:lstStyle/>
          <a:p>
            <a:pPr algn="ctr"/>
            <a:r>
              <a:rPr lang="fr-FR" sz="1400" b="1" dirty="0">
                <a:effectLst/>
                <a:latin typeface="Calibri" panose="020F0502020204030204" pitchFamily="34" charset="0"/>
                <a:ea typeface="Times New Roman" panose="02020603050405020304" pitchFamily="18" charset="0"/>
                <a:cs typeface="Times New Roman" panose="02020603050405020304" pitchFamily="18" charset="0"/>
              </a:rPr>
              <a:t>LE RECENSEMENT DE LA POPULATION COMMENT CA MARCHE ?</a:t>
            </a:r>
          </a:p>
          <a:p>
            <a:pPr algn="ctr"/>
            <a:endParaRPr lang="fr-FR" sz="1400" b="1" dirty="0">
              <a:latin typeface="Calibri" panose="020F0502020204030204" pitchFamily="34" charset="0"/>
              <a:cs typeface="Times New Roman" panose="02020603050405020304" pitchFamily="18" charset="0"/>
            </a:endParaRPr>
          </a:p>
          <a:p>
            <a:r>
              <a:rPr lang="fr-FR" sz="1100" dirty="0"/>
              <a:t>Le recensement de la population est une enquête statistique obligatoire.</a:t>
            </a:r>
          </a:p>
          <a:p>
            <a:r>
              <a:rPr lang="fr-FR" sz="1100" dirty="0"/>
              <a:t>Cette enquête est gratuite : ne répondez pas aux sites qui vous réclameraient de l’argent. Seul l’agent recenseur est votre interlocuteur. L’agent recenseur pour Saint-Mesmes est : </a:t>
            </a:r>
            <a:r>
              <a:rPr lang="fr-FR" sz="1100" b="1" dirty="0"/>
              <a:t>Madame Laurence SOARES</a:t>
            </a:r>
            <a:r>
              <a:rPr lang="fr-FR" sz="1100" dirty="0"/>
              <a:t>, notre secrétaire de mairie. </a:t>
            </a:r>
          </a:p>
          <a:p>
            <a:endParaRPr lang="fr-FR" sz="1100" dirty="0"/>
          </a:p>
          <a:p>
            <a:endParaRPr lang="fr-FR" sz="1400" dirty="0"/>
          </a:p>
        </p:txBody>
      </p:sp>
      <p:sp>
        <p:nvSpPr>
          <p:cNvPr id="17" name="ZoneTexte 16">
            <a:extLst>
              <a:ext uri="{FF2B5EF4-FFF2-40B4-BE49-F238E27FC236}">
                <a16:creationId xmlns:a16="http://schemas.microsoft.com/office/drawing/2014/main" id="{FB8C84E9-BEF9-0993-9611-D88CF1A534D7}"/>
              </a:ext>
            </a:extLst>
          </p:cNvPr>
          <p:cNvSpPr txBox="1"/>
          <p:nvPr/>
        </p:nvSpPr>
        <p:spPr>
          <a:xfrm>
            <a:off x="14903" y="1654385"/>
            <a:ext cx="3870678" cy="2569934"/>
          </a:xfrm>
          <a:prstGeom prst="rect">
            <a:avLst/>
          </a:prstGeom>
          <a:noFill/>
        </p:spPr>
        <p:txBody>
          <a:bodyPr wrap="square" rtlCol="0">
            <a:spAutoFit/>
          </a:bodyPr>
          <a:lstStyle/>
          <a:p>
            <a:r>
              <a:rPr lang="fr-FR" sz="1000" dirty="0"/>
              <a:t>La période de recensement débute le 18 janvier 2024 et se termine le 17 février 2024.</a:t>
            </a:r>
          </a:p>
          <a:p>
            <a:endParaRPr lang="fr-FR" sz="1000" dirty="0"/>
          </a:p>
          <a:p>
            <a:r>
              <a:rPr lang="fr-FR" sz="1000" dirty="0"/>
              <a:t>L’agent recenseur, muni d’une carte officielle, est tenu au secret professionnel.</a:t>
            </a:r>
          </a:p>
          <a:p>
            <a:endParaRPr lang="fr-FR" sz="1000" dirty="0"/>
          </a:p>
          <a:p>
            <a:r>
              <a:rPr lang="fr-FR" sz="1000" dirty="0"/>
              <a:t>Vous pourrez répondre au recensement soit :</a:t>
            </a:r>
          </a:p>
          <a:p>
            <a:endParaRPr lang="fr-FR" sz="1000" dirty="0"/>
          </a:p>
          <a:p>
            <a:pPr marL="171450" indent="-171450">
              <a:buFont typeface="Wingdings" panose="05000000000000000000" pitchFamily="2" charset="2"/>
              <a:buChar char="§"/>
            </a:pPr>
            <a:r>
              <a:rPr lang="fr-FR" sz="1000" dirty="0"/>
              <a:t>Par internet sur le site : www.le-recensement-et-moi.fr avec les codes confidentiels qui vous seront distribués dans vos boites aux lettres.</a:t>
            </a:r>
          </a:p>
          <a:p>
            <a:pPr marL="171450" indent="-171450">
              <a:buFont typeface="Wingdings" panose="05000000000000000000" pitchFamily="2" charset="2"/>
              <a:buChar char="§"/>
            </a:pPr>
            <a:endParaRPr lang="fr-FR" sz="1000" dirty="0"/>
          </a:p>
          <a:p>
            <a:pPr marL="171450" indent="-171450">
              <a:buFont typeface="Wingdings" panose="05000000000000000000" pitchFamily="2" charset="2"/>
              <a:buChar char="§"/>
            </a:pPr>
            <a:r>
              <a:rPr lang="fr-FR" sz="1000" dirty="0"/>
              <a:t>Si vous ne pouvez pas répondre par internet, des questionnaires papier pourront vous 	être remis à votre demande, ils seront à remettre à l’agent recenseur directement ou en mairie.</a:t>
            </a:r>
          </a:p>
          <a:p>
            <a:endParaRPr lang="fr-FR" sz="1100" dirty="0"/>
          </a:p>
        </p:txBody>
      </p:sp>
    </p:spTree>
    <p:extLst>
      <p:ext uri="{BB962C8B-B14F-4D97-AF65-F5344CB8AC3E}">
        <p14:creationId xmlns:p14="http://schemas.microsoft.com/office/powerpoint/2010/main" val="345056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66BB14F-11A9-4073-98F1-2305F4686F04}"/>
              </a:ext>
            </a:extLst>
          </p:cNvPr>
          <p:cNvSpPr>
            <a:spLocks noGrp="1"/>
          </p:cNvSpPr>
          <p:nvPr>
            <p:ph type="title"/>
          </p:nvPr>
        </p:nvSpPr>
        <p:spPr>
          <a:xfrm>
            <a:off x="0" y="1"/>
            <a:ext cx="6858000" cy="646176"/>
          </a:xfrm>
          <a:solidFill>
            <a:srgbClr val="50B4C8"/>
          </a:solidFill>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Vie du village</a:t>
            </a:r>
          </a:p>
        </p:txBody>
      </p:sp>
      <p:sp>
        <p:nvSpPr>
          <p:cNvPr id="2" name="Espace réservé du numéro de diapositive 1">
            <a:extLst>
              <a:ext uri="{FF2B5EF4-FFF2-40B4-BE49-F238E27FC236}">
                <a16:creationId xmlns:a16="http://schemas.microsoft.com/office/drawing/2014/main" id="{FC382497-4268-40AE-8D72-78F8FD27C3F4}"/>
              </a:ext>
            </a:extLst>
          </p:cNvPr>
          <p:cNvSpPr>
            <a:spLocks noGrp="1"/>
          </p:cNvSpPr>
          <p:nvPr>
            <p:ph type="sldNum" sz="quarter" idx="12"/>
          </p:nvPr>
        </p:nvSpPr>
        <p:spPr>
          <a:xfrm>
            <a:off x="5819775" y="9677399"/>
            <a:ext cx="1028700" cy="220235"/>
          </a:xfrm>
        </p:spPr>
        <p:txBody>
          <a:bodyPr/>
          <a:lstStyle/>
          <a:p>
            <a:fld id="{10E61BED-B75B-49F8-9147-D96CE49DE15C}" type="slidenum">
              <a:rPr lang="fr-FR" smtClean="0">
                <a:solidFill>
                  <a:schemeClr val="accent1"/>
                </a:solidFill>
              </a:rPr>
              <a:pPr/>
              <a:t>8</a:t>
            </a:fld>
            <a:endParaRPr lang="fr-FR" dirty="0">
              <a:solidFill>
                <a:schemeClr val="accent1"/>
              </a:solidFill>
            </a:endParaRPr>
          </a:p>
        </p:txBody>
      </p:sp>
      <p:pic>
        <p:nvPicPr>
          <p:cNvPr id="4" name="Image 3">
            <a:extLst>
              <a:ext uri="{FF2B5EF4-FFF2-40B4-BE49-F238E27FC236}">
                <a16:creationId xmlns:a16="http://schemas.microsoft.com/office/drawing/2014/main" id="{C2C674BB-A143-FC6B-1206-2F4C799D2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116" y="5225143"/>
            <a:ext cx="3510643" cy="4680857"/>
          </a:xfrm>
          <a:prstGeom prst="rect">
            <a:avLst/>
          </a:prstGeom>
        </p:spPr>
      </p:pic>
      <p:sp>
        <p:nvSpPr>
          <p:cNvPr id="6" name="ZoneTexte 5">
            <a:extLst>
              <a:ext uri="{FF2B5EF4-FFF2-40B4-BE49-F238E27FC236}">
                <a16:creationId xmlns:a16="http://schemas.microsoft.com/office/drawing/2014/main" id="{13660A96-2E09-D3CE-C486-34608AEF1DA8}"/>
              </a:ext>
            </a:extLst>
          </p:cNvPr>
          <p:cNvSpPr txBox="1"/>
          <p:nvPr/>
        </p:nvSpPr>
        <p:spPr>
          <a:xfrm>
            <a:off x="-15240" y="884887"/>
            <a:ext cx="6858000" cy="1660070"/>
          </a:xfrm>
          <a:prstGeom prst="rect">
            <a:avLst/>
          </a:prstGeom>
          <a:noFill/>
        </p:spPr>
        <p:txBody>
          <a:bodyPr wrap="square">
            <a:spAutoFit/>
          </a:bodyPr>
          <a:lstStyle/>
          <a:p>
            <a:pPr>
              <a:lnSpc>
                <a:spcPct val="107000"/>
              </a:lnSpc>
              <a:spcAft>
                <a:spcPts val="800"/>
              </a:spcAft>
            </a:pPr>
            <a:r>
              <a:rPr lang="fr-FR" sz="1100" dirty="0">
                <a:effectLst/>
                <a:ea typeface="Calibri" panose="020F0502020204030204" pitchFamily="34" charset="0"/>
                <a:cs typeface="Times New Roman" panose="02020603050405020304" pitchFamily="18" charset="0"/>
              </a:rPr>
              <a:t>Vous avez pu remarquer que nos agents communaux circulent dans un nouveau véhicule de transport et un nouveau tracteur tondeuse.</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En effet, nous avons essayé de tenir le plus possible avec nos anciens véhicules et engin, mais nous sommes arrivés à un moment où nous avons dû prendre la décision de les remplacer. En effet, leurs trop nombreuses pannes et le coût de leurs réparations nous ont amenés à investir.</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Ainsi nos agents communaux vont pourvoir travailler dans de </a:t>
            </a:r>
            <a:r>
              <a:rPr lang="fr-FR" sz="1100" dirty="0">
                <a:ea typeface="Calibri" panose="020F0502020204030204" pitchFamily="34" charset="0"/>
                <a:cs typeface="Times New Roman" panose="02020603050405020304" pitchFamily="18" charset="0"/>
              </a:rPr>
              <a:t>meilleures</a:t>
            </a:r>
            <a:r>
              <a:rPr lang="fr-FR" sz="1100" dirty="0">
                <a:effectLst/>
                <a:ea typeface="Calibri" panose="020F0502020204030204" pitchFamily="34" charset="0"/>
                <a:cs typeface="Times New Roman" panose="02020603050405020304" pitchFamily="18" charset="0"/>
              </a:rPr>
              <a:t> conditions.</a:t>
            </a:r>
          </a:p>
          <a:p>
            <a:pPr>
              <a:lnSpc>
                <a:spcPct val="107000"/>
              </a:lnSpc>
              <a:spcAft>
                <a:spcPts val="800"/>
              </a:spcAft>
            </a:pPr>
            <a:r>
              <a:rPr lang="fr-FR" sz="1100" dirty="0">
                <a:effectLst/>
                <a:ea typeface="Calibri" panose="020F0502020204030204" pitchFamily="34" charset="0"/>
                <a:cs typeface="Times New Roman" panose="02020603050405020304" pitchFamily="18" charset="0"/>
              </a:rPr>
              <a:t>Le Père Noël les a gâté pour les remercier de leurs bons et loyaux services. </a:t>
            </a:r>
          </a:p>
        </p:txBody>
      </p:sp>
      <p:pic>
        <p:nvPicPr>
          <p:cNvPr id="5" name="Image 4">
            <a:extLst>
              <a:ext uri="{FF2B5EF4-FFF2-40B4-BE49-F238E27FC236}">
                <a16:creationId xmlns:a16="http://schemas.microsoft.com/office/drawing/2014/main" id="{EEA5D1E9-7F77-7C45-E584-C0AC107EE11A}"/>
              </a:ext>
            </a:extLst>
          </p:cNvPr>
          <p:cNvPicPr>
            <a:picLocks noChangeAspect="1"/>
          </p:cNvPicPr>
          <p:nvPr/>
        </p:nvPicPr>
        <p:blipFill>
          <a:blip r:embed="rId3"/>
          <a:stretch>
            <a:fillRect/>
          </a:stretch>
        </p:blipFill>
        <p:spPr>
          <a:xfrm>
            <a:off x="-4351" y="2694991"/>
            <a:ext cx="3381635" cy="3858208"/>
          </a:xfrm>
          <a:prstGeom prst="rect">
            <a:avLst/>
          </a:prstGeom>
        </p:spPr>
      </p:pic>
    </p:spTree>
    <p:extLst>
      <p:ext uri="{BB962C8B-B14F-4D97-AF65-F5344CB8AC3E}">
        <p14:creationId xmlns:p14="http://schemas.microsoft.com/office/powerpoint/2010/main" val="415691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5E2DC47-F1CD-306A-2929-8BFF179B8BD7}"/>
              </a:ext>
            </a:extLst>
          </p:cNvPr>
          <p:cNvPicPr>
            <a:picLocks noChangeAspect="1"/>
          </p:cNvPicPr>
          <p:nvPr/>
        </p:nvPicPr>
        <p:blipFill>
          <a:blip r:embed="rId2"/>
          <a:stretch>
            <a:fillRect/>
          </a:stretch>
        </p:blipFill>
        <p:spPr>
          <a:xfrm>
            <a:off x="9525" y="4507731"/>
            <a:ext cx="6857999" cy="5389904"/>
          </a:xfrm>
          <a:prstGeom prst="rect">
            <a:avLst/>
          </a:prstGeom>
        </p:spPr>
      </p:pic>
      <p:sp>
        <p:nvSpPr>
          <p:cNvPr id="7" name="Titre 6">
            <a:extLst>
              <a:ext uri="{FF2B5EF4-FFF2-40B4-BE49-F238E27FC236}">
                <a16:creationId xmlns:a16="http://schemas.microsoft.com/office/drawing/2014/main" id="{366BB14F-11A9-4073-98F1-2305F4686F04}"/>
              </a:ext>
            </a:extLst>
          </p:cNvPr>
          <p:cNvSpPr>
            <a:spLocks noGrp="1"/>
          </p:cNvSpPr>
          <p:nvPr>
            <p:ph type="title"/>
          </p:nvPr>
        </p:nvSpPr>
        <p:spPr>
          <a:xfrm>
            <a:off x="-9525" y="0"/>
            <a:ext cx="6858000" cy="646176"/>
          </a:xfrm>
          <a:solidFill>
            <a:srgbClr val="50B4C8"/>
          </a:solidFill>
          <a:scene3d>
            <a:camera prst="orthographicFront"/>
            <a:lightRig rig="threePt" dir="t"/>
          </a:scene3d>
          <a:sp3d>
            <a:bevelT w="139700" prst="cross"/>
          </a:sp3d>
        </p:spPr>
        <p:txBody>
          <a:bodyPr>
            <a:normAutofit/>
          </a:bodyPr>
          <a:lstStyle/>
          <a:p>
            <a:pPr algn="ctr"/>
            <a:r>
              <a:rPr lang="fr-FR" sz="2400" b="1" dirty="0">
                <a:solidFill>
                  <a:schemeClr val="bg2">
                    <a:lumMod val="90000"/>
                  </a:schemeClr>
                </a:solidFill>
              </a:rPr>
              <a:t>Vie du village</a:t>
            </a:r>
          </a:p>
        </p:txBody>
      </p:sp>
      <p:sp>
        <p:nvSpPr>
          <p:cNvPr id="2" name="Espace réservé du numéro de diapositive 1">
            <a:extLst>
              <a:ext uri="{FF2B5EF4-FFF2-40B4-BE49-F238E27FC236}">
                <a16:creationId xmlns:a16="http://schemas.microsoft.com/office/drawing/2014/main" id="{2E780C93-5664-49DE-B331-D0989F688A2E}"/>
              </a:ext>
            </a:extLst>
          </p:cNvPr>
          <p:cNvSpPr>
            <a:spLocks noGrp="1"/>
          </p:cNvSpPr>
          <p:nvPr>
            <p:ph type="sldNum" sz="quarter" idx="12"/>
          </p:nvPr>
        </p:nvSpPr>
        <p:spPr>
          <a:xfrm>
            <a:off x="5819775" y="9652001"/>
            <a:ext cx="1028700" cy="245634"/>
          </a:xfrm>
        </p:spPr>
        <p:txBody>
          <a:bodyPr/>
          <a:lstStyle/>
          <a:p>
            <a:fld id="{10E61BED-B75B-49F8-9147-D96CE49DE15C}" type="slidenum">
              <a:rPr lang="fr-FR" smtClean="0">
                <a:solidFill>
                  <a:schemeClr val="accent1"/>
                </a:solidFill>
              </a:rPr>
              <a:pPr/>
              <a:t>9</a:t>
            </a:fld>
            <a:endParaRPr lang="fr-FR" dirty="0">
              <a:solidFill>
                <a:schemeClr val="accent1"/>
              </a:solidFill>
            </a:endParaRPr>
          </a:p>
        </p:txBody>
      </p:sp>
      <p:pic>
        <p:nvPicPr>
          <p:cNvPr id="4" name="Image 3">
            <a:extLst>
              <a:ext uri="{FF2B5EF4-FFF2-40B4-BE49-F238E27FC236}">
                <a16:creationId xmlns:a16="http://schemas.microsoft.com/office/drawing/2014/main" id="{F172A06B-61FA-6C98-1493-2C68E0FC15A5}"/>
              </a:ext>
            </a:extLst>
          </p:cNvPr>
          <p:cNvPicPr>
            <a:picLocks noChangeAspect="1"/>
          </p:cNvPicPr>
          <p:nvPr/>
        </p:nvPicPr>
        <p:blipFill>
          <a:blip r:embed="rId3"/>
          <a:stretch>
            <a:fillRect/>
          </a:stretch>
        </p:blipFill>
        <p:spPr>
          <a:xfrm>
            <a:off x="-9525" y="1066800"/>
            <a:ext cx="2278961" cy="3440931"/>
          </a:xfrm>
          <a:prstGeom prst="rect">
            <a:avLst/>
          </a:prstGeom>
        </p:spPr>
      </p:pic>
      <p:sp>
        <p:nvSpPr>
          <p:cNvPr id="13" name="ZoneTexte 12">
            <a:extLst>
              <a:ext uri="{FF2B5EF4-FFF2-40B4-BE49-F238E27FC236}">
                <a16:creationId xmlns:a16="http://schemas.microsoft.com/office/drawing/2014/main" id="{51ED300B-D7BF-C8D6-D038-76C0E66C6022}"/>
              </a:ext>
            </a:extLst>
          </p:cNvPr>
          <p:cNvSpPr txBox="1"/>
          <p:nvPr/>
        </p:nvSpPr>
        <p:spPr>
          <a:xfrm>
            <a:off x="1129955" y="646176"/>
            <a:ext cx="4824844"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solidFill>
                  <a:prstClr val="black"/>
                </a:solidFill>
                <a:latin typeface="Calibri" panose="020F0502020204030204" pitchFamily="34" charset="0"/>
                <a:cs typeface="Calibri" panose="020F0502020204030204" pitchFamily="34" charset="0"/>
              </a:rPr>
              <a:t>UNE MAXIMOISE RÉCOMPENSÉE</a:t>
            </a:r>
            <a:endParaRPr kumimoji="0" lang="fr-F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ZoneTexte 2">
            <a:extLst>
              <a:ext uri="{FF2B5EF4-FFF2-40B4-BE49-F238E27FC236}">
                <a16:creationId xmlns:a16="http://schemas.microsoft.com/office/drawing/2014/main" id="{2E5ED283-7C94-1651-4E22-C58C4EA93CB7}"/>
              </a:ext>
            </a:extLst>
          </p:cNvPr>
          <p:cNvSpPr txBox="1"/>
          <p:nvPr/>
        </p:nvSpPr>
        <p:spPr>
          <a:xfrm>
            <a:off x="2269436" y="953953"/>
            <a:ext cx="4588564" cy="707886"/>
          </a:xfrm>
          <a:prstGeom prst="rect">
            <a:avLst/>
          </a:prstGeom>
          <a:noFill/>
        </p:spPr>
        <p:txBody>
          <a:bodyPr wrap="square" rtlCol="0">
            <a:spAutoFit/>
          </a:bodyPr>
          <a:lstStyle/>
          <a:p>
            <a:r>
              <a:rPr lang="fr-FR" sz="1000" dirty="0"/>
              <a:t>Léna DURIN, jeune cavalière domiciliée sur notre commune a brillamment participé au Generali Open de France.</a:t>
            </a:r>
          </a:p>
          <a:p>
            <a:r>
              <a:rPr lang="fr-FR" sz="1000" dirty="0"/>
              <a:t>Elle a ainsi obtenu la médaille de bronze dans la discipline « CSO » catégorie Club 3 équipe Cadet 1 et – Prémium.</a:t>
            </a:r>
          </a:p>
        </p:txBody>
      </p:sp>
      <p:sp>
        <p:nvSpPr>
          <p:cNvPr id="5" name="ZoneTexte 4">
            <a:extLst>
              <a:ext uri="{FF2B5EF4-FFF2-40B4-BE49-F238E27FC236}">
                <a16:creationId xmlns:a16="http://schemas.microsoft.com/office/drawing/2014/main" id="{006E0CEE-8E67-5E57-213B-5E3D5CE8F1D2}"/>
              </a:ext>
            </a:extLst>
          </p:cNvPr>
          <p:cNvSpPr txBox="1"/>
          <p:nvPr/>
        </p:nvSpPr>
        <p:spPr>
          <a:xfrm>
            <a:off x="2258876" y="1600129"/>
            <a:ext cx="4579039" cy="1015663"/>
          </a:xfrm>
          <a:prstGeom prst="rect">
            <a:avLst/>
          </a:prstGeom>
          <a:noFill/>
        </p:spPr>
        <p:txBody>
          <a:bodyPr wrap="square" rtlCol="0">
            <a:spAutoFit/>
          </a:bodyPr>
          <a:lstStyle/>
          <a:p>
            <a:r>
              <a:rPr lang="fr-FR" sz="1000" dirty="0"/>
              <a:t>Conquérir un titre ou une médaille lors du Generali Open de France est un événement majeur de la vie d’un cavalier et de son établissement équestre. Cette performance concrétise le travail quotidien mené par le club éducatif et sportif.</a:t>
            </a:r>
          </a:p>
          <a:p>
            <a:endParaRPr lang="fr-FR" sz="1000" dirty="0"/>
          </a:p>
          <a:p>
            <a:r>
              <a:rPr lang="fr-FR" sz="1000" dirty="0"/>
              <a:t>Toutes nos félicitations à Léna ainsi qu’à </a:t>
            </a:r>
            <a:r>
              <a:rPr lang="fr-FR" sz="1000" b="0" i="0" dirty="0">
                <a:solidFill>
                  <a:srgbClr val="242424"/>
                </a:solidFill>
                <a:effectLst/>
              </a:rPr>
              <a:t>Rose &amp; Léonie GAZAL de Nantouillet, ses coéquipières.</a:t>
            </a:r>
            <a:endParaRPr lang="fr-FR" sz="1000" dirty="0"/>
          </a:p>
        </p:txBody>
      </p:sp>
      <p:pic>
        <p:nvPicPr>
          <p:cNvPr id="10" name="Image 9">
            <a:extLst>
              <a:ext uri="{FF2B5EF4-FFF2-40B4-BE49-F238E27FC236}">
                <a16:creationId xmlns:a16="http://schemas.microsoft.com/office/drawing/2014/main" id="{368B4B82-CE49-5BBD-8A8D-E4D705F8CEC3}"/>
              </a:ext>
            </a:extLst>
          </p:cNvPr>
          <p:cNvPicPr>
            <a:picLocks noChangeAspect="1"/>
          </p:cNvPicPr>
          <p:nvPr/>
        </p:nvPicPr>
        <p:blipFill>
          <a:blip r:embed="rId4"/>
          <a:stretch>
            <a:fillRect/>
          </a:stretch>
        </p:blipFill>
        <p:spPr>
          <a:xfrm>
            <a:off x="3070860" y="2490119"/>
            <a:ext cx="3777097" cy="1989783"/>
          </a:xfrm>
          <a:prstGeom prst="rect">
            <a:avLst/>
          </a:prstGeom>
        </p:spPr>
      </p:pic>
    </p:spTree>
    <p:extLst>
      <p:ext uri="{BB962C8B-B14F-4D97-AF65-F5344CB8AC3E}">
        <p14:creationId xmlns:p14="http://schemas.microsoft.com/office/powerpoint/2010/main" val="4248791191"/>
      </p:ext>
    </p:extLst>
  </p:cSld>
  <p:clrMapOvr>
    <a:masterClrMapping/>
  </p:clrMapOvr>
</p:sld>
</file>

<file path=ppt/theme/theme1.xml><?xml version="1.0" encoding="utf-8"?>
<a:theme xmlns:a="http://schemas.openxmlformats.org/drawingml/2006/main" name="Métropolitain">
  <a:themeElements>
    <a:clrScheme name="Métropolitai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txDef>
      <a:spPr>
        <a:noFill/>
      </a:spPr>
      <a:bodyPr wrap="square" rtlCol="0">
        <a:spAutoFit/>
      </a:bodyPr>
      <a:lstStyle>
        <a:defPPr algn="r">
          <a:defRPr sz="1000" dirty="0" smtClean="0"/>
        </a:defPPr>
      </a:lstStyle>
    </a:txDef>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Métropolitain</Template>
  <TotalTime>1271</TotalTime>
  <Words>2585</Words>
  <Application>Microsoft Office PowerPoint</Application>
  <PresentationFormat>Format A4 (210 x 297 mm)</PresentationFormat>
  <Paragraphs>224</Paragraphs>
  <Slides>12</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12</vt:i4>
      </vt:variant>
    </vt:vector>
  </HeadingPairs>
  <TitlesOfParts>
    <vt:vector size="20" baseType="lpstr">
      <vt:lpstr>Arial</vt:lpstr>
      <vt:lpstr>Calibri</vt:lpstr>
      <vt:lpstr>Calibri Light</vt:lpstr>
      <vt:lpstr>Carlito</vt:lpstr>
      <vt:lpstr>Symbol</vt:lpstr>
      <vt:lpstr>Times New Roman</vt:lpstr>
      <vt:lpstr>Wingdings</vt:lpstr>
      <vt:lpstr>Métropolitain</vt:lpstr>
      <vt:lpstr>Vivre à Saint-Mesmes Édition n°  49  –  de  Janvier à Juillet 2023</vt:lpstr>
      <vt:lpstr>Édito du Maire - Sommaire</vt:lpstr>
      <vt:lpstr>Extraits de conseils municipaux</vt:lpstr>
      <vt:lpstr>Présentation PowerPoint</vt:lpstr>
      <vt:lpstr>Présentation PowerPoint</vt:lpstr>
      <vt:lpstr>Présentation PowerPoint</vt:lpstr>
      <vt:lpstr>Présentation PowerPoint</vt:lpstr>
      <vt:lpstr>Vie du village</vt:lpstr>
      <vt:lpstr>Vie du village</vt:lpstr>
      <vt:lpstr>Saint-Mesmes Animations –  Fête du village</vt:lpstr>
      <vt:lpstr>Saint-Mesmes Animations –  Arbre de Noël</vt:lpstr>
      <vt:lpstr>Informations utiles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Vivre à Saint-Mesmes édition n°43 – de Janvier à Juin 2020</dc:title>
  <dc:creator>Christine Brites</dc:creator>
  <cp:lastModifiedBy>Christine Brites</cp:lastModifiedBy>
  <cp:revision>129</cp:revision>
  <dcterms:created xsi:type="dcterms:W3CDTF">2020-05-28T14:26:56Z</dcterms:created>
  <dcterms:modified xsi:type="dcterms:W3CDTF">2024-01-10T14:02:04Z</dcterms:modified>
</cp:coreProperties>
</file>