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69" r:id="rId4"/>
    <p:sldId id="264" r:id="rId5"/>
    <p:sldId id="270" r:id="rId6"/>
    <p:sldId id="271" r:id="rId7"/>
    <p:sldId id="272" r:id="rId8"/>
    <p:sldId id="263" r:id="rId9"/>
    <p:sldId id="262" r:id="rId10"/>
    <p:sldId id="268" r:id="rId11"/>
    <p:sldId id="258" r:id="rId12"/>
    <p:sldId id="259" r:id="rId13"/>
    <p:sldId id="260" r:id="rId14"/>
    <p:sldId id="266" r:id="rId15"/>
    <p:sldId id="261" r:id="rId16"/>
    <p:sldId id="257"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181C8-7414-47A9-BFD3-D5560D457F80}" v="1" dt="2024-03-15T14:49:27.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100" d="100"/>
          <a:sy n="100" d="100"/>
        </p:scale>
        <p:origin x="1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e BOUQUET" userId="4a8e3d00abf9ce97" providerId="LiveId" clId="{A1F181C8-7414-47A9-BFD3-D5560D457F80}"/>
    <pc:docChg chg="modSld">
      <pc:chgData name="Sylvie BOUQUET" userId="4a8e3d00abf9ce97" providerId="LiveId" clId="{A1F181C8-7414-47A9-BFD3-D5560D457F80}" dt="2024-03-15T14:52:17.930" v="49" actId="20577"/>
      <pc:docMkLst>
        <pc:docMk/>
      </pc:docMkLst>
      <pc:sldChg chg="modSp mod">
        <pc:chgData name="Sylvie BOUQUET" userId="4a8e3d00abf9ce97" providerId="LiveId" clId="{A1F181C8-7414-47A9-BFD3-D5560D457F80}" dt="2024-03-15T14:49:51.871" v="3" actId="20577"/>
        <pc:sldMkLst>
          <pc:docMk/>
          <pc:sldMk cId="1369729159" sldId="258"/>
        </pc:sldMkLst>
        <pc:spChg chg="mod">
          <ac:chgData name="Sylvie BOUQUET" userId="4a8e3d00abf9ce97" providerId="LiveId" clId="{A1F181C8-7414-47A9-BFD3-D5560D457F80}" dt="2024-03-15T14:49:51.871" v="3" actId="20577"/>
          <ac:spMkLst>
            <pc:docMk/>
            <pc:sldMk cId="1369729159" sldId="258"/>
            <ac:spMk id="2" creationId="{C4F16500-218F-7A2A-79E7-FBDA4E5A8FA5}"/>
          </ac:spMkLst>
        </pc:spChg>
      </pc:sldChg>
      <pc:sldChg chg="modSp mod">
        <pc:chgData name="Sylvie BOUQUET" userId="4a8e3d00abf9ce97" providerId="LiveId" clId="{A1F181C8-7414-47A9-BFD3-D5560D457F80}" dt="2024-03-15T14:52:17.930" v="49" actId="20577"/>
        <pc:sldMkLst>
          <pc:docMk/>
          <pc:sldMk cId="3151501659" sldId="261"/>
        </pc:sldMkLst>
        <pc:spChg chg="mod">
          <ac:chgData name="Sylvie BOUQUET" userId="4a8e3d00abf9ce97" providerId="LiveId" clId="{A1F181C8-7414-47A9-BFD3-D5560D457F80}" dt="2024-03-15T14:52:17.930" v="49" actId="20577"/>
          <ac:spMkLst>
            <pc:docMk/>
            <pc:sldMk cId="3151501659" sldId="261"/>
            <ac:spMk id="3" creationId="{4EE93B3D-679A-4847-6FC2-84533FC75021}"/>
          </ac:spMkLst>
        </pc:spChg>
      </pc:sldChg>
      <pc:sldChg chg="modSp">
        <pc:chgData name="Sylvie BOUQUET" userId="4a8e3d00abf9ce97" providerId="LiveId" clId="{A1F181C8-7414-47A9-BFD3-D5560D457F80}" dt="2024-03-15T14:49:27.174" v="0" actId="14100"/>
        <pc:sldMkLst>
          <pc:docMk/>
          <pc:sldMk cId="541096269" sldId="263"/>
        </pc:sldMkLst>
        <pc:graphicFrameChg chg="mod">
          <ac:chgData name="Sylvie BOUQUET" userId="4a8e3d00abf9ce97" providerId="LiveId" clId="{A1F181C8-7414-47A9-BFD3-D5560D457F80}" dt="2024-03-15T14:49:27.174" v="0" actId="14100"/>
          <ac:graphicFrameMkLst>
            <pc:docMk/>
            <pc:sldMk cId="541096269" sldId="263"/>
            <ac:graphicFrameMk id="4" creationId="{5E1DC238-ADFC-D9EB-47ED-DF55A4FAED36}"/>
          </ac:graphicFrameMkLst>
        </pc:graphicFrame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a:xfrm>
            <a:off x="2692397" y="5037663"/>
            <a:ext cx="5214635" cy="279400"/>
          </a:xfrm>
        </p:spPr>
        <p:txBody>
          <a:bodyPr/>
          <a:lstStyle/>
          <a:p>
            <a:endParaRPr lang="fr-FR"/>
          </a:p>
        </p:txBody>
      </p:sp>
      <p:sp>
        <p:nvSpPr>
          <p:cNvPr id="6" name="Slide Number Placeholder 5"/>
          <p:cNvSpPr>
            <a:spLocks noGrp="1"/>
          </p:cNvSpPr>
          <p:nvPr>
            <p:ph type="sldNum" sz="quarter" idx="12"/>
          </p:nvPr>
        </p:nvSpPr>
        <p:spPr>
          <a:xfrm>
            <a:off x="8956900" y="5037663"/>
            <a:ext cx="551167" cy="279400"/>
          </a:xfrm>
        </p:spPr>
        <p:txBody>
          <a:bodyPr/>
          <a:lstStyle/>
          <a:p>
            <a:fld id="{40283405-91A9-4C36-A765-B732595558BE}" type="slidenum">
              <a:rPr lang="fr-FR" smtClean="0"/>
              <a:t>‹N°›</a:t>
            </a:fld>
            <a:endParaRPr lang="fr-F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728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5A5DD85-EA28-410D-BC34-3166C1449AE9}" type="datetimeFigureOut">
              <a:rPr lang="fr-FR" smtClean="0"/>
              <a:t>15/03/2024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0283405-91A9-4C36-A765-B732595558BE}" type="slidenum">
              <a:rPr lang="fr-FR" smtClean="0"/>
              <a:t>‹N°›</a:t>
            </a:fld>
            <a:endParaRPr lang="fr-FR"/>
          </a:p>
        </p:txBody>
      </p:sp>
    </p:spTree>
    <p:extLst>
      <p:ext uri="{BB962C8B-B14F-4D97-AF65-F5344CB8AC3E}">
        <p14:creationId xmlns:p14="http://schemas.microsoft.com/office/powerpoint/2010/main" val="322641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283405-91A9-4C36-A765-B732595558BE}" type="slidenum">
              <a:rPr lang="fr-FR" smtClean="0"/>
              <a:t>‹N°›</a:t>
            </a:fld>
            <a:endParaRPr lang="fr-F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08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283405-91A9-4C36-A765-B732595558BE}" type="slidenum">
              <a:rPr lang="fr-FR" smtClean="0"/>
              <a:t>‹N°›</a:t>
            </a:fld>
            <a:endParaRPr lang="fr-F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9836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283405-91A9-4C36-A765-B732595558BE}" type="slidenum">
              <a:rPr lang="fr-FR" smtClean="0"/>
              <a:t>‹N°›</a:t>
            </a:fld>
            <a:endParaRPr lang="fr-FR"/>
          </a:p>
        </p:txBody>
      </p:sp>
    </p:spTree>
    <p:extLst>
      <p:ext uri="{BB962C8B-B14F-4D97-AF65-F5344CB8AC3E}">
        <p14:creationId xmlns:p14="http://schemas.microsoft.com/office/powerpoint/2010/main" val="3330540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283405-91A9-4C36-A765-B732595558BE}" type="slidenum">
              <a:rPr lang="fr-FR" smtClean="0"/>
              <a:t>‹N°›</a:t>
            </a:fld>
            <a:endParaRPr lang="fr-F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6686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283405-91A9-4C36-A765-B732595558BE}" type="slidenum">
              <a:rPr lang="fr-FR" smtClean="0"/>
              <a:t>‹N°›</a:t>
            </a:fld>
            <a:endParaRPr lang="fr-F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098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283405-91A9-4C36-A765-B732595558BE}" type="slidenum">
              <a:rPr lang="fr-FR" smtClean="0"/>
              <a:t>‹N°›</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6281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283405-91A9-4C36-A765-B732595558BE}" type="slidenum">
              <a:rPr lang="fr-FR" smtClean="0"/>
              <a:t>‹N°›</a:t>
            </a:fld>
            <a:endParaRPr lang="fr-F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073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283405-91A9-4C36-A765-B732595558BE}" type="slidenum">
              <a:rPr lang="fr-FR" smtClean="0"/>
              <a:t>‹N°›</a:t>
            </a:fld>
            <a:endParaRPr lang="fr-FR"/>
          </a:p>
        </p:txBody>
      </p:sp>
    </p:spTree>
    <p:extLst>
      <p:ext uri="{BB962C8B-B14F-4D97-AF65-F5344CB8AC3E}">
        <p14:creationId xmlns:p14="http://schemas.microsoft.com/office/powerpoint/2010/main" val="21849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5A5DD85-EA28-410D-BC34-3166C1449AE9}" type="datetimeFigureOut">
              <a:rPr lang="fr-FR" smtClean="0"/>
              <a:t>15/03/2024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0283405-91A9-4C36-A765-B732595558BE}" type="slidenum">
              <a:rPr lang="fr-FR" smtClean="0"/>
              <a:t>‹N°›</a:t>
            </a:fld>
            <a:endParaRPr lang="fr-F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9187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5A5DD85-EA28-410D-BC34-3166C1449AE9}" type="datetimeFigureOut">
              <a:rPr lang="fr-FR" smtClean="0"/>
              <a:t>15/03/2024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0283405-91A9-4C36-A765-B732595558BE}" type="slidenum">
              <a:rPr lang="fr-FR" smtClean="0"/>
              <a:t>‹N°›</a:t>
            </a:fld>
            <a:endParaRPr lang="fr-FR"/>
          </a:p>
        </p:txBody>
      </p:sp>
    </p:spTree>
    <p:extLst>
      <p:ext uri="{BB962C8B-B14F-4D97-AF65-F5344CB8AC3E}">
        <p14:creationId xmlns:p14="http://schemas.microsoft.com/office/powerpoint/2010/main" val="29453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5A5DD85-EA28-410D-BC34-3166C1449AE9}" type="datetimeFigureOut">
              <a:rPr lang="fr-FR" smtClean="0"/>
              <a:t>15/03/2024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0283405-91A9-4C36-A765-B732595558BE}" type="slidenum">
              <a:rPr lang="fr-FR" smtClean="0"/>
              <a:t>‹N°›</a:t>
            </a:fld>
            <a:endParaRPr lang="fr-F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5418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5A5DD85-EA28-410D-BC34-3166C1449AE9}" type="datetimeFigureOut">
              <a:rPr lang="fr-FR" smtClean="0"/>
              <a:t>15/03/2024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0283405-91A9-4C36-A765-B732595558BE}" type="slidenum">
              <a:rPr lang="fr-FR" smtClean="0"/>
              <a:t>‹N°›</a:t>
            </a:fld>
            <a:endParaRPr lang="fr-F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4591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A5DD85-EA28-410D-BC34-3166C1449AE9}" type="datetimeFigureOut">
              <a:rPr lang="fr-FR" smtClean="0"/>
              <a:t>15/03/2024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0283405-91A9-4C36-A765-B732595558BE}" type="slidenum">
              <a:rPr lang="fr-FR" smtClean="0"/>
              <a:t>‹N°›</a:t>
            </a:fld>
            <a:endParaRPr lang="fr-FR"/>
          </a:p>
        </p:txBody>
      </p:sp>
    </p:spTree>
    <p:extLst>
      <p:ext uri="{BB962C8B-B14F-4D97-AF65-F5344CB8AC3E}">
        <p14:creationId xmlns:p14="http://schemas.microsoft.com/office/powerpoint/2010/main" val="54520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5A5DD85-EA28-410D-BC34-3166C1449AE9}" type="datetimeFigureOut">
              <a:rPr lang="fr-FR" smtClean="0"/>
              <a:t>15/03/2024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0283405-91A9-4C36-A765-B732595558BE}" type="slidenum">
              <a:rPr lang="fr-FR" smtClean="0"/>
              <a:t>‹N°›</a:t>
            </a:fld>
            <a:endParaRPr lang="fr-F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14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5A5DD85-EA28-410D-BC34-3166C1449AE9}" type="datetimeFigureOut">
              <a:rPr lang="fr-FR" smtClean="0"/>
              <a:t>15/03/2024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0283405-91A9-4C36-A765-B732595558BE}" type="slidenum">
              <a:rPr lang="fr-FR" smtClean="0"/>
              <a:t>‹N°›</a:t>
            </a:fld>
            <a:endParaRPr lang="fr-FR"/>
          </a:p>
        </p:txBody>
      </p:sp>
    </p:spTree>
    <p:extLst>
      <p:ext uri="{BB962C8B-B14F-4D97-AF65-F5344CB8AC3E}">
        <p14:creationId xmlns:p14="http://schemas.microsoft.com/office/powerpoint/2010/main" val="327272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5A5DD85-EA28-410D-BC34-3166C1449AE9}" type="datetimeFigureOut">
              <a:rPr lang="fr-FR" smtClean="0"/>
              <a:t>15/03/2024</a:t>
            </a:fld>
            <a:endParaRPr lang="fr-F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0283405-91A9-4C36-A765-B732595558BE}" type="slidenum">
              <a:rPr lang="fr-FR" smtClean="0"/>
              <a:t>‹N°›</a:t>
            </a:fld>
            <a:endParaRPr lang="fr-FR"/>
          </a:p>
        </p:txBody>
      </p:sp>
    </p:spTree>
    <p:extLst>
      <p:ext uri="{BB962C8B-B14F-4D97-AF65-F5344CB8AC3E}">
        <p14:creationId xmlns:p14="http://schemas.microsoft.com/office/powerpoint/2010/main" val="3840391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garrigues.mairie@orange.f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1F6E2E-E2E7-4689-9E5D-51F37CB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B728A18-FF26-43E9-AF31-9608EBA3D5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3" name="Picture 12">
              <a:extLst>
                <a:ext uri="{FF2B5EF4-FFF2-40B4-BE49-F238E27FC236}">
                  <a16:creationId xmlns:a16="http://schemas.microsoft.com/office/drawing/2014/main" id="{D418D479-7A49-4E09-A270-87C36ABE505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F55AC523-B142-409D-BB68-747EDDCE6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15" name="Picture 14">
              <a:extLst>
                <a:ext uri="{FF2B5EF4-FFF2-40B4-BE49-F238E27FC236}">
                  <a16:creationId xmlns:a16="http://schemas.microsoft.com/office/drawing/2014/main" id="{98FD6A06-A68E-49C5-8F1D-8945DD8C00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A6794A3D-A7E9-4DC9-98E4-02104E24AC3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re 1">
            <a:extLst>
              <a:ext uri="{FF2B5EF4-FFF2-40B4-BE49-F238E27FC236}">
                <a16:creationId xmlns:a16="http://schemas.microsoft.com/office/drawing/2014/main" id="{137C116A-0F23-EFE9-1D6C-C011BE2783B7}"/>
              </a:ext>
            </a:extLst>
          </p:cNvPr>
          <p:cNvSpPr>
            <a:spLocks noGrp="1"/>
          </p:cNvSpPr>
          <p:nvPr>
            <p:ph type="ctrTitle"/>
          </p:nvPr>
        </p:nvSpPr>
        <p:spPr>
          <a:xfrm>
            <a:off x="6553770" y="1041401"/>
            <a:ext cx="4538526" cy="2345264"/>
          </a:xfrm>
        </p:spPr>
        <p:txBody>
          <a:bodyPr>
            <a:normAutofit/>
          </a:bodyPr>
          <a:lstStyle/>
          <a:p>
            <a:pPr>
              <a:lnSpc>
                <a:spcPct val="90000"/>
              </a:lnSpc>
            </a:pPr>
            <a:r>
              <a:rPr lang="fr-FR" b="1" dirty="0"/>
              <a:t>Plan Communal de Sauvegarde</a:t>
            </a:r>
          </a:p>
        </p:txBody>
      </p:sp>
      <p:sp>
        <p:nvSpPr>
          <p:cNvPr id="3" name="Sous-titre 2">
            <a:extLst>
              <a:ext uri="{FF2B5EF4-FFF2-40B4-BE49-F238E27FC236}">
                <a16:creationId xmlns:a16="http://schemas.microsoft.com/office/drawing/2014/main" id="{DAA49800-1B5A-C05C-D3EB-E3731DC5DF12}"/>
              </a:ext>
            </a:extLst>
          </p:cNvPr>
          <p:cNvSpPr>
            <a:spLocks noGrp="1"/>
          </p:cNvSpPr>
          <p:nvPr>
            <p:ph type="subTitle" idx="1"/>
          </p:nvPr>
        </p:nvSpPr>
        <p:spPr>
          <a:xfrm>
            <a:off x="6579045" y="3657596"/>
            <a:ext cx="4513252" cy="1933463"/>
          </a:xfrm>
        </p:spPr>
        <p:txBody>
          <a:bodyPr>
            <a:normAutofit/>
          </a:bodyPr>
          <a:lstStyle/>
          <a:p>
            <a:endParaRPr lang="fr-FR" b="1" dirty="0"/>
          </a:p>
          <a:p>
            <a:r>
              <a:rPr lang="fr-FR" b="1" dirty="0"/>
              <a:t>GARRIGUES</a:t>
            </a:r>
          </a:p>
          <a:p>
            <a:r>
              <a:rPr lang="fr-FR" b="1" dirty="0"/>
              <a:t>Janvier 2024</a:t>
            </a:r>
          </a:p>
        </p:txBody>
      </p:sp>
      <p:sp>
        <p:nvSpPr>
          <p:cNvPr id="18" name="Rectangle 17">
            <a:extLst>
              <a:ext uri="{FF2B5EF4-FFF2-40B4-BE49-F238E27FC236}">
                <a16:creationId xmlns:a16="http://schemas.microsoft.com/office/drawing/2014/main" id="{7731DD8B-7A0A-47A0-BF6B-EBB4F970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lein air, arbre, ciel, maison">
            <a:extLst>
              <a:ext uri="{FF2B5EF4-FFF2-40B4-BE49-F238E27FC236}">
                <a16:creationId xmlns:a16="http://schemas.microsoft.com/office/drawing/2014/main" id="{CBBE1719-176B-831C-7C48-66964C2A004D}"/>
              </a:ext>
            </a:extLst>
          </p:cNvPr>
          <p:cNvPicPr>
            <a:picLocks noChangeAspect="1"/>
          </p:cNvPicPr>
          <p:nvPr/>
        </p:nvPicPr>
        <p:blipFill rotWithShape="1">
          <a:blip r:embed="rId5">
            <a:extLst>
              <a:ext uri="{28A0092B-C50C-407E-A947-70E740481C1C}">
                <a14:useLocalDpi xmlns:a14="http://schemas.microsoft.com/office/drawing/2010/main" val="0"/>
              </a:ext>
            </a:extLst>
          </a:blip>
          <a:srcRect l="10504" r="29481" b="-2"/>
          <a:stretch/>
        </p:blipFill>
        <p:spPr>
          <a:xfrm>
            <a:off x="1412683" y="1410208"/>
            <a:ext cx="4348925" cy="3858780"/>
          </a:xfrm>
          <a:prstGeom prst="rect">
            <a:avLst/>
          </a:prstGeom>
        </p:spPr>
      </p:pic>
      <p:cxnSp>
        <p:nvCxnSpPr>
          <p:cNvPr id="20" name="Straight Connector 19">
            <a:extLst>
              <a:ext uri="{FF2B5EF4-FFF2-40B4-BE49-F238E27FC236}">
                <a16:creationId xmlns:a16="http://schemas.microsoft.com/office/drawing/2014/main" id="{10A370BF-9768-4FA0-8887-C3777F3A9C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0862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CEF12D91-16E8-5651-F54C-27AACD0C9804}"/>
              </a:ext>
            </a:extLst>
          </p:cNvPr>
          <p:cNvSpPr/>
          <p:nvPr/>
        </p:nvSpPr>
        <p:spPr>
          <a:xfrm>
            <a:off x="7661765" y="5129255"/>
            <a:ext cx="1791730" cy="55605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62914622-A904-6B94-8C88-E9740725B566}"/>
              </a:ext>
            </a:extLst>
          </p:cNvPr>
          <p:cNvSpPr/>
          <p:nvPr/>
        </p:nvSpPr>
        <p:spPr>
          <a:xfrm>
            <a:off x="3064475" y="5401846"/>
            <a:ext cx="1754659" cy="51750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F3A7C5C6-7AEF-1AD1-F1A9-B7EED0865D25}"/>
              </a:ext>
            </a:extLst>
          </p:cNvPr>
          <p:cNvSpPr/>
          <p:nvPr/>
        </p:nvSpPr>
        <p:spPr>
          <a:xfrm>
            <a:off x="6688136" y="2675238"/>
            <a:ext cx="3534032" cy="556054"/>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5670034D-DAFA-E15C-9AAE-BF28DFEB159B}"/>
              </a:ext>
            </a:extLst>
          </p:cNvPr>
          <p:cNvSpPr/>
          <p:nvPr/>
        </p:nvSpPr>
        <p:spPr>
          <a:xfrm>
            <a:off x="2977978" y="2656703"/>
            <a:ext cx="1927654" cy="556054"/>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1C16EC0-6485-1DAD-8CCE-3CE60DD35D56}"/>
              </a:ext>
            </a:extLst>
          </p:cNvPr>
          <p:cNvSpPr>
            <a:spLocks noGrp="1"/>
          </p:cNvSpPr>
          <p:nvPr>
            <p:ph type="title"/>
          </p:nvPr>
        </p:nvSpPr>
        <p:spPr/>
        <p:txBody>
          <a:bodyPr>
            <a:normAutofit/>
          </a:bodyPr>
          <a:lstStyle/>
          <a:p>
            <a:r>
              <a:rPr lang="fr-FR" dirty="0"/>
              <a:t>Protection de la population </a:t>
            </a:r>
            <a:br>
              <a:rPr lang="fr-FR" dirty="0"/>
            </a:br>
            <a:r>
              <a:rPr lang="fr-FR" sz="2700" dirty="0"/>
              <a:t>Chacun son rôle</a:t>
            </a:r>
          </a:p>
        </p:txBody>
      </p:sp>
      <p:sp>
        <p:nvSpPr>
          <p:cNvPr id="3" name="Espace réservé du contenu 2">
            <a:extLst>
              <a:ext uri="{FF2B5EF4-FFF2-40B4-BE49-F238E27FC236}">
                <a16:creationId xmlns:a16="http://schemas.microsoft.com/office/drawing/2014/main" id="{E1772760-AD8C-4615-A076-1BBA2C321E3F}"/>
              </a:ext>
            </a:extLst>
          </p:cNvPr>
          <p:cNvSpPr>
            <a:spLocks noGrp="1"/>
          </p:cNvSpPr>
          <p:nvPr>
            <p:ph sz="half" idx="1"/>
          </p:nvPr>
        </p:nvSpPr>
        <p:spPr>
          <a:xfrm>
            <a:off x="1582652" y="2689309"/>
            <a:ext cx="4718304" cy="3310128"/>
          </a:xfrm>
        </p:spPr>
        <p:txBody>
          <a:bodyPr>
            <a:normAutofit fontScale="62500" lnSpcReduction="20000"/>
          </a:bodyPr>
          <a:lstStyle/>
          <a:p>
            <a:pPr marL="0" indent="0" algn="ctr">
              <a:buNone/>
            </a:pPr>
            <a:r>
              <a:rPr lang="fr-FR" sz="3400" dirty="0"/>
              <a:t>Commune</a:t>
            </a:r>
          </a:p>
          <a:p>
            <a:pPr marL="0" indent="0" algn="ctr">
              <a:buNone/>
            </a:pPr>
            <a:endParaRPr lang="fr-FR" dirty="0"/>
          </a:p>
          <a:p>
            <a:pPr marL="0" indent="0" algn="ctr">
              <a:buNone/>
            </a:pPr>
            <a:r>
              <a:rPr lang="fr-FR" sz="2600" dirty="0"/>
              <a:t>Informer</a:t>
            </a:r>
          </a:p>
          <a:p>
            <a:pPr marL="0" indent="0" algn="ctr">
              <a:buNone/>
            </a:pPr>
            <a:r>
              <a:rPr lang="fr-FR" sz="2600" dirty="0"/>
              <a:t>Alerter</a:t>
            </a:r>
          </a:p>
          <a:p>
            <a:pPr marL="0" indent="0" algn="ctr">
              <a:buNone/>
            </a:pPr>
            <a:r>
              <a:rPr lang="fr-FR" sz="2600" dirty="0"/>
              <a:t>Mettre à l’abri</a:t>
            </a:r>
          </a:p>
          <a:p>
            <a:pPr marL="0" indent="0" algn="ctr">
              <a:buNone/>
            </a:pPr>
            <a:r>
              <a:rPr lang="fr-FR" sz="2600" dirty="0"/>
              <a:t>Soutenir</a:t>
            </a:r>
          </a:p>
          <a:p>
            <a:pPr marL="0" indent="0" algn="ctr">
              <a:buNone/>
            </a:pPr>
            <a:r>
              <a:rPr lang="fr-FR" sz="2600" dirty="0"/>
              <a:t>Ravitailler</a:t>
            </a:r>
          </a:p>
          <a:p>
            <a:pPr marL="0" indent="0" algn="ctr">
              <a:buNone/>
            </a:pPr>
            <a:r>
              <a:rPr lang="fr-FR" sz="2600" dirty="0"/>
              <a:t>Reloger</a:t>
            </a:r>
          </a:p>
          <a:p>
            <a:pPr marL="0" indent="0" algn="ctr">
              <a:buNone/>
            </a:pPr>
            <a:endParaRPr lang="fr-FR" dirty="0"/>
          </a:p>
          <a:p>
            <a:pPr marL="0" indent="0" algn="ctr">
              <a:buNone/>
            </a:pPr>
            <a:r>
              <a:rPr lang="fr-FR" dirty="0"/>
              <a:t>SAUVEGARDER</a:t>
            </a:r>
          </a:p>
        </p:txBody>
      </p:sp>
      <p:sp>
        <p:nvSpPr>
          <p:cNvPr id="4" name="Espace réservé du contenu 3">
            <a:extLst>
              <a:ext uri="{FF2B5EF4-FFF2-40B4-BE49-F238E27FC236}">
                <a16:creationId xmlns:a16="http://schemas.microsoft.com/office/drawing/2014/main" id="{5742488B-4734-8ECB-009D-0C951CB3D565}"/>
              </a:ext>
            </a:extLst>
          </p:cNvPr>
          <p:cNvSpPr>
            <a:spLocks noGrp="1"/>
          </p:cNvSpPr>
          <p:nvPr>
            <p:ph sz="half" idx="2"/>
          </p:nvPr>
        </p:nvSpPr>
        <p:spPr>
          <a:xfrm>
            <a:off x="6118736" y="2794341"/>
            <a:ext cx="4718304" cy="3310128"/>
          </a:xfrm>
        </p:spPr>
        <p:txBody>
          <a:bodyPr>
            <a:normAutofit fontScale="62500" lnSpcReduction="20000"/>
          </a:bodyPr>
          <a:lstStyle/>
          <a:p>
            <a:pPr marL="0" indent="0" algn="ctr">
              <a:buNone/>
            </a:pPr>
            <a:r>
              <a:rPr lang="fr-FR" sz="3400" dirty="0"/>
              <a:t>Services publics de secours</a:t>
            </a:r>
          </a:p>
          <a:p>
            <a:pPr marL="0" indent="0" algn="ctr">
              <a:buNone/>
            </a:pPr>
            <a:endParaRPr lang="fr-FR" dirty="0"/>
          </a:p>
          <a:p>
            <a:pPr marL="0" indent="0" algn="ctr">
              <a:buNone/>
            </a:pPr>
            <a:r>
              <a:rPr lang="fr-FR" sz="2600" dirty="0"/>
              <a:t>Protéger</a:t>
            </a:r>
          </a:p>
          <a:p>
            <a:pPr marL="0" indent="0" algn="ctr">
              <a:buNone/>
            </a:pPr>
            <a:r>
              <a:rPr lang="fr-FR" sz="2600" dirty="0"/>
              <a:t>Soigner</a:t>
            </a:r>
          </a:p>
          <a:p>
            <a:pPr marL="0" indent="0" algn="ctr">
              <a:buNone/>
            </a:pPr>
            <a:r>
              <a:rPr lang="fr-FR" sz="2600" dirty="0"/>
              <a:t>Médicaliser</a:t>
            </a:r>
          </a:p>
          <a:p>
            <a:pPr marL="0" indent="0" algn="ctr">
              <a:buNone/>
            </a:pPr>
            <a:r>
              <a:rPr lang="fr-FR" sz="2600" dirty="0"/>
              <a:t>Evacuer d’urgence</a:t>
            </a:r>
          </a:p>
          <a:p>
            <a:pPr marL="0" indent="0" algn="ctr">
              <a:buNone/>
            </a:pPr>
            <a:endParaRPr lang="fr-FR" dirty="0"/>
          </a:p>
          <a:p>
            <a:pPr marL="0" indent="0" algn="ctr">
              <a:buNone/>
            </a:pPr>
            <a:endParaRPr lang="fr-FR" dirty="0"/>
          </a:p>
          <a:p>
            <a:pPr marL="0" indent="0" algn="ctr">
              <a:buNone/>
            </a:pPr>
            <a:r>
              <a:rPr lang="fr-FR" dirty="0"/>
              <a:t>SECOURIR</a:t>
            </a:r>
          </a:p>
          <a:p>
            <a:pPr marL="0" indent="0" algn="ctr">
              <a:buNone/>
            </a:pPr>
            <a:endParaRPr lang="fr-FR" dirty="0"/>
          </a:p>
        </p:txBody>
      </p:sp>
    </p:spTree>
    <p:extLst>
      <p:ext uri="{BB962C8B-B14F-4D97-AF65-F5344CB8AC3E}">
        <p14:creationId xmlns:p14="http://schemas.microsoft.com/office/powerpoint/2010/main" val="2083483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F16500-218F-7A2A-79E7-FBDA4E5A8FA5}"/>
              </a:ext>
            </a:extLst>
          </p:cNvPr>
          <p:cNvSpPr>
            <a:spLocks noGrp="1"/>
          </p:cNvSpPr>
          <p:nvPr>
            <p:ph type="title"/>
          </p:nvPr>
        </p:nvSpPr>
        <p:spPr/>
        <p:txBody>
          <a:bodyPr/>
          <a:lstStyle/>
          <a:p>
            <a:r>
              <a:rPr lang="fr-FR" dirty="0"/>
              <a:t>Qu’est-ce qu’un risque majeur?</a:t>
            </a:r>
          </a:p>
        </p:txBody>
      </p:sp>
      <p:sp>
        <p:nvSpPr>
          <p:cNvPr id="3" name="Espace réservé du contenu 2">
            <a:extLst>
              <a:ext uri="{FF2B5EF4-FFF2-40B4-BE49-F238E27FC236}">
                <a16:creationId xmlns:a16="http://schemas.microsoft.com/office/drawing/2014/main" id="{89457E15-80EB-421A-F41E-EAC9871FA556}"/>
              </a:ext>
            </a:extLst>
          </p:cNvPr>
          <p:cNvSpPr>
            <a:spLocks noGrp="1"/>
          </p:cNvSpPr>
          <p:nvPr>
            <p:ph idx="1"/>
          </p:nvPr>
        </p:nvSpPr>
        <p:spPr/>
        <p:txBody>
          <a:bodyPr/>
          <a:lstStyle/>
          <a:p>
            <a:pPr marL="0" indent="0" algn="ctr">
              <a:buNone/>
            </a:pPr>
            <a:r>
              <a:rPr lang="fr-FR" b="1" dirty="0">
                <a:solidFill>
                  <a:schemeClr val="accent1"/>
                </a:solidFill>
              </a:rPr>
              <a:t>Un risque majeur est un phénomène qui peut entraîner de très graves dommages aux personnes, aux biens et à l’environnement.</a:t>
            </a:r>
          </a:p>
          <a:p>
            <a:pPr marL="0" indent="0" algn="ctr">
              <a:buNone/>
            </a:pPr>
            <a:r>
              <a:rPr lang="fr-FR" dirty="0"/>
              <a:t>Le dossier départemental des risques majeurs élaboré par la préfecture recense trois risques majeurs concernant la commune de Garrigues:</a:t>
            </a:r>
          </a:p>
          <a:p>
            <a:r>
              <a:rPr lang="fr-FR" sz="1800" b="1" i="0" u="none" strike="noStrike" baseline="0" dirty="0">
                <a:latin typeface="SegoeUI-Bold"/>
              </a:rPr>
              <a:t>Mouvement de terrain</a:t>
            </a:r>
          </a:p>
          <a:p>
            <a:r>
              <a:rPr lang="fr-FR" sz="1800" b="1" i="0" u="none" strike="noStrike" baseline="0" dirty="0">
                <a:latin typeface="SegoeUI-Bold"/>
              </a:rPr>
              <a:t>Évènements météorologiques</a:t>
            </a:r>
          </a:p>
          <a:p>
            <a:r>
              <a:rPr lang="fr-FR" sz="1800" b="1" i="0" u="none" strike="noStrike" baseline="0" dirty="0">
                <a:latin typeface="SegoeUI-Bold"/>
              </a:rPr>
              <a:t>Sanitaire</a:t>
            </a:r>
            <a:endParaRPr lang="fr-FR" dirty="0"/>
          </a:p>
        </p:txBody>
      </p:sp>
    </p:spTree>
    <p:extLst>
      <p:ext uri="{BB962C8B-B14F-4D97-AF65-F5344CB8AC3E}">
        <p14:creationId xmlns:p14="http://schemas.microsoft.com/office/powerpoint/2010/main" val="1369729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C041F6-D443-256B-7959-DF559FBB1582}"/>
              </a:ext>
            </a:extLst>
          </p:cNvPr>
          <p:cNvSpPr>
            <a:spLocks noGrp="1"/>
          </p:cNvSpPr>
          <p:nvPr>
            <p:ph type="title"/>
          </p:nvPr>
        </p:nvSpPr>
        <p:spPr/>
        <p:txBody>
          <a:bodyPr/>
          <a:lstStyle/>
          <a:p>
            <a:r>
              <a:rPr lang="fr-FR" dirty="0"/>
              <a:t>Les mouvements de terrain</a:t>
            </a:r>
          </a:p>
        </p:txBody>
      </p:sp>
      <p:sp>
        <p:nvSpPr>
          <p:cNvPr id="3" name="Espace réservé du contenu 2">
            <a:extLst>
              <a:ext uri="{FF2B5EF4-FFF2-40B4-BE49-F238E27FC236}">
                <a16:creationId xmlns:a16="http://schemas.microsoft.com/office/drawing/2014/main" id="{79A681F5-5DE3-29F8-24A7-DFE006A18E38}"/>
              </a:ext>
            </a:extLst>
          </p:cNvPr>
          <p:cNvSpPr>
            <a:spLocks noGrp="1"/>
          </p:cNvSpPr>
          <p:nvPr>
            <p:ph idx="1"/>
          </p:nvPr>
        </p:nvSpPr>
        <p:spPr/>
        <p:txBody>
          <a:bodyPr/>
          <a:lstStyle/>
          <a:p>
            <a:pPr marL="0" indent="0" algn="ctr">
              <a:buNone/>
            </a:pPr>
            <a:r>
              <a:rPr lang="fr-FR" b="1" dirty="0">
                <a:solidFill>
                  <a:schemeClr val="accent1"/>
                </a:solidFill>
              </a:rPr>
              <a:t>Un mouvement de terrain est un déplacement plus ou moins brutal du sol ou du sous-sol.</a:t>
            </a:r>
          </a:p>
          <a:p>
            <a:pPr marL="0" indent="0">
              <a:buNone/>
            </a:pPr>
            <a:r>
              <a:rPr lang="fr-FR" b="1" dirty="0">
                <a:solidFill>
                  <a:schemeClr val="tx1"/>
                </a:solidFill>
              </a:rPr>
              <a:t>Quel risque de mouvement de terrain pour Garrigues?</a:t>
            </a:r>
          </a:p>
          <a:p>
            <a:pPr>
              <a:buFont typeface="Arial" panose="020B0604020202020204" pitchFamily="34" charset="0"/>
              <a:buChar char="•"/>
            </a:pPr>
            <a:r>
              <a:rPr lang="fr-FR" dirty="0">
                <a:solidFill>
                  <a:schemeClr val="tx1"/>
                </a:solidFill>
              </a:rPr>
              <a:t>Ravinements, coulées de boues et torrentielles lors des précipitations de forte intensité.</a:t>
            </a:r>
          </a:p>
          <a:p>
            <a:pPr>
              <a:buFont typeface="Arial" panose="020B0604020202020204" pitchFamily="34" charset="0"/>
              <a:buChar char="•"/>
            </a:pPr>
            <a:r>
              <a:rPr lang="fr-FR" dirty="0">
                <a:solidFill>
                  <a:schemeClr val="tx1"/>
                </a:solidFill>
              </a:rPr>
              <a:t>Phénomènes de retrait ou de gonflement des sols argileux.</a:t>
            </a:r>
          </a:p>
        </p:txBody>
      </p:sp>
    </p:spTree>
    <p:extLst>
      <p:ext uri="{BB962C8B-B14F-4D97-AF65-F5344CB8AC3E}">
        <p14:creationId xmlns:p14="http://schemas.microsoft.com/office/powerpoint/2010/main" val="25790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BF84B5-5F54-F762-96D5-83C70C01B0D0}"/>
              </a:ext>
            </a:extLst>
          </p:cNvPr>
          <p:cNvSpPr>
            <a:spLocks noGrp="1"/>
          </p:cNvSpPr>
          <p:nvPr>
            <p:ph type="title"/>
          </p:nvPr>
        </p:nvSpPr>
        <p:spPr/>
        <p:txBody>
          <a:bodyPr/>
          <a:lstStyle/>
          <a:p>
            <a:r>
              <a:rPr lang="fr-FR" dirty="0"/>
              <a:t>Les évènements météorologiques</a:t>
            </a:r>
          </a:p>
        </p:txBody>
      </p:sp>
      <p:sp>
        <p:nvSpPr>
          <p:cNvPr id="3" name="Espace réservé du contenu 2">
            <a:extLst>
              <a:ext uri="{FF2B5EF4-FFF2-40B4-BE49-F238E27FC236}">
                <a16:creationId xmlns:a16="http://schemas.microsoft.com/office/drawing/2014/main" id="{12C71994-E3C4-AE7D-AAC5-31DCD53AC4D3}"/>
              </a:ext>
            </a:extLst>
          </p:cNvPr>
          <p:cNvSpPr>
            <a:spLocks noGrp="1"/>
          </p:cNvSpPr>
          <p:nvPr>
            <p:ph idx="1"/>
          </p:nvPr>
        </p:nvSpPr>
        <p:spPr/>
        <p:txBody>
          <a:bodyPr/>
          <a:lstStyle/>
          <a:p>
            <a:pPr marL="0" indent="0" algn="ctr">
              <a:buNone/>
            </a:pPr>
            <a:r>
              <a:rPr lang="fr-FR" b="1" dirty="0">
                <a:solidFill>
                  <a:schemeClr val="accent1"/>
                </a:solidFill>
              </a:rPr>
              <a:t>Fortes chutes de neige ou de grêle, canicules ou violentes tempêtes sont autant de risques pouvant causer des dommages importants.</a:t>
            </a:r>
          </a:p>
          <a:p>
            <a:pPr marL="0" indent="0">
              <a:buNone/>
            </a:pPr>
            <a:r>
              <a:rPr lang="fr-FR" sz="1800" dirty="0">
                <a:solidFill>
                  <a:schemeClr val="tx1"/>
                </a:solidFill>
              </a:rPr>
              <a:t>Météo</a:t>
            </a:r>
            <a:r>
              <a:rPr lang="fr-FR" sz="1800" b="1" dirty="0">
                <a:solidFill>
                  <a:schemeClr val="tx1"/>
                </a:solidFill>
              </a:rPr>
              <a:t> </a:t>
            </a:r>
            <a:r>
              <a:rPr lang="fr-FR" sz="1800" dirty="0">
                <a:solidFill>
                  <a:schemeClr val="tx1"/>
                </a:solidFill>
              </a:rPr>
              <a:t>France élabore une carte de vigilance 2 fois par jour, à 6h et à 16h.</a:t>
            </a:r>
          </a:p>
          <a:p>
            <a:pPr marL="0" indent="0">
              <a:buNone/>
            </a:pPr>
            <a:r>
              <a:rPr lang="fr-FR" sz="1800" dirty="0">
                <a:solidFill>
                  <a:schemeClr val="tx1"/>
                </a:solidFill>
              </a:rPr>
              <a:t>Elle signale si un danger menace un ou plusieurs départements et précise le niveau de vigilance </a:t>
            </a:r>
            <a:r>
              <a:rPr lang="fr-FR" sz="1800" dirty="0" err="1">
                <a:solidFill>
                  <a:schemeClr val="tx1"/>
                </a:solidFill>
              </a:rPr>
              <a:t>nécéssaire</a:t>
            </a:r>
            <a:r>
              <a:rPr lang="fr-FR" sz="1800" dirty="0">
                <a:solidFill>
                  <a:schemeClr val="tx1"/>
                </a:solidFill>
              </a:rPr>
              <a:t> par une couleur:</a:t>
            </a:r>
          </a:p>
          <a:p>
            <a:pPr marL="0" indent="0">
              <a:buNone/>
            </a:pPr>
            <a:r>
              <a:rPr lang="fr-FR" sz="1800" b="1" dirty="0">
                <a:solidFill>
                  <a:schemeClr val="accent1"/>
                </a:solidFill>
              </a:rPr>
              <a:t>Vert</a:t>
            </a:r>
            <a:r>
              <a:rPr lang="fr-FR" sz="1800" dirty="0">
                <a:solidFill>
                  <a:schemeClr val="tx1"/>
                </a:solidFill>
              </a:rPr>
              <a:t>: pas de vigilance particulière.</a:t>
            </a:r>
          </a:p>
          <a:p>
            <a:pPr marL="0" indent="0">
              <a:buNone/>
            </a:pPr>
            <a:r>
              <a:rPr lang="fr-FR" sz="1800" b="1" dirty="0">
                <a:solidFill>
                  <a:srgbClr val="FFC000"/>
                </a:solidFill>
              </a:rPr>
              <a:t>Jaune</a:t>
            </a:r>
            <a:r>
              <a:rPr lang="fr-FR" sz="1800" dirty="0">
                <a:solidFill>
                  <a:schemeClr val="tx1"/>
                </a:solidFill>
              </a:rPr>
              <a:t>: phénomènes habituels dans la région, mais occasionnellement dangereux.</a:t>
            </a:r>
          </a:p>
          <a:p>
            <a:pPr marL="0" indent="0">
              <a:buNone/>
            </a:pPr>
            <a:r>
              <a:rPr lang="fr-FR" sz="1800" b="1" dirty="0">
                <a:solidFill>
                  <a:srgbClr val="FF0000"/>
                </a:solidFill>
              </a:rPr>
              <a:t>Rouge</a:t>
            </a:r>
            <a:r>
              <a:rPr lang="fr-FR" sz="1800" dirty="0">
                <a:solidFill>
                  <a:schemeClr val="tx1"/>
                </a:solidFill>
              </a:rPr>
              <a:t>: vigilance absolue obligatoire car phénomènes dangereux d’intensité exceptionnelle prévus.</a:t>
            </a:r>
          </a:p>
        </p:txBody>
      </p:sp>
    </p:spTree>
    <p:extLst>
      <p:ext uri="{BB962C8B-B14F-4D97-AF65-F5344CB8AC3E}">
        <p14:creationId xmlns:p14="http://schemas.microsoft.com/office/powerpoint/2010/main" val="1519759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capture d’écran, diagramme, conception&#10;&#10;Description générée automatiquement">
            <a:extLst>
              <a:ext uri="{FF2B5EF4-FFF2-40B4-BE49-F238E27FC236}">
                <a16:creationId xmlns:a16="http://schemas.microsoft.com/office/drawing/2014/main" id="{3A7EC146-1551-9015-D47B-283A29EA2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51" y="804334"/>
            <a:ext cx="3543298" cy="5249332"/>
          </a:xfrm>
          <a:prstGeom prst="rect">
            <a:avLst/>
          </a:prstGeom>
          <a:ln w="127000" cap="sq">
            <a:solidFill>
              <a:srgbClr val="FFFFFF"/>
            </a:solidFill>
            <a:miter lim="800000"/>
          </a:ln>
        </p:spPr>
      </p:pic>
      <p:pic>
        <p:nvPicPr>
          <p:cNvPr id="5" name="Image 4" descr="Une image contenant texte, dessin humoristique, capture d’écran, conception&#10;&#10;Description générée automatiquement">
            <a:extLst>
              <a:ext uri="{FF2B5EF4-FFF2-40B4-BE49-F238E27FC236}">
                <a16:creationId xmlns:a16="http://schemas.microsoft.com/office/drawing/2014/main" id="{6F0F9D23-030B-BB9E-764B-898EECF10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1050" y="804334"/>
            <a:ext cx="3543298" cy="5249332"/>
          </a:xfrm>
          <a:prstGeom prst="rect">
            <a:avLst/>
          </a:prstGeom>
          <a:ln w="127000" cap="sq">
            <a:solidFill>
              <a:srgbClr val="FFFFFF"/>
            </a:solidFill>
            <a:miter lim="800000"/>
          </a:ln>
        </p:spPr>
      </p:pic>
    </p:spTree>
    <p:extLst>
      <p:ext uri="{BB962C8B-B14F-4D97-AF65-F5344CB8AC3E}">
        <p14:creationId xmlns:p14="http://schemas.microsoft.com/office/powerpoint/2010/main" val="584488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DD0C9-8C33-CCEC-7867-C6E01B6A45DF}"/>
              </a:ext>
            </a:extLst>
          </p:cNvPr>
          <p:cNvSpPr>
            <a:spLocks noGrp="1"/>
          </p:cNvSpPr>
          <p:nvPr>
            <p:ph type="title"/>
          </p:nvPr>
        </p:nvSpPr>
        <p:spPr/>
        <p:txBody>
          <a:bodyPr/>
          <a:lstStyle/>
          <a:p>
            <a:r>
              <a:rPr lang="fr-FR" dirty="0"/>
              <a:t>Le risque sanitaire</a:t>
            </a:r>
          </a:p>
        </p:txBody>
      </p:sp>
      <p:sp>
        <p:nvSpPr>
          <p:cNvPr id="3" name="Espace réservé du contenu 2">
            <a:extLst>
              <a:ext uri="{FF2B5EF4-FFF2-40B4-BE49-F238E27FC236}">
                <a16:creationId xmlns:a16="http://schemas.microsoft.com/office/drawing/2014/main" id="{4EE93B3D-679A-4847-6FC2-84533FC75021}"/>
              </a:ext>
            </a:extLst>
          </p:cNvPr>
          <p:cNvSpPr>
            <a:spLocks noGrp="1"/>
          </p:cNvSpPr>
          <p:nvPr>
            <p:ph idx="1"/>
          </p:nvPr>
        </p:nvSpPr>
        <p:spPr/>
        <p:txBody>
          <a:bodyPr>
            <a:normAutofit/>
          </a:bodyPr>
          <a:lstStyle/>
          <a:p>
            <a:pPr marL="0" indent="0" algn="ctr">
              <a:buNone/>
            </a:pPr>
            <a:r>
              <a:rPr lang="fr-FR" sz="2000" b="0" i="0" u="none" strike="noStrike" baseline="0" dirty="0">
                <a:solidFill>
                  <a:schemeClr val="accent1"/>
                </a:solidFill>
                <a:latin typeface="Garamond" panose="02020404030301010803" pitchFamily="18" charset="0"/>
              </a:rPr>
              <a:t>Le risque sanitaire désigne tout facteur auquel la santé publique peut être exposée. Seul le risque sanitaire majeur est traité dans le Dossier Départemental des </a:t>
            </a:r>
            <a:r>
              <a:rPr lang="fr-FR" sz="2000" b="0" i="0" u="none" strike="noStrike" baseline="0">
                <a:solidFill>
                  <a:schemeClr val="accent1"/>
                </a:solidFill>
                <a:latin typeface="Garamond" panose="02020404030301010803" pitchFamily="18" charset="0"/>
              </a:rPr>
              <a:t>Risques Majeurs (DDRM), </a:t>
            </a:r>
            <a:r>
              <a:rPr lang="fr-FR" sz="2000" b="0" i="0" u="none" strike="noStrike" baseline="0" dirty="0">
                <a:solidFill>
                  <a:schemeClr val="accent1"/>
                </a:solidFill>
                <a:latin typeface="Garamond" panose="02020404030301010803" pitchFamily="18" charset="0"/>
              </a:rPr>
              <a:t>c’est-à-dire seul le risque, immédiat ou à long terme, caractérisé par sa faible fréquence et par son énorme gravité.</a:t>
            </a:r>
            <a:endParaRPr lang="fr-FR" sz="2000" dirty="0">
              <a:solidFill>
                <a:schemeClr val="accent1"/>
              </a:solidFill>
              <a:latin typeface="Garamond" panose="02020404030301010803" pitchFamily="18" charset="0"/>
            </a:endParaRPr>
          </a:p>
        </p:txBody>
      </p:sp>
    </p:spTree>
    <p:extLst>
      <p:ext uri="{BB962C8B-B14F-4D97-AF65-F5344CB8AC3E}">
        <p14:creationId xmlns:p14="http://schemas.microsoft.com/office/powerpoint/2010/main" val="3151501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3C7FA-BD46-C40C-8A4F-646E90AFB3B6}"/>
              </a:ext>
            </a:extLst>
          </p:cNvPr>
          <p:cNvSpPr>
            <a:spLocks noGrp="1"/>
          </p:cNvSpPr>
          <p:nvPr>
            <p:ph type="title"/>
          </p:nvPr>
        </p:nvSpPr>
        <p:spPr/>
        <p:txBody>
          <a:bodyPr/>
          <a:lstStyle/>
          <a:p>
            <a:r>
              <a:rPr lang="fr-FR" dirty="0">
                <a:solidFill>
                  <a:schemeClr val="accent3">
                    <a:lumMod val="75000"/>
                  </a:schemeClr>
                </a:solidFill>
              </a:rPr>
              <a:t>Numéros et sites internet utiles</a:t>
            </a:r>
          </a:p>
        </p:txBody>
      </p:sp>
      <p:sp>
        <p:nvSpPr>
          <p:cNvPr id="3" name="Espace réservé du contenu 2">
            <a:extLst>
              <a:ext uri="{FF2B5EF4-FFF2-40B4-BE49-F238E27FC236}">
                <a16:creationId xmlns:a16="http://schemas.microsoft.com/office/drawing/2014/main" id="{C473A5B4-17F7-27C5-CFF3-00B32AD37C0A}"/>
              </a:ext>
            </a:extLst>
          </p:cNvPr>
          <p:cNvSpPr>
            <a:spLocks noGrp="1"/>
          </p:cNvSpPr>
          <p:nvPr>
            <p:ph idx="1"/>
          </p:nvPr>
        </p:nvSpPr>
        <p:spPr>
          <a:xfrm>
            <a:off x="1295401" y="2556931"/>
            <a:ext cx="9601196" cy="3681943"/>
          </a:xfrm>
        </p:spPr>
        <p:txBody>
          <a:bodyPr>
            <a:normAutofit fontScale="92500" lnSpcReduction="20000"/>
          </a:bodyPr>
          <a:lstStyle/>
          <a:p>
            <a:r>
              <a:rPr lang="fr-FR" sz="1800" b="1" dirty="0"/>
              <a:t>Sapeurs-pompiers </a:t>
            </a:r>
            <a:r>
              <a:rPr lang="fr-FR" sz="1800" dirty="0"/>
              <a:t>18 ou 112</a:t>
            </a:r>
          </a:p>
          <a:p>
            <a:r>
              <a:rPr lang="fr-FR" sz="1800" b="1" dirty="0"/>
              <a:t>SAMU</a:t>
            </a:r>
            <a:r>
              <a:rPr lang="fr-FR" sz="1800" dirty="0"/>
              <a:t> 15</a:t>
            </a:r>
          </a:p>
          <a:p>
            <a:r>
              <a:rPr lang="fr-FR" sz="1800" b="1" dirty="0"/>
              <a:t>Gendarmerie</a:t>
            </a:r>
            <a:r>
              <a:rPr lang="fr-FR" sz="1800" dirty="0"/>
              <a:t> 17</a:t>
            </a:r>
          </a:p>
          <a:p>
            <a:r>
              <a:rPr lang="fr-FR" sz="1800" b="1" dirty="0"/>
              <a:t>Centre d’hébergement </a:t>
            </a:r>
            <a:r>
              <a:rPr lang="fr-FR" sz="1800" dirty="0"/>
              <a:t>115</a:t>
            </a:r>
          </a:p>
          <a:p>
            <a:endParaRPr lang="fr-FR" sz="1800" dirty="0"/>
          </a:p>
          <a:p>
            <a:pPr marL="0" indent="0" algn="ctr">
              <a:buNone/>
            </a:pPr>
            <a:r>
              <a:rPr lang="fr-FR" sz="1900" b="1" dirty="0"/>
              <a:t>Préfecture</a:t>
            </a:r>
            <a:r>
              <a:rPr lang="fr-FR" sz="1800" dirty="0"/>
              <a:t>: tarn.gouv.fr</a:t>
            </a:r>
          </a:p>
          <a:p>
            <a:pPr marL="0" indent="0" algn="ctr">
              <a:buNone/>
            </a:pPr>
            <a:r>
              <a:rPr lang="fr-FR" sz="2200" b="1" dirty="0"/>
              <a:t>Météo France</a:t>
            </a:r>
            <a:r>
              <a:rPr lang="fr-FR" sz="1800" dirty="0"/>
              <a:t>: vigilance.meteofrance.com</a:t>
            </a:r>
          </a:p>
          <a:p>
            <a:pPr marL="0" indent="0" algn="ctr">
              <a:buNone/>
            </a:pPr>
            <a:r>
              <a:rPr lang="fr-FR" sz="2200" b="1" dirty="0">
                <a:solidFill>
                  <a:schemeClr val="accent3"/>
                </a:solidFill>
              </a:rPr>
              <a:t>MAIRIE    </a:t>
            </a:r>
            <a:r>
              <a:rPr lang="fr-FR" sz="1800" b="1" dirty="0">
                <a:solidFill>
                  <a:schemeClr val="accent3"/>
                </a:solidFill>
              </a:rPr>
              <a:t> 470 route des Crêtes 81500 GARRIGUES      05 63 58 25 11</a:t>
            </a:r>
          </a:p>
          <a:p>
            <a:pPr marL="0" indent="0" algn="ctr">
              <a:buNone/>
            </a:pPr>
            <a:r>
              <a:rPr lang="fr-FR" sz="1800" dirty="0">
                <a:hlinkClick r:id="rId2"/>
              </a:rPr>
              <a:t>garrigues.mairie@orange.fr</a:t>
            </a:r>
            <a:endParaRPr lang="fr-FR" sz="1800" dirty="0"/>
          </a:p>
          <a:p>
            <a:pPr marL="0" indent="0" algn="ctr">
              <a:buNone/>
            </a:pPr>
            <a:r>
              <a:rPr lang="fr-FR" sz="1800" dirty="0">
                <a:solidFill>
                  <a:schemeClr val="accent3"/>
                </a:solidFill>
              </a:rPr>
              <a:t>https://mairie-garrigues.fr</a:t>
            </a:r>
          </a:p>
          <a:p>
            <a:pPr marL="0" indent="0" algn="ctr">
              <a:buNone/>
            </a:pPr>
            <a:endParaRPr lang="fr-FR" sz="1800" dirty="0"/>
          </a:p>
        </p:txBody>
      </p:sp>
      <p:sp>
        <p:nvSpPr>
          <p:cNvPr id="6" name="ZoneTexte 5">
            <a:extLst>
              <a:ext uri="{FF2B5EF4-FFF2-40B4-BE49-F238E27FC236}">
                <a16:creationId xmlns:a16="http://schemas.microsoft.com/office/drawing/2014/main" id="{E588AAEE-66AA-9C6D-430E-2627E8990D29}"/>
              </a:ext>
            </a:extLst>
          </p:cNvPr>
          <p:cNvSpPr txBox="1"/>
          <p:nvPr/>
        </p:nvSpPr>
        <p:spPr>
          <a:xfrm>
            <a:off x="5772147" y="2497667"/>
            <a:ext cx="5124450" cy="2031325"/>
          </a:xfrm>
          <a:prstGeom prst="rect">
            <a:avLst/>
          </a:prstGeom>
          <a:noFill/>
        </p:spPr>
        <p:txBody>
          <a:bodyPr wrap="square" rtlCol="0">
            <a:spAutoFit/>
          </a:bodyPr>
          <a:lstStyle/>
          <a:p>
            <a:pPr marL="285750" indent="-285750">
              <a:lnSpc>
                <a:spcPct val="150000"/>
              </a:lnSpc>
              <a:buClr>
                <a:schemeClr val="accent1"/>
              </a:buClr>
              <a:buFont typeface="Arial" panose="020B0604020202020204" pitchFamily="34" charset="0"/>
              <a:buChar char="•"/>
            </a:pPr>
            <a:r>
              <a:rPr lang="fr-FR" b="1" dirty="0"/>
              <a:t>Préfecture du Tarn </a:t>
            </a:r>
            <a:r>
              <a:rPr lang="fr-FR" dirty="0"/>
              <a:t>05 63 45 61 61</a:t>
            </a:r>
          </a:p>
          <a:p>
            <a:pPr marL="285750" indent="-285750">
              <a:lnSpc>
                <a:spcPct val="150000"/>
              </a:lnSpc>
              <a:buClr>
                <a:schemeClr val="accent1"/>
              </a:buClr>
              <a:buFont typeface="Arial" panose="020B0604020202020204" pitchFamily="34" charset="0"/>
              <a:buChar char="•"/>
            </a:pPr>
            <a:r>
              <a:rPr lang="fr-FR" sz="1600" b="1" dirty="0"/>
              <a:t>Direction Départementale du Tarn </a:t>
            </a:r>
            <a:r>
              <a:rPr lang="fr-FR" dirty="0"/>
              <a:t>05 63 47 30 00</a:t>
            </a:r>
          </a:p>
          <a:p>
            <a:pPr marL="285750" indent="-285750">
              <a:lnSpc>
                <a:spcPct val="150000"/>
              </a:lnSpc>
              <a:buClr>
                <a:schemeClr val="accent1"/>
              </a:buClr>
              <a:buFont typeface="Arial" panose="020B0604020202020204" pitchFamily="34" charset="0"/>
              <a:buChar char="•"/>
            </a:pPr>
            <a:r>
              <a:rPr lang="fr-FR" b="1" dirty="0"/>
              <a:t>Enedis Pro </a:t>
            </a:r>
            <a:r>
              <a:rPr lang="fr-FR" dirty="0"/>
              <a:t>0810 333 081 ou 09 72 67 50 81</a:t>
            </a:r>
          </a:p>
          <a:p>
            <a:pPr marL="285750" indent="-285750">
              <a:lnSpc>
                <a:spcPct val="150000"/>
              </a:lnSpc>
              <a:buClr>
                <a:schemeClr val="accent1"/>
              </a:buClr>
              <a:buFont typeface="Arial" panose="020B0604020202020204" pitchFamily="34" charset="0"/>
              <a:buChar char="•"/>
            </a:pPr>
            <a:r>
              <a:rPr lang="fr-FR" b="1" dirty="0"/>
              <a:t>GRDF urgence gaz </a:t>
            </a:r>
            <a:r>
              <a:rPr lang="fr-FR" dirty="0"/>
              <a:t>0800 47 33 33</a:t>
            </a:r>
          </a:p>
          <a:p>
            <a:pPr>
              <a:buClr>
                <a:schemeClr val="accent1"/>
              </a:buClr>
            </a:pPr>
            <a:endParaRPr lang="fr-FR" dirty="0"/>
          </a:p>
        </p:txBody>
      </p:sp>
    </p:spTree>
    <p:extLst>
      <p:ext uri="{BB962C8B-B14F-4D97-AF65-F5344CB8AC3E}">
        <p14:creationId xmlns:p14="http://schemas.microsoft.com/office/powerpoint/2010/main" val="266621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DDA2DF-6DA3-F542-81FB-C4393734C951}"/>
              </a:ext>
            </a:extLst>
          </p:cNvPr>
          <p:cNvSpPr txBox="1"/>
          <p:nvPr/>
        </p:nvSpPr>
        <p:spPr>
          <a:xfrm>
            <a:off x="1695450" y="2552700"/>
            <a:ext cx="8591550" cy="1569660"/>
          </a:xfrm>
          <a:prstGeom prst="rect">
            <a:avLst/>
          </a:prstGeom>
          <a:noFill/>
        </p:spPr>
        <p:txBody>
          <a:bodyPr wrap="square" rtlCol="0">
            <a:spAutoFit/>
          </a:bodyPr>
          <a:lstStyle/>
          <a:p>
            <a:pPr algn="ctr"/>
            <a:r>
              <a:rPr lang="fr-FR" sz="3200" dirty="0"/>
              <a:t>Ne pas céder à la panique!</a:t>
            </a:r>
          </a:p>
          <a:p>
            <a:pPr algn="ctr"/>
            <a:r>
              <a:rPr lang="fr-FR" sz="3200" dirty="0"/>
              <a:t>Toute action individuelle irréfléchie pourrait nuire gravement à l’intérêt général.</a:t>
            </a:r>
          </a:p>
        </p:txBody>
      </p:sp>
    </p:spTree>
    <p:extLst>
      <p:ext uri="{BB962C8B-B14F-4D97-AF65-F5344CB8AC3E}">
        <p14:creationId xmlns:p14="http://schemas.microsoft.com/office/powerpoint/2010/main" val="579080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CF98B9-0276-6706-61CC-94FB2AD12E2B}"/>
              </a:ext>
            </a:extLst>
          </p:cNvPr>
          <p:cNvSpPr>
            <a:spLocks noGrp="1"/>
          </p:cNvSpPr>
          <p:nvPr>
            <p:ph type="title"/>
          </p:nvPr>
        </p:nvSpPr>
        <p:spPr/>
        <p:txBody>
          <a:bodyPr/>
          <a:lstStyle/>
          <a:p>
            <a:r>
              <a:rPr lang="fr-FR" dirty="0"/>
              <a:t>Sommaire</a:t>
            </a:r>
          </a:p>
        </p:txBody>
      </p:sp>
      <p:sp>
        <p:nvSpPr>
          <p:cNvPr id="3" name="Espace réservé du contenu 2">
            <a:extLst>
              <a:ext uri="{FF2B5EF4-FFF2-40B4-BE49-F238E27FC236}">
                <a16:creationId xmlns:a16="http://schemas.microsoft.com/office/drawing/2014/main" id="{66FC3629-6E56-194E-36C9-4CE2614DBDA1}"/>
              </a:ext>
            </a:extLst>
          </p:cNvPr>
          <p:cNvSpPr>
            <a:spLocks noGrp="1"/>
          </p:cNvSpPr>
          <p:nvPr>
            <p:ph idx="1"/>
          </p:nvPr>
        </p:nvSpPr>
        <p:spPr/>
        <p:txBody>
          <a:bodyPr>
            <a:normAutofit fontScale="77500" lnSpcReduction="20000"/>
          </a:bodyPr>
          <a:lstStyle/>
          <a:p>
            <a:pPr>
              <a:buFont typeface="Arial" panose="020B0604020202020204" pitchFamily="34" charset="0"/>
              <a:buChar char="•"/>
            </a:pPr>
            <a:r>
              <a:rPr lang="fr-FR" dirty="0"/>
              <a:t>Introduction</a:t>
            </a:r>
          </a:p>
          <a:p>
            <a:r>
              <a:rPr lang="fr-FR" dirty="0"/>
              <a:t>Arrêté</a:t>
            </a:r>
          </a:p>
          <a:p>
            <a:r>
              <a:rPr lang="fr-FR" dirty="0"/>
              <a:t>Contexte règlementaire</a:t>
            </a:r>
          </a:p>
          <a:p>
            <a:r>
              <a:rPr lang="fr-FR" dirty="0"/>
              <a:t>Délibérations.</a:t>
            </a:r>
          </a:p>
          <a:p>
            <a:r>
              <a:rPr lang="fr-FR" dirty="0"/>
              <a:t>Qu’est-ce qu’un risque majeur?</a:t>
            </a:r>
          </a:p>
          <a:p>
            <a:r>
              <a:rPr lang="fr-FR" dirty="0"/>
              <a:t>Les mouvements de terrain.</a:t>
            </a:r>
          </a:p>
          <a:p>
            <a:r>
              <a:rPr lang="fr-FR" dirty="0"/>
              <a:t>Les évènements météorologiques.</a:t>
            </a:r>
          </a:p>
          <a:p>
            <a:r>
              <a:rPr lang="fr-FR" dirty="0"/>
              <a:t>Le risque sanitaire.</a:t>
            </a:r>
          </a:p>
          <a:p>
            <a:r>
              <a:rPr lang="fr-FR" dirty="0"/>
              <a:t>Numéros et sites internet utiles.</a:t>
            </a:r>
          </a:p>
        </p:txBody>
      </p:sp>
    </p:spTree>
    <p:extLst>
      <p:ext uri="{BB962C8B-B14F-4D97-AF65-F5344CB8AC3E}">
        <p14:creationId xmlns:p14="http://schemas.microsoft.com/office/powerpoint/2010/main" val="2122068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3F7EB-F6ED-6EE8-E213-226106AB692A}"/>
              </a:ext>
            </a:extLst>
          </p:cNvPr>
          <p:cNvSpPr>
            <a:spLocks noGrp="1"/>
          </p:cNvSpPr>
          <p:nvPr>
            <p:ph type="title"/>
          </p:nvPr>
        </p:nvSpPr>
        <p:spPr/>
        <p:txBody>
          <a:bodyPr/>
          <a:lstStyle/>
          <a:p>
            <a:r>
              <a:rPr lang="fr-FR" dirty="0"/>
              <a:t>Commune de GARRIGUES</a:t>
            </a:r>
          </a:p>
        </p:txBody>
      </p:sp>
      <p:sp>
        <p:nvSpPr>
          <p:cNvPr id="3" name="Espace réservé du contenu 2">
            <a:extLst>
              <a:ext uri="{FF2B5EF4-FFF2-40B4-BE49-F238E27FC236}">
                <a16:creationId xmlns:a16="http://schemas.microsoft.com/office/drawing/2014/main" id="{F63AFE12-F51E-9BF9-9501-AB6878CCCB90}"/>
              </a:ext>
            </a:extLst>
          </p:cNvPr>
          <p:cNvSpPr>
            <a:spLocks noGrp="1"/>
          </p:cNvSpPr>
          <p:nvPr>
            <p:ph idx="1"/>
          </p:nvPr>
        </p:nvSpPr>
        <p:spPr/>
        <p:txBody>
          <a:bodyPr>
            <a:normAutofit fontScale="85000" lnSpcReduction="20000"/>
          </a:bodyPr>
          <a:lstStyle/>
          <a:p>
            <a:pPr marL="0" indent="0">
              <a:buNone/>
            </a:pPr>
            <a:r>
              <a:rPr lang="fr-FR" dirty="0"/>
              <a:t>	</a:t>
            </a:r>
            <a:r>
              <a:rPr lang="fr-FR" dirty="0">
                <a:solidFill>
                  <a:schemeClr val="dk1"/>
                </a:solidFill>
              </a:rPr>
              <a:t>Pour faire face aux catastrophes et aux sinistres majeurs (tempête, accident grave de la circulation, …), la commune doit </a:t>
            </a:r>
            <a:r>
              <a:rPr lang="fr-FR" b="1" dirty="0">
                <a:solidFill>
                  <a:schemeClr val="dk1"/>
                </a:solidFill>
              </a:rPr>
              <a:t>disposer d’une organisation de gestion de crise </a:t>
            </a:r>
            <a:r>
              <a:rPr lang="fr-FR" dirty="0">
                <a:solidFill>
                  <a:schemeClr val="dk1"/>
                </a:solidFill>
              </a:rPr>
              <a:t>et de </a:t>
            </a:r>
            <a:r>
              <a:rPr lang="fr-FR" b="1" dirty="0">
                <a:solidFill>
                  <a:schemeClr val="dk1"/>
                </a:solidFill>
              </a:rPr>
              <a:t>mobilisation des moyens présents dans la commune</a:t>
            </a:r>
            <a:r>
              <a:rPr lang="fr-FR" dirty="0">
                <a:solidFill>
                  <a:schemeClr val="dk1"/>
                </a:solidFill>
              </a:rPr>
              <a:t>.</a:t>
            </a:r>
          </a:p>
          <a:p>
            <a:pPr algn="ctr"/>
            <a:endParaRPr lang="fr-FR" dirty="0">
              <a:solidFill>
                <a:schemeClr val="dk1"/>
              </a:solidFill>
            </a:endParaRPr>
          </a:p>
          <a:p>
            <a:pPr marL="0" indent="0" algn="ctr">
              <a:buNone/>
            </a:pPr>
            <a:r>
              <a:rPr lang="fr-FR" dirty="0">
                <a:solidFill>
                  <a:schemeClr val="dk1"/>
                </a:solidFill>
              </a:rPr>
              <a:t>Les mesures prévues dans ce plan ont pour objet :  </a:t>
            </a:r>
            <a:r>
              <a:rPr lang="fr-FR" b="1" dirty="0">
                <a:solidFill>
                  <a:schemeClr val="dk1"/>
                </a:solidFill>
              </a:rPr>
              <a:t>l’alerte </a:t>
            </a:r>
            <a:r>
              <a:rPr lang="fr-FR" dirty="0">
                <a:solidFill>
                  <a:schemeClr val="dk1"/>
                </a:solidFill>
              </a:rPr>
              <a:t>et</a:t>
            </a:r>
            <a:r>
              <a:rPr lang="fr-FR" b="1" dirty="0">
                <a:solidFill>
                  <a:schemeClr val="dk1"/>
                </a:solidFill>
              </a:rPr>
              <a:t> l’information </a:t>
            </a:r>
            <a:r>
              <a:rPr lang="fr-FR" dirty="0">
                <a:solidFill>
                  <a:schemeClr val="dk1"/>
                </a:solidFill>
              </a:rPr>
              <a:t>ainsi que </a:t>
            </a:r>
            <a:r>
              <a:rPr lang="fr-FR" b="1" dirty="0">
                <a:solidFill>
                  <a:schemeClr val="dk1"/>
                </a:solidFill>
              </a:rPr>
              <a:t>la protection </a:t>
            </a:r>
            <a:r>
              <a:rPr lang="fr-FR" dirty="0">
                <a:solidFill>
                  <a:schemeClr val="dk1"/>
                </a:solidFill>
              </a:rPr>
              <a:t>et </a:t>
            </a:r>
            <a:r>
              <a:rPr lang="fr-FR" b="1" dirty="0">
                <a:solidFill>
                  <a:schemeClr val="dk1"/>
                </a:solidFill>
              </a:rPr>
              <a:t>le soutien des populations présentes sur le territoire communal</a:t>
            </a:r>
            <a:r>
              <a:rPr lang="fr-FR" dirty="0">
                <a:solidFill>
                  <a:schemeClr val="dk1"/>
                </a:solidFill>
              </a:rPr>
              <a:t> lors de l’évènement.</a:t>
            </a:r>
          </a:p>
          <a:p>
            <a:pPr marL="0" indent="0" algn="ctr">
              <a:buNone/>
            </a:pPr>
            <a:r>
              <a:rPr lang="fr-FR" dirty="0">
                <a:solidFill>
                  <a:schemeClr val="dk1"/>
                </a:solidFill>
              </a:rPr>
              <a:t>Ainsi, le plan communal de sauvegarde : </a:t>
            </a:r>
            <a:r>
              <a:rPr lang="fr-FR" b="1" dirty="0">
                <a:solidFill>
                  <a:schemeClr val="dk1"/>
                </a:solidFill>
              </a:rPr>
              <a:t>complète</a:t>
            </a:r>
            <a:r>
              <a:rPr lang="fr-FR" dirty="0">
                <a:solidFill>
                  <a:schemeClr val="dk1"/>
                </a:solidFill>
              </a:rPr>
              <a:t> et </a:t>
            </a:r>
            <a:r>
              <a:rPr lang="fr-FR" b="1" dirty="0">
                <a:solidFill>
                  <a:schemeClr val="dk1"/>
                </a:solidFill>
              </a:rPr>
              <a:t>appuie les actions des services de secours</a:t>
            </a:r>
            <a:r>
              <a:rPr lang="fr-FR" dirty="0">
                <a:solidFill>
                  <a:schemeClr val="dk1"/>
                </a:solidFill>
              </a:rPr>
              <a:t>, </a:t>
            </a:r>
            <a:r>
              <a:rPr lang="fr-FR" b="1" dirty="0">
                <a:solidFill>
                  <a:schemeClr val="dk1"/>
                </a:solidFill>
              </a:rPr>
              <a:t>de sécurité </a:t>
            </a:r>
            <a:r>
              <a:rPr lang="fr-FR" dirty="0">
                <a:solidFill>
                  <a:schemeClr val="dk1"/>
                </a:solidFill>
              </a:rPr>
              <a:t>et </a:t>
            </a:r>
            <a:r>
              <a:rPr lang="fr-FR" b="1" dirty="0">
                <a:solidFill>
                  <a:schemeClr val="dk1"/>
                </a:solidFill>
              </a:rPr>
              <a:t>de santé publics de l’État et du département</a:t>
            </a:r>
            <a:r>
              <a:rPr lang="fr-FR" dirty="0">
                <a:solidFill>
                  <a:schemeClr val="dk1"/>
                </a:solidFill>
              </a:rPr>
              <a:t> ; et </a:t>
            </a:r>
            <a:r>
              <a:rPr lang="fr-FR" b="1" dirty="0">
                <a:solidFill>
                  <a:schemeClr val="dk1"/>
                </a:solidFill>
              </a:rPr>
              <a:t>organise les actions de solidarité communale.</a:t>
            </a:r>
          </a:p>
          <a:p>
            <a:endParaRPr lang="fr-FR" dirty="0"/>
          </a:p>
        </p:txBody>
      </p:sp>
    </p:spTree>
    <p:extLst>
      <p:ext uri="{BB962C8B-B14F-4D97-AF65-F5344CB8AC3E}">
        <p14:creationId xmlns:p14="http://schemas.microsoft.com/office/powerpoint/2010/main" val="335300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B45520-945E-9D9D-E54F-366EFE78B3E4}"/>
              </a:ext>
            </a:extLst>
          </p:cNvPr>
          <p:cNvSpPr>
            <a:spLocks noGrp="1"/>
          </p:cNvSpPr>
          <p:nvPr>
            <p:ph type="title"/>
          </p:nvPr>
        </p:nvSpPr>
        <p:spPr>
          <a:xfrm>
            <a:off x="1295402" y="820208"/>
            <a:ext cx="9601196" cy="1303867"/>
          </a:xfrm>
        </p:spPr>
        <p:txBody>
          <a:bodyPr/>
          <a:lstStyle/>
          <a:p>
            <a:r>
              <a:rPr lang="fr-FR" dirty="0"/>
              <a:t>Arrêté</a:t>
            </a:r>
          </a:p>
        </p:txBody>
      </p:sp>
      <p:graphicFrame>
        <p:nvGraphicFramePr>
          <p:cNvPr id="5" name="Espace réservé du contenu 4">
            <a:extLst>
              <a:ext uri="{FF2B5EF4-FFF2-40B4-BE49-F238E27FC236}">
                <a16:creationId xmlns:a16="http://schemas.microsoft.com/office/drawing/2014/main" id="{50556A29-2102-83F9-2B2A-B2747E331CD4}"/>
              </a:ext>
            </a:extLst>
          </p:cNvPr>
          <p:cNvGraphicFramePr>
            <a:graphicFrameLocks noGrp="1" noChangeAspect="1"/>
          </p:cNvGraphicFramePr>
          <p:nvPr>
            <p:ph idx="1"/>
            <p:extLst>
              <p:ext uri="{D42A27DB-BD31-4B8C-83A1-F6EECF244321}">
                <p14:modId xmlns:p14="http://schemas.microsoft.com/office/powerpoint/2010/main" val="4096319071"/>
              </p:ext>
            </p:extLst>
          </p:nvPr>
        </p:nvGraphicFramePr>
        <p:xfrm>
          <a:off x="4694238" y="2428875"/>
          <a:ext cx="2611438" cy="3695265"/>
        </p:xfrm>
        <a:graphic>
          <a:graphicData uri="http://schemas.openxmlformats.org/presentationml/2006/ole">
            <mc:AlternateContent xmlns:mc="http://schemas.openxmlformats.org/markup-compatibility/2006">
              <mc:Choice xmlns:v="urn:schemas-microsoft-com:vml" Requires="v">
                <p:oleObj name="Acrobat Document" r:id="rId2" imgW="5667126" imgH="8019873" progId="Acrobat.Document.DC">
                  <p:embed/>
                </p:oleObj>
              </mc:Choice>
              <mc:Fallback>
                <p:oleObj name="Acrobat Document" r:id="rId2" imgW="5667126" imgH="8019873" progId="Acrobat.Document.DC">
                  <p:embed/>
                  <p:pic>
                    <p:nvPicPr>
                      <p:cNvPr id="5" name="Espace réservé du contenu 4">
                        <a:extLst>
                          <a:ext uri="{FF2B5EF4-FFF2-40B4-BE49-F238E27FC236}">
                            <a16:creationId xmlns:a16="http://schemas.microsoft.com/office/drawing/2014/main" id="{50556A29-2102-83F9-2B2A-B2747E331CD4}"/>
                          </a:ext>
                        </a:extLst>
                      </p:cNvPr>
                      <p:cNvPicPr/>
                      <p:nvPr/>
                    </p:nvPicPr>
                    <p:blipFill>
                      <a:blip r:embed="rId3"/>
                      <a:stretch>
                        <a:fillRect/>
                      </a:stretch>
                    </p:blipFill>
                    <p:spPr>
                      <a:xfrm>
                        <a:off x="4694238" y="2428875"/>
                        <a:ext cx="2611438" cy="3695265"/>
                      </a:xfrm>
                      <a:prstGeom prst="rect">
                        <a:avLst/>
                      </a:prstGeom>
                    </p:spPr>
                  </p:pic>
                </p:oleObj>
              </mc:Fallback>
            </mc:AlternateContent>
          </a:graphicData>
        </a:graphic>
      </p:graphicFrame>
    </p:spTree>
    <p:extLst>
      <p:ext uri="{BB962C8B-B14F-4D97-AF65-F5344CB8AC3E}">
        <p14:creationId xmlns:p14="http://schemas.microsoft.com/office/powerpoint/2010/main" val="28440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EB1E2-BFBF-49BB-D62A-62481A17168C}"/>
              </a:ext>
            </a:extLst>
          </p:cNvPr>
          <p:cNvSpPr>
            <a:spLocks noGrp="1"/>
          </p:cNvSpPr>
          <p:nvPr>
            <p:ph type="title"/>
          </p:nvPr>
        </p:nvSpPr>
        <p:spPr/>
        <p:txBody>
          <a:bodyPr/>
          <a:lstStyle/>
          <a:p>
            <a:r>
              <a:rPr lang="fr-FR" dirty="0"/>
              <a:t>Contexte règlementaire</a:t>
            </a:r>
          </a:p>
        </p:txBody>
      </p:sp>
      <p:sp>
        <p:nvSpPr>
          <p:cNvPr id="3" name="Espace réservé du contenu 2">
            <a:extLst>
              <a:ext uri="{FF2B5EF4-FFF2-40B4-BE49-F238E27FC236}">
                <a16:creationId xmlns:a16="http://schemas.microsoft.com/office/drawing/2014/main" id="{096B48D6-CC20-996E-01A2-96D5CDE731A3}"/>
              </a:ext>
            </a:extLst>
          </p:cNvPr>
          <p:cNvSpPr>
            <a:spLocks noGrp="1"/>
          </p:cNvSpPr>
          <p:nvPr>
            <p:ph idx="1"/>
          </p:nvPr>
        </p:nvSpPr>
        <p:spPr>
          <a:xfrm>
            <a:off x="666750" y="2556932"/>
            <a:ext cx="10877550" cy="3672418"/>
          </a:xfrm>
        </p:spPr>
        <p:txBody>
          <a:bodyPr>
            <a:normAutofit lnSpcReduction="10000"/>
          </a:bodyPr>
          <a:lstStyle/>
          <a:p>
            <a:pPr marL="270510" indent="0" algn="just">
              <a:buNone/>
            </a:pP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Le Maire est responsable de la sécurité publique sur le territoire de sa commune.</a:t>
            </a:r>
          </a:p>
          <a:p>
            <a:pPr marL="270510" indent="0" algn="just">
              <a:buNone/>
            </a:pPr>
            <a:r>
              <a:rPr lang="fr-FR" sz="1800" b="1" dirty="0">
                <a:effectLst/>
                <a:latin typeface="Garamond" panose="02020404030301010803" pitchFamily="18" charset="0"/>
                <a:ea typeface="Times New Roman" panose="02020603050405020304" pitchFamily="18" charset="0"/>
                <a:cs typeface="Times New Roman" panose="02020603050405020304" pitchFamily="18" charset="0"/>
              </a:rPr>
              <a:t>Article L2211-1 du Code Général des Collectivités Territoriales </a:t>
            </a: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 « Le Maire concourt par son pouvoir de police à l’exercice des missions de sécurité et de prévention de la délinquance, sauf application des articles 17 à 22 de la loi N°2004-811 du 13 août de modernisation de la sécurité civile ».</a:t>
            </a:r>
          </a:p>
          <a:p>
            <a:pPr marL="270510" indent="0" algn="just">
              <a:buNone/>
            </a:pP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Le Maire est compétent dans la prévention des risques, la préparation de l’organisation des secours sur le territoire de sa commune.</a:t>
            </a:r>
          </a:p>
          <a:p>
            <a:pPr marL="270510" indent="0" algn="just">
              <a:buNone/>
            </a:pPr>
            <a:r>
              <a:rPr lang="fr-FR" sz="1800" b="1" dirty="0">
                <a:effectLst/>
                <a:latin typeface="Garamond" panose="02020404030301010803" pitchFamily="18" charset="0"/>
                <a:ea typeface="Times New Roman" panose="02020603050405020304" pitchFamily="18" charset="0"/>
                <a:cs typeface="Times New Roman" panose="02020603050405020304" pitchFamily="18" charset="0"/>
              </a:rPr>
              <a:t>Article L2212-1 du Code Général des Collectivités Territoriales</a:t>
            </a: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 fait obligation au Maire « de prévenir par des précautions convenables et de faire cesser par la distribution des secours nécessaires, les accidents et les fléaux calamiteux ainsi que les pollutions de toute nature, tels que les incendies, inondation… et de pourvoir d’urgence à toutes les mesures d’assistance et de secours et s’il y a lieu, de provoquer l’intervention de l’administration supérieure ».</a:t>
            </a:r>
          </a:p>
          <a:p>
            <a:pPr marL="270510" indent="0" algn="just">
              <a:buNone/>
            </a:pPr>
            <a:r>
              <a:rPr lang="fr-FR" sz="1800" dirty="0">
                <a:effectLst/>
                <a:latin typeface="Cambria" panose="02040503050406030204" pitchFamily="18" charset="0"/>
                <a:ea typeface="Times New Roman" panose="02020603050405020304" pitchFamily="18" charset="0"/>
                <a:cs typeface="Times New Roman" panose="02020603050405020304" pitchFamily="18" charset="0"/>
              </a:rPr>
              <a:t> </a:t>
            </a:r>
          </a:p>
          <a:p>
            <a:endParaRPr lang="fr-FR" dirty="0"/>
          </a:p>
        </p:txBody>
      </p:sp>
    </p:spTree>
    <p:extLst>
      <p:ext uri="{BB962C8B-B14F-4D97-AF65-F5344CB8AC3E}">
        <p14:creationId xmlns:p14="http://schemas.microsoft.com/office/powerpoint/2010/main" val="3621029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BC73CB-6BE9-004A-7D4C-E2B67ECE9D13}"/>
              </a:ext>
            </a:extLst>
          </p:cNvPr>
          <p:cNvSpPr>
            <a:spLocks noGrp="1"/>
          </p:cNvSpPr>
          <p:nvPr>
            <p:ph type="title"/>
          </p:nvPr>
        </p:nvSpPr>
        <p:spPr/>
        <p:txBody>
          <a:bodyPr/>
          <a:lstStyle/>
          <a:p>
            <a:r>
              <a:rPr lang="fr-FR" dirty="0"/>
              <a:t>Contexte règlementaire</a:t>
            </a:r>
          </a:p>
        </p:txBody>
      </p:sp>
      <p:sp>
        <p:nvSpPr>
          <p:cNvPr id="3" name="Espace réservé du contenu 2">
            <a:extLst>
              <a:ext uri="{FF2B5EF4-FFF2-40B4-BE49-F238E27FC236}">
                <a16:creationId xmlns:a16="http://schemas.microsoft.com/office/drawing/2014/main" id="{FAA0C345-62CD-AF96-6E1C-28BBB15628D0}"/>
              </a:ext>
            </a:extLst>
          </p:cNvPr>
          <p:cNvSpPr>
            <a:spLocks noGrp="1"/>
          </p:cNvSpPr>
          <p:nvPr>
            <p:ph idx="1"/>
          </p:nvPr>
        </p:nvSpPr>
        <p:spPr/>
        <p:txBody>
          <a:bodyPr>
            <a:normAutofit fontScale="70000" lnSpcReduction="20000"/>
          </a:bodyPr>
          <a:lstStyle/>
          <a:p>
            <a:pPr marL="270510" indent="0" algn="just">
              <a:buNone/>
            </a:pPr>
            <a:r>
              <a:rPr lang="fr-FR" sz="2900" dirty="0">
                <a:effectLst/>
                <a:ea typeface="Times New Roman" panose="02020603050405020304" pitchFamily="18" charset="0"/>
                <a:cs typeface="Times New Roman" panose="02020603050405020304" pitchFamily="18" charset="0"/>
              </a:rPr>
              <a:t>La Loi de Modernisation de la Sécurité Civile du 13 août 2004 stipule dans son article 16 que « la direction des opérations de secours relève de l’autorité de police compétente en vertu des articles L 2211-1, L 2211-2 et L 2215-1 du Code Général des Collectivités Territoriales ».</a:t>
            </a:r>
          </a:p>
          <a:p>
            <a:pPr marL="270510" indent="0" algn="just">
              <a:buNone/>
            </a:pPr>
            <a:r>
              <a:rPr lang="fr-FR" sz="2900" dirty="0">
                <a:effectLst/>
                <a:ea typeface="Times New Roman" panose="02020603050405020304" pitchFamily="18" charset="0"/>
                <a:cs typeface="Times New Roman" panose="02020603050405020304" pitchFamily="18" charset="0"/>
              </a:rPr>
              <a:t>Autorité de proximité, le Maire sera le plus souvent « Directeur des Opérations de Secours » en cas d’évènements venant perturber gravement le quotidien de la population. Ce n’est que si l’événement dépasse les capacités locales d’intervention que le préfet devient Directeur des Opérations de Secours.</a:t>
            </a:r>
          </a:p>
          <a:p>
            <a:pPr marL="270510" indent="0" algn="just">
              <a:buNone/>
            </a:pPr>
            <a:r>
              <a:rPr lang="fr-FR" sz="2900" dirty="0">
                <a:effectLst/>
                <a:ea typeface="Times New Roman" panose="02020603050405020304" pitchFamily="18" charset="0"/>
                <a:cs typeface="Times New Roman" panose="02020603050405020304" pitchFamily="18" charset="0"/>
              </a:rPr>
              <a:t>Le Maire met en œuvre les premières mesures d’urgence en lien étroit avec le Commandement des Opérations de Secours chargé de la conduite opérationnelle des secours et mesures de sauvegarde. Il est juridiquement responsable sans avoir nécessairement d’action à réaliser. Il peut simplement être informé des actions mises en œuvre.</a:t>
            </a:r>
          </a:p>
          <a:p>
            <a:endParaRPr lang="fr-FR" dirty="0"/>
          </a:p>
        </p:txBody>
      </p:sp>
    </p:spTree>
    <p:extLst>
      <p:ext uri="{BB962C8B-B14F-4D97-AF65-F5344CB8AC3E}">
        <p14:creationId xmlns:p14="http://schemas.microsoft.com/office/powerpoint/2010/main" val="1531360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CA231C-FB8F-D817-511C-DB2AB2AAA2D9}"/>
              </a:ext>
            </a:extLst>
          </p:cNvPr>
          <p:cNvSpPr>
            <a:spLocks noGrp="1"/>
          </p:cNvSpPr>
          <p:nvPr>
            <p:ph type="title"/>
          </p:nvPr>
        </p:nvSpPr>
        <p:spPr/>
        <p:txBody>
          <a:bodyPr/>
          <a:lstStyle/>
          <a:p>
            <a:r>
              <a:rPr lang="fr-FR" dirty="0"/>
              <a:t>Contexte règlementaire</a:t>
            </a:r>
          </a:p>
        </p:txBody>
      </p:sp>
      <p:sp>
        <p:nvSpPr>
          <p:cNvPr id="3" name="Espace réservé du contenu 2">
            <a:extLst>
              <a:ext uri="{FF2B5EF4-FFF2-40B4-BE49-F238E27FC236}">
                <a16:creationId xmlns:a16="http://schemas.microsoft.com/office/drawing/2014/main" id="{2234BBB2-4A8A-0890-B0BC-9707F9A61226}"/>
              </a:ext>
            </a:extLst>
          </p:cNvPr>
          <p:cNvSpPr>
            <a:spLocks noGrp="1"/>
          </p:cNvSpPr>
          <p:nvPr>
            <p:ph idx="1"/>
          </p:nvPr>
        </p:nvSpPr>
        <p:spPr/>
        <p:txBody>
          <a:bodyPr>
            <a:normAutofit fontScale="85000" lnSpcReduction="20000"/>
          </a:bodyPr>
          <a:lstStyle/>
          <a:p>
            <a:pPr marL="270510" indent="0" algn="just">
              <a:buNone/>
            </a:pPr>
            <a:r>
              <a:rPr lang="fr-FR" sz="2400" dirty="0">
                <a:effectLst/>
                <a:ea typeface="Times New Roman" panose="02020603050405020304" pitchFamily="18" charset="0"/>
                <a:cs typeface="Times New Roman" panose="02020603050405020304" pitchFamily="18" charset="0"/>
              </a:rPr>
              <a:t>Lorsque le préfet prend la direction des opérations de secours, le Maire assure ses missions de sauvegarde d’alerte et d’information des populations, d’appui aux services de secours, d’assistance et de soutien de la population. Il peut se voir confier par le préfet certaines missions (hébergement des personnes évacuées en cas de crise de grande ampleur…)</a:t>
            </a:r>
          </a:p>
          <a:p>
            <a:pPr marL="270510" indent="0" algn="just">
              <a:buNone/>
            </a:pPr>
            <a:r>
              <a:rPr lang="fr-FR" sz="2400" dirty="0">
                <a:effectLst/>
                <a:ea typeface="Times New Roman" panose="02020603050405020304" pitchFamily="18" charset="0"/>
                <a:cs typeface="Times New Roman" panose="02020603050405020304" pitchFamily="18" charset="0"/>
              </a:rPr>
              <a:t> </a:t>
            </a:r>
          </a:p>
          <a:p>
            <a:pPr marL="270510" indent="0" algn="just">
              <a:buNone/>
            </a:pPr>
            <a:r>
              <a:rPr lang="fr-FR" sz="2400" dirty="0">
                <a:effectLst/>
                <a:ea typeface="Times New Roman" panose="02020603050405020304" pitchFamily="18" charset="0"/>
                <a:cs typeface="Times New Roman" panose="02020603050405020304" pitchFamily="18" charset="0"/>
              </a:rPr>
              <a:t>L’organisation de la gestion de la crise, si elle obéit à certains principes, est propre à chaque commune. Elle est fonction de l’importance de la commune, de ses moyens, des règles d’organisation et de fonctionnement, de la personnalité des élus et des personnels communaux.</a:t>
            </a:r>
          </a:p>
          <a:p>
            <a:pPr marL="0" indent="0" algn="just">
              <a:buNone/>
            </a:pPr>
            <a:r>
              <a:rPr lang="fr-FR" sz="2400" b="1" dirty="0">
                <a:solidFill>
                  <a:srgbClr val="FF0066"/>
                </a:solidFill>
              </a:rPr>
              <a:t>  </a:t>
            </a:r>
            <a:endParaRPr lang="fr-FR" sz="2400" b="1" dirty="0">
              <a:solidFill>
                <a:srgbClr val="0070C0"/>
              </a:solidFill>
            </a:endParaRPr>
          </a:p>
          <a:p>
            <a:endParaRPr lang="fr-FR" dirty="0"/>
          </a:p>
        </p:txBody>
      </p:sp>
    </p:spTree>
    <p:extLst>
      <p:ext uri="{BB962C8B-B14F-4D97-AF65-F5344CB8AC3E}">
        <p14:creationId xmlns:p14="http://schemas.microsoft.com/office/powerpoint/2010/main" val="48527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7A8A81-26FF-56BC-2921-B99CF0AD18DC}"/>
              </a:ext>
            </a:extLst>
          </p:cNvPr>
          <p:cNvSpPr>
            <a:spLocks noGrp="1"/>
          </p:cNvSpPr>
          <p:nvPr>
            <p:ph type="title"/>
          </p:nvPr>
        </p:nvSpPr>
        <p:spPr/>
        <p:txBody>
          <a:bodyPr/>
          <a:lstStyle/>
          <a:p>
            <a:r>
              <a:rPr lang="fr-FR" dirty="0"/>
              <a:t>Délibérations</a:t>
            </a:r>
          </a:p>
        </p:txBody>
      </p:sp>
      <p:graphicFrame>
        <p:nvGraphicFramePr>
          <p:cNvPr id="4" name="Espace réservé du contenu 3">
            <a:extLst>
              <a:ext uri="{FF2B5EF4-FFF2-40B4-BE49-F238E27FC236}">
                <a16:creationId xmlns:a16="http://schemas.microsoft.com/office/drawing/2014/main" id="{5E1DC238-ADFC-D9EB-47ED-DF55A4FAED36}"/>
              </a:ext>
            </a:extLst>
          </p:cNvPr>
          <p:cNvGraphicFramePr>
            <a:graphicFrameLocks noGrp="1" noChangeAspect="1"/>
          </p:cNvGraphicFramePr>
          <p:nvPr>
            <p:ph idx="1"/>
            <p:extLst>
              <p:ext uri="{D42A27DB-BD31-4B8C-83A1-F6EECF244321}">
                <p14:modId xmlns:p14="http://schemas.microsoft.com/office/powerpoint/2010/main" val="64406738"/>
              </p:ext>
            </p:extLst>
          </p:nvPr>
        </p:nvGraphicFramePr>
        <p:xfrm>
          <a:off x="4780756" y="2386082"/>
          <a:ext cx="2686844" cy="3796920"/>
        </p:xfrm>
        <a:graphic>
          <a:graphicData uri="http://schemas.openxmlformats.org/presentationml/2006/ole">
            <mc:AlternateContent xmlns:mc="http://schemas.openxmlformats.org/markup-compatibility/2006">
              <mc:Choice xmlns:v="urn:schemas-microsoft-com:vml" Requires="v">
                <p:oleObj name="Acrobat Document" r:id="rId2" imgW="5667126" imgH="8019873" progId="Acrobat.Document.DC">
                  <p:embed/>
                </p:oleObj>
              </mc:Choice>
              <mc:Fallback>
                <p:oleObj name="Acrobat Document" r:id="rId2" imgW="5667126" imgH="8019873" progId="Acrobat.Document.DC">
                  <p:embed/>
                  <p:pic>
                    <p:nvPicPr>
                      <p:cNvPr id="4" name="Espace réservé du contenu 3">
                        <a:extLst>
                          <a:ext uri="{FF2B5EF4-FFF2-40B4-BE49-F238E27FC236}">
                            <a16:creationId xmlns:a16="http://schemas.microsoft.com/office/drawing/2014/main" id="{5E1DC238-ADFC-D9EB-47ED-DF55A4FAED36}"/>
                          </a:ext>
                        </a:extLst>
                      </p:cNvPr>
                      <p:cNvPicPr/>
                      <p:nvPr/>
                    </p:nvPicPr>
                    <p:blipFill>
                      <a:blip r:embed="rId3"/>
                      <a:stretch>
                        <a:fillRect/>
                      </a:stretch>
                    </p:blipFill>
                    <p:spPr>
                      <a:xfrm>
                        <a:off x="4780756" y="2386082"/>
                        <a:ext cx="2686844" cy="3796920"/>
                      </a:xfrm>
                      <a:prstGeom prst="rect">
                        <a:avLst/>
                      </a:prstGeom>
                    </p:spPr>
                  </p:pic>
                </p:oleObj>
              </mc:Fallback>
            </mc:AlternateContent>
          </a:graphicData>
        </a:graphic>
      </p:graphicFrame>
    </p:spTree>
    <p:extLst>
      <p:ext uri="{BB962C8B-B14F-4D97-AF65-F5344CB8AC3E}">
        <p14:creationId xmlns:p14="http://schemas.microsoft.com/office/powerpoint/2010/main" val="54109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02F236-2A6C-F6BB-1C1A-A45D58FFF7D9}"/>
              </a:ext>
            </a:extLst>
          </p:cNvPr>
          <p:cNvSpPr>
            <a:spLocks noGrp="1"/>
          </p:cNvSpPr>
          <p:nvPr>
            <p:ph type="title"/>
          </p:nvPr>
        </p:nvSpPr>
        <p:spPr/>
        <p:txBody>
          <a:bodyPr/>
          <a:lstStyle/>
          <a:p>
            <a:r>
              <a:rPr lang="fr-FR" dirty="0"/>
              <a:t>Qu’est-ce qu’un PCS?</a:t>
            </a:r>
          </a:p>
        </p:txBody>
      </p:sp>
      <p:sp>
        <p:nvSpPr>
          <p:cNvPr id="3" name="Espace réservé du contenu 2">
            <a:extLst>
              <a:ext uri="{FF2B5EF4-FFF2-40B4-BE49-F238E27FC236}">
                <a16:creationId xmlns:a16="http://schemas.microsoft.com/office/drawing/2014/main" id="{AB0F29AE-3D0D-8622-EB93-E352412A6B94}"/>
              </a:ext>
            </a:extLst>
          </p:cNvPr>
          <p:cNvSpPr>
            <a:spLocks noGrp="1"/>
          </p:cNvSpPr>
          <p:nvPr>
            <p:ph idx="1"/>
          </p:nvPr>
        </p:nvSpPr>
        <p:spPr/>
        <p:txBody>
          <a:bodyPr/>
          <a:lstStyle/>
          <a:p>
            <a:r>
              <a:rPr lang="fr-FR" b="0" i="0" dirty="0">
                <a:solidFill>
                  <a:schemeClr val="tx1"/>
                </a:solidFill>
                <a:effectLst/>
                <a:latin typeface="Garamond" panose="02020404030301010803" pitchFamily="18" charset="0"/>
              </a:rPr>
              <a:t>Le PCS est un plan qui contribue, à l'échelle communale, à la prévention des risques et à la gestion des crises associées. </a:t>
            </a:r>
          </a:p>
          <a:p>
            <a:r>
              <a:rPr lang="fr-FR" b="0" i="0" dirty="0">
                <a:solidFill>
                  <a:schemeClr val="tx2"/>
                </a:solidFill>
                <a:effectLst/>
                <a:latin typeface="Garamond" panose="02020404030301010803" pitchFamily="18" charset="0"/>
              </a:rPr>
              <a:t>Le plan communal de sauvegarde (PCS) est un document qui constitue un relais entre les politiques locales de prévention des risques et celles de gestion des situations de crise.</a:t>
            </a:r>
            <a:endParaRPr lang="fr-FR" dirty="0">
              <a:solidFill>
                <a:schemeClr val="tx2"/>
              </a:solidFill>
              <a:latin typeface="Garamond" panose="02020404030301010803" pitchFamily="18" charset="0"/>
            </a:endParaRPr>
          </a:p>
        </p:txBody>
      </p:sp>
    </p:spTree>
    <p:extLst>
      <p:ext uri="{BB962C8B-B14F-4D97-AF65-F5344CB8AC3E}">
        <p14:creationId xmlns:p14="http://schemas.microsoft.com/office/powerpoint/2010/main" val="43727497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15789</TotalTime>
  <Words>1048</Words>
  <Application>Microsoft Office PowerPoint</Application>
  <PresentationFormat>Grand écran</PresentationFormat>
  <Paragraphs>96</Paragraphs>
  <Slides>17</Slides>
  <Notes>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17</vt:i4>
      </vt:variant>
    </vt:vector>
  </HeadingPairs>
  <TitlesOfParts>
    <vt:vector size="24" baseType="lpstr">
      <vt:lpstr>Arial</vt:lpstr>
      <vt:lpstr>Cambria</vt:lpstr>
      <vt:lpstr>Garamond</vt:lpstr>
      <vt:lpstr>SegoeUI-Bold</vt:lpstr>
      <vt:lpstr>Times New Roman</vt:lpstr>
      <vt:lpstr>Organique</vt:lpstr>
      <vt:lpstr>Acrobat Document</vt:lpstr>
      <vt:lpstr>Plan Communal de Sauvegarde</vt:lpstr>
      <vt:lpstr>Sommaire</vt:lpstr>
      <vt:lpstr>Commune de GARRIGUES</vt:lpstr>
      <vt:lpstr>Arrêté</vt:lpstr>
      <vt:lpstr>Contexte règlementaire</vt:lpstr>
      <vt:lpstr>Contexte règlementaire</vt:lpstr>
      <vt:lpstr>Contexte règlementaire</vt:lpstr>
      <vt:lpstr>Délibérations</vt:lpstr>
      <vt:lpstr>Qu’est-ce qu’un PCS?</vt:lpstr>
      <vt:lpstr>Protection de la population  Chacun son rôle</vt:lpstr>
      <vt:lpstr>Qu’est-ce qu’un risque majeur?</vt:lpstr>
      <vt:lpstr>Les mouvements de terrain</vt:lpstr>
      <vt:lpstr>Les évènements météorologiques</vt:lpstr>
      <vt:lpstr>Présentation PowerPoint</vt:lpstr>
      <vt:lpstr>Le risque sanitaire</vt:lpstr>
      <vt:lpstr>Numéros et sites internet utiles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Communal de Sauvegarde</dc:title>
  <dc:creator>Sylvie BOUQUET</dc:creator>
  <cp:lastModifiedBy>Sylvie BOUQUET</cp:lastModifiedBy>
  <cp:revision>2</cp:revision>
  <dcterms:created xsi:type="dcterms:W3CDTF">2024-01-29T09:39:23Z</dcterms:created>
  <dcterms:modified xsi:type="dcterms:W3CDTF">2024-03-15T14:52:24Z</dcterms:modified>
</cp:coreProperties>
</file>