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69" r:id="rId6"/>
    <p:sldId id="274" r:id="rId7"/>
    <p:sldId id="260" r:id="rId8"/>
    <p:sldId id="271" r:id="rId9"/>
    <p:sldId id="272" r:id="rId10"/>
    <p:sldId id="268" r:id="rId11"/>
    <p:sldId id="275" r:id="rId12"/>
    <p:sldId id="276" r:id="rId13"/>
    <p:sldId id="263" r:id="rId14"/>
    <p:sldId id="277" r:id="rId15"/>
    <p:sldId id="279" r:id="rId16"/>
    <p:sldId id="278" r:id="rId17"/>
    <p:sldId id="264" r:id="rId18"/>
    <p:sldId id="266" r:id="rId19"/>
    <p:sldId id="267" r:id="rId20"/>
    <p:sldId id="270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450C3-74B5-43BF-8AEA-971AC72C11BD}" v="5" dt="2024-07-02T06:21:37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VIER, Mélanie" userId="2c1d7b27-2eba-4e70-adf3-6b89c133733f" providerId="ADAL" clId="{F9A450C3-74B5-43BF-8AEA-971AC72C11BD}"/>
    <pc:docChg chg="custSel modSld">
      <pc:chgData name="BOUVIER, Mélanie" userId="2c1d7b27-2eba-4e70-adf3-6b89c133733f" providerId="ADAL" clId="{F9A450C3-74B5-43BF-8AEA-971AC72C11BD}" dt="2024-07-02T06:21:47.660" v="523" actId="20577"/>
      <pc:docMkLst>
        <pc:docMk/>
      </pc:docMkLst>
      <pc:sldChg chg="modSp mod">
        <pc:chgData name="BOUVIER, Mélanie" userId="2c1d7b27-2eba-4e70-adf3-6b89c133733f" providerId="ADAL" clId="{F9A450C3-74B5-43BF-8AEA-971AC72C11BD}" dt="2024-07-01T18:15:04.118" v="5" actId="14100"/>
        <pc:sldMkLst>
          <pc:docMk/>
          <pc:sldMk cId="2415106890" sldId="279"/>
        </pc:sldMkLst>
        <pc:spChg chg="mod">
          <ac:chgData name="BOUVIER, Mélanie" userId="2c1d7b27-2eba-4e70-adf3-6b89c133733f" providerId="ADAL" clId="{F9A450C3-74B5-43BF-8AEA-971AC72C11BD}" dt="2024-07-01T18:15:04.118" v="5" actId="14100"/>
          <ac:spMkLst>
            <pc:docMk/>
            <pc:sldMk cId="2415106890" sldId="279"/>
            <ac:spMk id="3" creationId="{AA9B823B-AF19-F287-C2A8-D128413D97A2}"/>
          </ac:spMkLst>
        </pc:spChg>
      </pc:sldChg>
      <pc:sldChg chg="modSp mod">
        <pc:chgData name="BOUVIER, Mélanie" userId="2c1d7b27-2eba-4e70-adf3-6b89c133733f" providerId="ADAL" clId="{F9A450C3-74B5-43BF-8AEA-971AC72C11BD}" dt="2024-07-02T06:21:47.660" v="523" actId="20577"/>
        <pc:sldMkLst>
          <pc:docMk/>
          <pc:sldMk cId="1882061884" sldId="280"/>
        </pc:sldMkLst>
        <pc:spChg chg="mod">
          <ac:chgData name="BOUVIER, Mélanie" userId="2c1d7b27-2eba-4e70-adf3-6b89c133733f" providerId="ADAL" clId="{F9A450C3-74B5-43BF-8AEA-971AC72C11BD}" dt="2024-07-02T06:21:47.660" v="523" actId="20577"/>
          <ac:spMkLst>
            <pc:docMk/>
            <pc:sldMk cId="1882061884" sldId="280"/>
            <ac:spMk id="3" creationId="{84D54A4B-7797-7AE7-273F-DB8ED30577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3921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1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1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6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8583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95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34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2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72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71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378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0D2D65B-CD44-4923-B1E2-542D663C2A14}" type="datetimeFigureOut">
              <a:rPr lang="fr-FR" smtClean="0"/>
              <a:t>01/07/2024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26B8C82-09C2-4E82-A038-71E0A83E821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64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788101/restauration-scolaire-33" TargetMode="External"/><Relationship Id="rId2" Type="http://schemas.openxmlformats.org/officeDocument/2006/relationships/hyperlink" Target="https://daux.fr/fr/rb/767860/enfance-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daux.fr/fr/rb/767899/jeunesse-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787945/petite-enfance-72" TargetMode="External"/><Relationship Id="rId2" Type="http://schemas.openxmlformats.org/officeDocument/2006/relationships/hyperlink" Target="https://daux.fr/fr/rb/767860/enfance-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daux.fr/fr/rb/768081/bus-et-transpor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795706/gestion-des-dechets-46" TargetMode="External"/><Relationship Id="rId2" Type="http://schemas.openxmlformats.org/officeDocument/2006/relationships/hyperlink" Target="https://daux.fr/fr/rb/858808/jardinage-compost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768120/base-de-loisirs-de-bouconne" TargetMode="External"/><Relationship Id="rId2" Type="http://schemas.openxmlformats.org/officeDocument/2006/relationships/hyperlink" Target="https://daux.fr/fr/rb/766365/mediatheque-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aux.fr/fr/rb/767418/office-de-tourisme-des-hauts-tolosa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aux.fr/fr/as/1114206/associations-4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aux.fr/f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aux.fr/fr/rb/768081/bus-et-transpor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aux.fr/f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daux.fr/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daux.fr/fr/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accueil@daux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utstolosans.fr/" TargetMode="External"/><Relationship Id="rId5" Type="http://schemas.openxmlformats.org/officeDocument/2006/relationships/hyperlink" Target="https://daux.fr/fr/rb/884236/bulletins-municipaux-54" TargetMode="External"/><Relationship Id="rId4" Type="http://schemas.openxmlformats.org/officeDocument/2006/relationships/hyperlink" Target="https://www.facebook.com/groups/mairiededaux" TargetMode="External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767691/histoire-et-patrimoine-36" TargetMode="External"/><Relationship Id="rId2" Type="http://schemas.openxmlformats.org/officeDocument/2006/relationships/hyperlink" Target="https://www.geoportail.gouv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aux.fr/fr/rb/767691/histoire-et-patrimoine-3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aux.fr/fr/rb/767691/histoire-et-patrimoine-3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hautstolosans.f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960442/securite-30" TargetMode="External"/><Relationship Id="rId2" Type="http://schemas.openxmlformats.org/officeDocument/2006/relationships/hyperlink" Target="https://daux.fr/fr/rb/761750/infos-mairie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accueil@daux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aux.fr/fr/he/1114167/annuaire-de-la-sante-34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ux.fr/fr/rb/767938/marche-de-plein-vent" TargetMode="External"/><Relationship Id="rId2" Type="http://schemas.openxmlformats.org/officeDocument/2006/relationships/hyperlink" Target="https://daux.fr/fr/bu/1114245/annuaire-des-professionnels-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276E33-EA36-1AB6-7DBD-A0BBF7110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9344" y="1480929"/>
            <a:ext cx="5607908" cy="3254321"/>
          </a:xfrm>
        </p:spPr>
        <p:txBody>
          <a:bodyPr>
            <a:normAutofit fontScale="90000"/>
          </a:bodyPr>
          <a:lstStyle/>
          <a:p>
            <a:pPr algn="l"/>
            <a:r>
              <a:rPr lang="fr-FR" sz="6600" b="1" i="1" dirty="0"/>
              <a:t>Commune </a:t>
            </a:r>
            <a:br>
              <a:rPr lang="fr-FR" sz="6600" b="1" i="1" dirty="0"/>
            </a:br>
            <a:r>
              <a:rPr lang="fr-FR" sz="6600" b="1" i="1" dirty="0"/>
              <a:t>de DAUX</a:t>
            </a:r>
            <a:br>
              <a:rPr lang="fr-FR" sz="5400" b="1" i="1" dirty="0"/>
            </a:br>
            <a:br>
              <a:rPr lang="fr-FR" sz="5400" b="1" i="1" dirty="0"/>
            </a:br>
            <a:endParaRPr lang="fr-FR" sz="5400" b="1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AE41FE-93F7-1D68-8E49-3E02D2839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4960" y="4735250"/>
            <a:ext cx="6053996" cy="1086237"/>
          </a:xfrm>
        </p:spPr>
        <p:txBody>
          <a:bodyPr>
            <a:no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fr-FR" sz="3200" b="1" i="1" dirty="0"/>
              <a:t>Réunion des nouveaux habitants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fr-FR" sz="3200" b="1" i="1" u="sng" dirty="0"/>
              <a:t>1</a:t>
            </a:r>
            <a:r>
              <a:rPr lang="fr-FR" sz="3200" b="1" i="1" u="sng" baseline="30000" dirty="0"/>
              <a:t>er</a:t>
            </a:r>
            <a:r>
              <a:rPr lang="fr-FR" sz="3200" b="1" i="1" u="sng" dirty="0"/>
              <a:t> juillet 2024</a:t>
            </a: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A20BA3-6264-B271-42B8-217F0A276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" r="13648" b="1445"/>
          <a:stretch/>
        </p:blipFill>
        <p:spPr>
          <a:xfrm>
            <a:off x="1148155" y="1129249"/>
            <a:ext cx="3935109" cy="45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1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805BCC-E718-D9FF-A028-B69B4F7C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63766"/>
            <a:ext cx="3523938" cy="5650768"/>
          </a:xfrm>
        </p:spPr>
        <p:txBody>
          <a:bodyPr>
            <a:normAutofit/>
          </a:bodyPr>
          <a:lstStyle/>
          <a:p>
            <a:r>
              <a:rPr lang="fr-FR" sz="4900" dirty="0"/>
              <a:t>L’enfance et la jeunesse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6000" dirty="0"/>
            </a:br>
            <a:r>
              <a:rPr kumimoji="0" lang="fr-FR" sz="18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Enfance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Restauration scolaire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4"/>
              </a:rPr>
              <a:t>Daux.fr / Jeunesse</a:t>
            </a:r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441F9-6A92-94EF-BE91-57916E27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754459" cy="5020353"/>
          </a:xfrm>
        </p:spPr>
        <p:txBody>
          <a:bodyPr>
            <a:norm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L’école</a:t>
            </a:r>
            <a:r>
              <a:rPr lang="fr-FR" sz="2400" dirty="0"/>
              <a:t> est une priorité municipale :</a:t>
            </a:r>
          </a:p>
          <a:p>
            <a:pPr lvl="1"/>
            <a:r>
              <a:rPr lang="fr-FR" sz="2400" dirty="0"/>
              <a:t>Un groupe scolaire récent, agrandi plusieurs fois</a:t>
            </a:r>
          </a:p>
          <a:p>
            <a:pPr lvl="1"/>
            <a:r>
              <a:rPr lang="fr-FR" sz="2400" dirty="0"/>
              <a:t>Ecole numérique à l’élémentaire </a:t>
            </a:r>
          </a:p>
          <a:p>
            <a:pPr lvl="1"/>
            <a:r>
              <a:rPr lang="fr-FR" sz="2400" dirty="0"/>
              <a:t>Un corps enseignant stable et reconnu</a:t>
            </a:r>
          </a:p>
          <a:p>
            <a:pPr lvl="1"/>
            <a:r>
              <a:rPr lang="fr-FR" sz="2400" dirty="0"/>
              <a:t>Un PEDT approuvé il y a un an, un CTG signé avec la CAF</a:t>
            </a:r>
          </a:p>
          <a:p>
            <a:pPr lvl="1"/>
            <a:r>
              <a:rPr lang="fr-FR" sz="2400" dirty="0"/>
              <a:t>Un ALAE en régie</a:t>
            </a:r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jeunes </a:t>
            </a:r>
            <a:r>
              <a:rPr lang="fr-FR" sz="2400" dirty="0"/>
              <a:t>ouvert aux petites vacances et 2 semaines en juillet (nature, culture, loisirs)</a:t>
            </a:r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chantier jeunes </a:t>
            </a:r>
            <a:r>
              <a:rPr lang="fr-FR" sz="2400" dirty="0"/>
              <a:t>chaque été pour les </a:t>
            </a:r>
            <a:br>
              <a:rPr lang="fr-FR" sz="2400" dirty="0"/>
            </a:br>
            <a:r>
              <a:rPr lang="fr-FR" sz="2400" dirty="0"/>
              <a:t>15-17 ans</a:t>
            </a:r>
          </a:p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81726D-A37C-5B8A-78A4-2797CE3989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75" y="2847474"/>
            <a:ext cx="3285828" cy="18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2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C78744-01CF-7160-4A68-0806FC0A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1" y="550015"/>
            <a:ext cx="4257241" cy="5664518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Les services intercommunaux</a:t>
            </a:r>
            <a:br>
              <a:rPr lang="fr-FR" sz="4900" dirty="0"/>
            </a:br>
            <a:r>
              <a:rPr lang="fr-FR" sz="4000" i="1" dirty="0"/>
              <a:t>Enfance et jeunesse</a:t>
            </a:r>
            <a:br>
              <a:rPr lang="fr-FR" sz="2800" dirty="0"/>
            </a:br>
            <a:br>
              <a:rPr lang="fr-FR" sz="2800" dirty="0"/>
            </a:br>
            <a:br>
              <a:rPr lang="fr-FR" sz="20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900" dirty="0"/>
            </a:br>
            <a:r>
              <a:rPr kumimoji="0" lang="fr-FR" sz="1800" b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Enfance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Petite enfance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4"/>
              </a:rPr>
              <a:t>Daux.fr / Bus et transport</a:t>
            </a:r>
            <a:endParaRPr lang="fr-FR" sz="18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8DBA4-403E-6994-E4B9-4A1BFA11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1" y="1194179"/>
            <a:ext cx="6318299" cy="5020353"/>
          </a:xfrm>
        </p:spPr>
        <p:txBody>
          <a:bodyPr>
            <a:normAutofit fontScale="92500"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enfance :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Crèches à Bretx, Merville, Grenade (CCHT)</a:t>
            </a:r>
          </a:p>
          <a:p>
            <a:pPr lvl="1"/>
            <a:r>
              <a:rPr lang="fr-FR" sz="2400" dirty="0"/>
              <a:t>Assistantes maternelles sur Daux et alentours</a:t>
            </a:r>
          </a:p>
          <a:p>
            <a:pPr lvl="1"/>
            <a:r>
              <a:rPr lang="fr-FR" sz="2400" dirty="0"/>
              <a:t>Relais petite enfance à Grenade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loisirs </a:t>
            </a:r>
            <a:r>
              <a:rPr lang="fr-FR" sz="2400" dirty="0"/>
              <a:t>(ALSH) de </a:t>
            </a:r>
            <a:r>
              <a:rPr lang="fr-FR" sz="2400" dirty="0" err="1"/>
              <a:t>Bouconne</a:t>
            </a:r>
            <a:r>
              <a:rPr lang="fr-FR" sz="2400" dirty="0"/>
              <a:t> (Syndicat de la forêt de </a:t>
            </a:r>
            <a:r>
              <a:rPr lang="fr-FR" sz="2400" dirty="0" err="1"/>
              <a:t>Bouconne</a:t>
            </a:r>
            <a:r>
              <a:rPr lang="fr-FR" sz="2400" dirty="0"/>
              <a:t>) : transport assuré le mercredi et aux petites vacances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Collège</a:t>
            </a:r>
            <a:r>
              <a:rPr lang="fr-FR" sz="2400" dirty="0"/>
              <a:t> à Aussonne et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</a:t>
            </a:r>
            <a:r>
              <a:rPr lang="fr-FR" sz="2400" dirty="0"/>
              <a:t> à Pibrac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scolaire gratuit </a:t>
            </a:r>
            <a:r>
              <a:rPr lang="fr-FR" sz="2400" dirty="0"/>
              <a:t>organisé par la région Occitanie vers le collège d’Aussonne et le lycée de Pibrac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C4D862-3CF4-921D-999B-48C0D2F9F1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8" y="3222563"/>
            <a:ext cx="1918930" cy="19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78744-01CF-7160-4A68-0806FC0A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1" y="556890"/>
            <a:ext cx="4257241" cy="5657643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Les services intercommunaux</a:t>
            </a:r>
            <a:br>
              <a:rPr lang="fr-FR" sz="4900" dirty="0"/>
            </a:br>
            <a:r>
              <a:rPr lang="fr-FR" sz="4000" i="1" dirty="0"/>
              <a:t>Gestion des déchets</a:t>
            </a:r>
            <a:br>
              <a:rPr lang="fr-FR" sz="2800" dirty="0"/>
            </a:br>
            <a:br>
              <a:rPr lang="fr-FR" sz="1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kumimoji="0" lang="fr-FR" sz="1800" b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Compostage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Gestion de déchets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8DBA4-403E-6994-E4B9-4A1BFA11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1" y="1194179"/>
            <a:ext cx="6318299" cy="5020353"/>
          </a:xfrm>
        </p:spPr>
        <p:txBody>
          <a:bodyPr>
            <a:normAutofit/>
          </a:bodyPr>
          <a:lstStyle/>
          <a:p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Ordures ménagères </a:t>
            </a:r>
            <a:r>
              <a:rPr lang="fr-FR" sz="2400"/>
              <a:t>(tri sélectif) ramassées par la CCHT</a:t>
            </a:r>
          </a:p>
          <a:p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fr-FR" sz="2400"/>
              <a:t> de bennes déchets verts, ramassage des encombrants par la CCHT</a:t>
            </a:r>
          </a:p>
          <a:p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Composteurs </a:t>
            </a:r>
            <a:r>
              <a:rPr lang="fr-FR" sz="2400"/>
              <a:t>à tarifs préférentiels, 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</a:t>
            </a:r>
          </a:p>
          <a:p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Déchèteries</a:t>
            </a:r>
            <a:r>
              <a:rPr lang="fr-FR" sz="2400"/>
              <a:t> DECOSET :</a:t>
            </a:r>
          </a:p>
          <a:p>
            <a:pPr lvl="1"/>
            <a:r>
              <a:rPr lang="fr-FR" sz="2400"/>
              <a:t>Grenade, Cornebarrieu, Cadours</a:t>
            </a:r>
          </a:p>
          <a:p>
            <a:pPr lvl="1"/>
            <a:r>
              <a:rPr lang="fr-FR" sz="2400"/>
              <a:t>Pass Déchèteries obligatoire</a:t>
            </a:r>
          </a:p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B98210-6ADB-6446-8EFB-E91FE17E4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79" y="3240577"/>
            <a:ext cx="2392566" cy="19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93F5B9-69F8-9B9D-78D4-9D536E8C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63766"/>
            <a:ext cx="3692998" cy="5650768"/>
          </a:xfrm>
        </p:spPr>
        <p:txBody>
          <a:bodyPr>
            <a:normAutofit/>
          </a:bodyPr>
          <a:lstStyle/>
          <a:p>
            <a:r>
              <a:rPr lang="fr-FR" dirty="0"/>
              <a:t>Les équipements de loisirs</a:t>
            </a:r>
            <a:br>
              <a:rPr lang="fr-FR" dirty="0"/>
            </a:br>
            <a:br>
              <a:rPr lang="fr-FR" dirty="0"/>
            </a:br>
            <a:br>
              <a:rPr lang="fr-FR" sz="4800" dirty="0"/>
            </a:br>
            <a:br>
              <a:rPr lang="fr-FR" dirty="0"/>
            </a:br>
            <a:br>
              <a:rPr lang="fr-FR" sz="7200" dirty="0"/>
            </a:br>
            <a:r>
              <a:rPr kumimoji="0" lang="fr-FR" sz="16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6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Médiathèque</a:t>
            </a:r>
            <a:br>
              <a:rPr kumimoji="0" lang="fr-FR" sz="16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Base de loisirs </a:t>
            </a:r>
            <a:r>
              <a:rPr kumimoji="0" lang="fr-FR" sz="1600" b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Bouconne</a:t>
            </a:r>
            <a:br>
              <a:rPr kumimoji="0" lang="fr-FR" sz="16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4"/>
              </a:rPr>
              <a:t>Daux.fr / Office de tourisme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B823B-AF19-F287-C2A8-D128413D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831851"/>
            <a:ext cx="6316309" cy="5382682"/>
          </a:xfrm>
        </p:spPr>
        <p:txBody>
          <a:bodyPr>
            <a:no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Médiathèque municipale </a:t>
            </a:r>
            <a:r>
              <a:rPr lang="fr-FR" sz="2400" dirty="0"/>
              <a:t>récente </a:t>
            </a:r>
          </a:p>
          <a:p>
            <a:pPr lvl="1"/>
            <a:r>
              <a:rPr lang="fr-FR" sz="2400" dirty="0"/>
              <a:t>Ouverte 4 jours par semaine, les lundis, jeudis et vendredis de 16h à 19h30 et les mercredis de 14h30 à 19h30</a:t>
            </a:r>
          </a:p>
          <a:p>
            <a:pPr lvl="1"/>
            <a:r>
              <a:rPr lang="fr-FR" sz="2400" dirty="0"/>
              <a:t>Gratuite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Terrains de tennis </a:t>
            </a:r>
            <a:r>
              <a:rPr lang="fr-FR" sz="2400" dirty="0"/>
              <a:t>au </a:t>
            </a:r>
            <a:r>
              <a:rPr lang="fr-FR" sz="2400" dirty="0" err="1"/>
              <a:t>Padouenc</a:t>
            </a:r>
            <a:endParaRPr lang="fr-FR" sz="2400" dirty="0"/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Jeux pour enfants </a:t>
            </a:r>
            <a:r>
              <a:rPr lang="fr-FR" sz="2400" dirty="0"/>
              <a:t>à l’espace du 19 mars et au </a:t>
            </a:r>
            <a:r>
              <a:rPr lang="fr-FR" sz="2400" dirty="0" err="1"/>
              <a:t>Padouenc</a:t>
            </a:r>
            <a:endParaRPr lang="fr-FR" sz="2400" dirty="0"/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loisirs de la forêt de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Bouconne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/>
              <a:t>(jeux, sentier pédagogique, terrains de tennis, piscine en cours de réhabilitation) et la forêt domaniale (randonnée, vélo…)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de Tourisme </a:t>
            </a:r>
            <a:r>
              <a:rPr lang="fr-FR" sz="2400" dirty="0"/>
              <a:t>de la CCHT à Grenade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636C4C-BDF0-E704-6649-AA4F52FDD2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36" y="3086960"/>
            <a:ext cx="3331053" cy="18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6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93F5B9-69F8-9B9D-78D4-9D536E8C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43140"/>
            <a:ext cx="3523938" cy="5671393"/>
          </a:xfrm>
        </p:spPr>
        <p:txBody>
          <a:bodyPr>
            <a:normAutofit/>
          </a:bodyPr>
          <a:lstStyle/>
          <a:p>
            <a:r>
              <a:rPr lang="fr-FR" dirty="0"/>
              <a:t>La vie associative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6600" dirty="0"/>
            </a:b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Association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B823B-AF19-F287-C2A8-D128413D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463550"/>
            <a:ext cx="6881459" cy="6064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i="1" dirty="0"/>
              <a:t>Une vie associative très active !</a:t>
            </a:r>
          </a:p>
          <a:p>
            <a:r>
              <a:rPr lang="fr-FR" dirty="0"/>
              <a:t>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Foyer Rural </a:t>
            </a:r>
            <a:r>
              <a:rPr lang="fr-FR" dirty="0"/>
              <a:t>offre de nombreuses activités</a:t>
            </a:r>
          </a:p>
          <a:p>
            <a:r>
              <a:rPr lang="fr-FR" dirty="0"/>
              <a:t>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des Fêtes </a:t>
            </a:r>
            <a:r>
              <a:rPr lang="fr-FR" dirty="0"/>
              <a:t>anime activement le village</a:t>
            </a:r>
          </a:p>
          <a:p>
            <a:r>
              <a:rPr lang="fr-FR" dirty="0"/>
              <a:t>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bouliste </a:t>
            </a:r>
            <a:r>
              <a:rPr lang="fr-FR" dirty="0"/>
              <a:t>dauxéen tous niveaux (terrains au village)</a:t>
            </a:r>
          </a:p>
          <a:p>
            <a:r>
              <a:rPr lang="fr-FR" dirty="0"/>
              <a:t>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Taoupats</a:t>
            </a:r>
            <a:r>
              <a:rPr lang="fr-FR" dirty="0"/>
              <a:t> : école de foot, équipes sénior et vétérans (stade route du stade et terrain d’entrainement en cours de réalisation)</a:t>
            </a:r>
          </a:p>
          <a:p>
            <a:r>
              <a:rPr lang="fr-FR" dirty="0"/>
              <a:t>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 Club</a:t>
            </a:r>
            <a:r>
              <a:rPr lang="fr-FR" dirty="0"/>
              <a:t> dauxéen : 2 courts + club house</a:t>
            </a:r>
          </a:p>
          <a:p>
            <a:r>
              <a:rPr lang="fr-FR" dirty="0"/>
              <a:t>L’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Amicale des Anciens Combattants</a:t>
            </a:r>
            <a:r>
              <a:rPr lang="fr-FR" dirty="0"/>
              <a:t> contribue au devoir de mémoire 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 sauce </a:t>
            </a:r>
            <a:r>
              <a:rPr lang="fr-FR" dirty="0"/>
              <a:t>(bourse aux vinyles…)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Daux Environnement </a:t>
            </a:r>
            <a:r>
              <a:rPr lang="fr-FR" dirty="0"/>
              <a:t>pour la défense de notre environnement</a:t>
            </a:r>
          </a:p>
          <a:p>
            <a:r>
              <a:rPr lang="fr-FR" dirty="0"/>
              <a:t>L’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APEED</a:t>
            </a:r>
            <a:r>
              <a:rPr lang="fr-FR" dirty="0"/>
              <a:t>, Association des Parents d’Elèves de Daux, organise plusieurs manifestations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88EAAC-ECDF-5528-8D3D-09AF455136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850" y="2721644"/>
            <a:ext cx="3383990" cy="22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93F5B9-69F8-9B9D-78D4-9D536E8C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1" y="570642"/>
            <a:ext cx="4088639" cy="5643892"/>
          </a:xfrm>
        </p:spPr>
        <p:txBody>
          <a:bodyPr>
            <a:normAutofit/>
          </a:bodyPr>
          <a:lstStyle/>
          <a:p>
            <a:r>
              <a:rPr lang="fr-FR" sz="4900" dirty="0"/>
              <a:t>Les manifestations à venir</a:t>
            </a:r>
            <a:br>
              <a:rPr lang="fr-FR" sz="4900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3600" dirty="0"/>
            </a:b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i="0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Abonnez-vous à la Newsletter mensuelle</a:t>
            </a:r>
            <a:br>
              <a:rPr kumimoji="0" lang="fr-FR" sz="1600" b="0" i="0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i="0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</a:t>
            </a:r>
            <a:r>
              <a:rPr kumimoji="0" lang="fr-FR" sz="1600" b="0" i="0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/ Agenda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B823B-AF19-F287-C2A8-D128413D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493160"/>
            <a:ext cx="6944959" cy="5969285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168400" algn="l"/>
              </a:tabLst>
            </a:pPr>
            <a:r>
              <a:rPr lang="fr-FR" sz="1800" b="1" i="1" dirty="0"/>
              <a:t>Août</a:t>
            </a:r>
            <a:r>
              <a:rPr lang="fr-FR" sz="1800" i="1" dirty="0"/>
              <a:t>	24	Saint Barthélémy du Comité des Fêtes, Place de la 		Mairie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b="1" i="1" dirty="0"/>
              <a:t>Septembre</a:t>
            </a:r>
            <a:r>
              <a:rPr lang="fr-FR" sz="1800" i="1" dirty="0"/>
              <a:t>	6	Forum des associations,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15 	</a:t>
            </a:r>
            <a:r>
              <a:rPr lang="fr-FR" sz="1800" i="1" dirty="0" err="1"/>
              <a:t>Vide-grenier</a:t>
            </a:r>
            <a:r>
              <a:rPr lang="fr-FR" sz="1800" i="1" dirty="0"/>
              <a:t> du Foyer Rural, Place de la Mairie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20-22 	Fête locale du Comité des Fêtes, Place de la Mairie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b="1" i="1" dirty="0"/>
              <a:t>Octobre</a:t>
            </a:r>
            <a:r>
              <a:rPr lang="fr-FR" sz="1800" i="1" dirty="0"/>
              <a:t>	12 	La boite à idées créatives du TCM,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31 	Halloween du Comité des Fêtes,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b="1" i="1" dirty="0"/>
              <a:t>Novembre</a:t>
            </a:r>
            <a:r>
              <a:rPr lang="fr-FR" sz="1800" i="1" dirty="0"/>
              <a:t>	3 	Troc plantes de la médiathèque, Médiathèque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16 	Marché de Noël du Comité des Fêtes,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b="1" i="1" dirty="0"/>
              <a:t>Décembre</a:t>
            </a:r>
            <a:r>
              <a:rPr lang="fr-FR" sz="1800" i="1" dirty="0"/>
              <a:t>	7 	Repas de la pétanque,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14 	Fête de Noël du Foyer Rural,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18 	Goûter du foot des </a:t>
            </a:r>
            <a:r>
              <a:rPr lang="fr-FR" sz="1800" i="1" dirty="0" err="1"/>
              <a:t>Taoupats</a:t>
            </a:r>
            <a:r>
              <a:rPr lang="fr-FR" sz="1800" i="1" dirty="0"/>
              <a:t>, Salle des fêtes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fr-FR" sz="1800" i="1" dirty="0"/>
              <a:t>	31 	Saint-Sylvestre des </a:t>
            </a:r>
            <a:r>
              <a:rPr lang="fr-FR" sz="1800" i="1" dirty="0" err="1"/>
              <a:t>Taoupats</a:t>
            </a:r>
            <a:r>
              <a:rPr lang="fr-FR" sz="1800" i="1" dirty="0"/>
              <a:t>, Salle des fêtes</a:t>
            </a:r>
          </a:p>
        </p:txBody>
      </p:sp>
      <p:pic>
        <p:nvPicPr>
          <p:cNvPr id="4098" name="Picture 2" descr="C'est La Fête&quot; Images – Parcourir 40 le catalogue de photos, vecteurs et  vidéos | Adobe Stock">
            <a:extLst>
              <a:ext uri="{FF2B5EF4-FFF2-40B4-BE49-F238E27FC236}">
                <a16:creationId xmlns:a16="http://schemas.microsoft.com/office/drawing/2014/main" id="{E30B4C08-2AEE-9C65-353D-E1926F0E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80" y="3207257"/>
            <a:ext cx="2834813" cy="20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0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05BCC-E718-D9FF-A028-B69B4F7C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0016"/>
            <a:ext cx="3523938" cy="5664518"/>
          </a:xfrm>
        </p:spPr>
        <p:txBody>
          <a:bodyPr>
            <a:normAutofit/>
          </a:bodyPr>
          <a:lstStyle/>
          <a:p>
            <a:r>
              <a:rPr lang="fr-FR" dirty="0"/>
              <a:t>Les réseaux</a:t>
            </a:r>
            <a:endParaRPr lang="fr-FR" sz="1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441F9-6A92-94EF-BE91-57916E27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852522"/>
            <a:ext cx="6468709" cy="5548277"/>
          </a:xfrm>
        </p:spPr>
        <p:txBody>
          <a:bodyPr>
            <a:normAutofit/>
          </a:bodyPr>
          <a:lstStyle/>
          <a:p>
            <a:r>
              <a:rPr lang="fr-FR" sz="2400" dirty="0"/>
              <a:t>Daux est desservi par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routes départementales</a:t>
            </a:r>
            <a:r>
              <a:rPr lang="fr-FR" sz="2400" dirty="0"/>
              <a:t>, par la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RN224 </a:t>
            </a:r>
            <a:r>
              <a:rPr lang="fr-FR" sz="2400" dirty="0"/>
              <a:t>et par une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voirie communale </a:t>
            </a:r>
            <a:r>
              <a:rPr lang="fr-FR" sz="2400" dirty="0"/>
              <a:t>de 30 km de long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 HTA </a:t>
            </a:r>
            <a:r>
              <a:rPr lang="fr-FR" sz="2400" dirty="0"/>
              <a:t>d’Enedis majoritairement souterrain sur la commune</a:t>
            </a:r>
          </a:p>
          <a:p>
            <a:r>
              <a:rPr lang="fr-FR" sz="2400" dirty="0"/>
              <a:t>Le haut débit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ADSL</a:t>
            </a:r>
            <a:r>
              <a:rPr lang="fr-FR" sz="2400" dirty="0"/>
              <a:t> dessert la commune ainsi que la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</a:t>
            </a:r>
            <a:r>
              <a:rPr lang="fr-FR" sz="2400" dirty="0"/>
              <a:t> du syndicat Haute-Garonne Numérique depuis 2023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 d’eau potable </a:t>
            </a:r>
            <a:r>
              <a:rPr lang="fr-FR" sz="2400" dirty="0"/>
              <a:t>renforcé, station d’assainissement récente (2011)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 d’irrigation </a:t>
            </a:r>
            <a:r>
              <a:rPr lang="fr-FR" sz="2400" dirty="0"/>
              <a:t>important (CACG)</a:t>
            </a:r>
          </a:p>
          <a:p>
            <a:r>
              <a:rPr lang="fr-FR" sz="2400" dirty="0"/>
              <a:t>Desserte en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de ville </a:t>
            </a:r>
            <a:r>
              <a:rPr lang="fr-FR" sz="2400" dirty="0"/>
              <a:t>du village et de ses abords</a:t>
            </a:r>
          </a:p>
        </p:txBody>
      </p:sp>
      <p:pic>
        <p:nvPicPr>
          <p:cNvPr id="5122" name="Picture 2" descr="Fibre 31">
            <a:extLst>
              <a:ext uri="{FF2B5EF4-FFF2-40B4-BE49-F238E27FC236}">
                <a16:creationId xmlns:a16="http://schemas.microsoft.com/office/drawing/2014/main" id="{312E0309-9312-3A45-0E4C-B964BDD0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42" y="3075154"/>
            <a:ext cx="2216992" cy="7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8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97FD2-E6DE-C250-1BC1-D1A3AA5B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6890"/>
            <a:ext cx="3523938" cy="5657643"/>
          </a:xfrm>
        </p:spPr>
        <p:txBody>
          <a:bodyPr>
            <a:normAutofit/>
          </a:bodyPr>
          <a:lstStyle/>
          <a:p>
            <a:r>
              <a:rPr lang="fr-FR" dirty="0"/>
              <a:t>La mobilité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6600" dirty="0"/>
            </a:b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Bus et transport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1E45C-A193-C735-17EC-FE2DE8C0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0" y="556890"/>
            <a:ext cx="6760810" cy="5977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b="1" i="1" dirty="0"/>
              <a:t>La mobilité est une préoccupation majeure de la municipalité et de l’intercommunalité</a:t>
            </a:r>
          </a:p>
          <a:p>
            <a:pPr marL="0" indent="0">
              <a:buNone/>
            </a:pPr>
            <a:r>
              <a:rPr lang="fr-FR" sz="2400" b="1" i="1" dirty="0"/>
              <a:t>Elle fait l’objet d’un plan d’action avec la région Occitanie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lignes LIO </a:t>
            </a:r>
            <a:r>
              <a:rPr lang="fr-FR" sz="2400" dirty="0"/>
              <a:t>de transport en commun; refonte des lignes par la région fin 2024; bus pour Colomiers à Mondonville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Pistes cyclables :</a:t>
            </a:r>
          </a:p>
          <a:p>
            <a:pPr lvl="1"/>
            <a:r>
              <a:rPr lang="fr-FR" sz="2400" dirty="0"/>
              <a:t>En en cours de création vers Mondonville, existante jusqu’à la RN224 et jusqu’à </a:t>
            </a:r>
            <a:r>
              <a:rPr lang="fr-FR" sz="2400" dirty="0" err="1"/>
              <a:t>Ambrus</a:t>
            </a:r>
            <a:endParaRPr lang="fr-FR" sz="2400" dirty="0"/>
          </a:p>
          <a:p>
            <a:pPr lvl="1"/>
            <a:r>
              <a:rPr lang="fr-FR" sz="2400" dirty="0"/>
              <a:t>Des pistes cyclables de la métropole qui arrivent ou vont arriver à Mondonville d’ici fin 2024 </a:t>
            </a:r>
          </a:p>
          <a:p>
            <a:pPr lvl="1"/>
            <a:r>
              <a:rPr lang="fr-FR" sz="2400" dirty="0"/>
              <a:t>Le CD31 va créer une piste cyclable sur l’IGG à l’automne 2024</a:t>
            </a:r>
          </a:p>
          <a:p>
            <a:r>
              <a:rPr lang="fr-FR" sz="2400" dirty="0"/>
              <a:t>Des plateformes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covoiturage</a:t>
            </a:r>
            <a:r>
              <a:rPr lang="fr-FR" sz="2400" dirty="0"/>
              <a:t> contractualisées avec la région  </a:t>
            </a:r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</a:t>
            </a:r>
            <a:r>
              <a:rPr lang="fr-FR" sz="2400" dirty="0"/>
              <a:t> bi-hebdomadaire vers Grenade</a:t>
            </a:r>
          </a:p>
          <a:p>
            <a:r>
              <a:rPr lang="fr-FR" sz="2400" dirty="0"/>
              <a:t>Un réseau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sentiers de randonnées </a:t>
            </a:r>
            <a:r>
              <a:rPr lang="fr-FR" sz="2400" dirty="0"/>
              <a:t>(CCHT)</a:t>
            </a:r>
          </a:p>
          <a:p>
            <a:r>
              <a:rPr lang="fr-FR" sz="2400" dirty="0"/>
              <a:t>Des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cheminements piétons </a:t>
            </a:r>
            <a:r>
              <a:rPr lang="fr-FR" sz="2400" dirty="0"/>
              <a:t>en croissance (route de Merville…)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B732CF-C15B-B6BD-1D43-7482F020ED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75" y="2718063"/>
            <a:ext cx="3361065" cy="17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268CBE-75CF-C0F3-F131-DC2866CD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1" y="550016"/>
            <a:ext cx="4222865" cy="5664518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L’environnement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/ Rubriques Environnement</a:t>
            </a:r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6FB95-0E8A-895F-E41C-7A1ED5B1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643" y="1194179"/>
            <a:ext cx="6621857" cy="5020353"/>
          </a:xfrm>
        </p:spPr>
        <p:txBody>
          <a:bodyPr>
            <a:normAutofit/>
          </a:bodyPr>
          <a:lstStyle/>
          <a:p>
            <a:r>
              <a:rPr lang="fr-FR" sz="2400" dirty="0"/>
              <a:t>Une vigilance forte sur les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nuisances aériennes</a:t>
            </a:r>
            <a:endParaRPr lang="fr-FR" sz="2400" dirty="0"/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sonomètre</a:t>
            </a:r>
            <a:r>
              <a:rPr lang="fr-FR" sz="2400" dirty="0"/>
              <a:t> </a:t>
            </a:r>
            <a:r>
              <a:rPr lang="fr-FR" sz="2400" dirty="0" err="1"/>
              <a:t>Bruitparif</a:t>
            </a:r>
            <a:r>
              <a:rPr lang="fr-FR" sz="2400" dirty="0"/>
              <a:t> aux écoles</a:t>
            </a:r>
          </a:p>
          <a:p>
            <a:r>
              <a:rPr lang="fr-FR" sz="2400" dirty="0"/>
              <a:t>Des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lignes hautes tension </a:t>
            </a:r>
            <a:r>
              <a:rPr lang="fr-FR" sz="2400" dirty="0"/>
              <a:t>desservant le poste source de Daux</a:t>
            </a:r>
          </a:p>
          <a:p>
            <a:r>
              <a:rPr lang="fr-FR" sz="2400" dirty="0"/>
              <a:t>Des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antennes de télécommunications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/>
              <a:t>à la périphérie de la commune (stade, château d’eau CACG…)</a:t>
            </a:r>
          </a:p>
          <a:p>
            <a:r>
              <a:rPr lang="fr-FR" sz="2400" dirty="0"/>
              <a:t>Qualité de l’eau du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Ribarot</a:t>
            </a:r>
            <a:r>
              <a:rPr lang="fr-FR" sz="2400" dirty="0"/>
              <a:t> suivie par le laboratoire départemental</a:t>
            </a:r>
          </a:p>
          <a:p>
            <a:r>
              <a:rPr lang="fr-FR" sz="2400" dirty="0"/>
              <a:t>Participation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</a:t>
            </a:r>
            <a:r>
              <a:rPr lang="fr-FR" sz="2400" dirty="0"/>
              <a:t> par le SCOT</a:t>
            </a:r>
          </a:p>
          <a:p>
            <a:r>
              <a:rPr lang="fr-FR" sz="2400" dirty="0"/>
              <a:t>Participation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 Garonne numérique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AE26B7-02D4-26FE-05F6-3B851C9A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27" y="2057263"/>
            <a:ext cx="3019846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2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5D97BF-6356-10E3-83A8-AB6B9CC1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1" y="556890"/>
            <a:ext cx="4088639" cy="5657643"/>
          </a:xfrm>
        </p:spPr>
        <p:txBody>
          <a:bodyPr>
            <a:normAutofit/>
          </a:bodyPr>
          <a:lstStyle/>
          <a:p>
            <a:r>
              <a:rPr lang="fr-FR" dirty="0"/>
              <a:t>L’action sociale et le logement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13800" dirty="0"/>
            </a:b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/ Rubriques Vie Sociale / Action sociale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A0E47-6F0A-F319-DB30-D4ACF887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114847" cy="502035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Un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CCAS</a:t>
            </a:r>
            <a:r>
              <a:rPr lang="fr-FR" sz="2800" dirty="0"/>
              <a:t> actif</a:t>
            </a:r>
          </a:p>
          <a:p>
            <a:r>
              <a:rPr lang="fr-FR" sz="2800" dirty="0"/>
              <a:t>Un parc de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logements sociaux </a:t>
            </a:r>
            <a:r>
              <a:rPr lang="fr-FR" sz="2800" dirty="0"/>
              <a:t>en croissance (bientôt 60 logements sur les 1000 de la commune)</a:t>
            </a:r>
          </a:p>
          <a:p>
            <a:r>
              <a:rPr lang="fr-FR" sz="2800" dirty="0"/>
              <a:t>Des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logements locatifs </a:t>
            </a:r>
            <a:r>
              <a:rPr lang="fr-FR" sz="2800" dirty="0"/>
              <a:t>en progression dans le secteur libre</a:t>
            </a:r>
          </a:p>
          <a:p>
            <a:r>
              <a:rPr lang="fr-FR" sz="2800" dirty="0"/>
              <a:t>Un  service de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portage de repas </a:t>
            </a:r>
            <a:r>
              <a:rPr lang="fr-FR" sz="2800" dirty="0"/>
              <a:t>à domicile</a:t>
            </a:r>
          </a:p>
          <a:p>
            <a:r>
              <a:rPr lang="fr-FR" sz="2800" dirty="0"/>
              <a:t>Des services d’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la personne </a:t>
            </a:r>
            <a:r>
              <a:rPr lang="fr-FR" sz="2800" dirty="0"/>
              <a:t>efficaces (ADMR de Grenade, Maison départementales de proximité, aide juridique, permanences emploi…)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870740-5F9B-B3B0-FA40-39D75D5B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985217"/>
            <a:ext cx="1909216" cy="143827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5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CFCDE-4F73-E1A9-CF06-0232E0C8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i="1" dirty="0">
                <a:latin typeface="Baguet Script" panose="020F0502020204030204" pitchFamily="2" charset="0"/>
              </a:rPr>
              <a:t>Bienvenue à Daux !!!</a:t>
            </a:r>
            <a:endParaRPr lang="en-US" sz="5400" i="1" dirty="0">
              <a:latin typeface="Baguet Script" panose="020F05020202040302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3DF170-402F-0D3B-CB3D-2CBBF8E8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2286000"/>
            <a:ext cx="4286250" cy="35814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situation de la commune</a:t>
            </a:r>
          </a:p>
          <a:p>
            <a:r>
              <a:rPr lang="fr-FR" dirty="0"/>
              <a:t>La population de Daux</a:t>
            </a:r>
          </a:p>
          <a:p>
            <a:r>
              <a:rPr lang="fr-FR" dirty="0"/>
              <a:t>Un patrimoine important</a:t>
            </a:r>
          </a:p>
          <a:p>
            <a:r>
              <a:rPr lang="fr-FR" dirty="0"/>
              <a:t>Le paysage administratif et communautaire</a:t>
            </a:r>
          </a:p>
          <a:p>
            <a:r>
              <a:rPr lang="fr-FR" dirty="0"/>
              <a:t>Les services communaux</a:t>
            </a:r>
          </a:p>
          <a:p>
            <a:r>
              <a:rPr lang="fr-FR" dirty="0"/>
              <a:t>La santé</a:t>
            </a:r>
          </a:p>
          <a:p>
            <a:r>
              <a:rPr lang="fr-FR" dirty="0"/>
              <a:t>Les commerçants</a:t>
            </a:r>
          </a:p>
          <a:p>
            <a:r>
              <a:rPr lang="fr-FR" dirty="0"/>
              <a:t>L’enfance et la jeunesse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0C41FBF-5576-E5C2-0AFA-55A209165A41}"/>
              </a:ext>
            </a:extLst>
          </p:cNvPr>
          <p:cNvSpPr txBox="1">
            <a:spLocks/>
          </p:cNvSpPr>
          <p:nvPr/>
        </p:nvSpPr>
        <p:spPr>
          <a:xfrm>
            <a:off x="6388100" y="2286000"/>
            <a:ext cx="44323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gestion des déchets</a:t>
            </a:r>
          </a:p>
          <a:p>
            <a:r>
              <a:rPr lang="fr-FR" dirty="0"/>
              <a:t>Les équipements de loisirs</a:t>
            </a:r>
          </a:p>
          <a:p>
            <a:r>
              <a:rPr lang="fr-FR" dirty="0"/>
              <a:t>La vie associative</a:t>
            </a:r>
          </a:p>
          <a:p>
            <a:r>
              <a:rPr lang="fr-FR" dirty="0"/>
              <a:t>Les manifestations à venir</a:t>
            </a:r>
          </a:p>
          <a:p>
            <a:r>
              <a:rPr lang="fr-FR" dirty="0"/>
              <a:t>Les réseaux</a:t>
            </a:r>
          </a:p>
          <a:p>
            <a:r>
              <a:rPr lang="fr-FR" dirty="0"/>
              <a:t>La mobilité</a:t>
            </a:r>
          </a:p>
          <a:p>
            <a:r>
              <a:rPr lang="fr-FR" dirty="0"/>
              <a:t>L’environnement</a:t>
            </a:r>
          </a:p>
          <a:p>
            <a:r>
              <a:rPr lang="fr-FR" dirty="0"/>
              <a:t>L’action sociale et le logement</a:t>
            </a:r>
          </a:p>
          <a:p>
            <a:r>
              <a:rPr lang="fr-FR" dirty="0"/>
              <a:t>Où se renseigner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0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FCAE0-0D06-1E30-63F1-EF4016AF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0016"/>
            <a:ext cx="3523938" cy="5664518"/>
          </a:xfrm>
        </p:spPr>
        <p:txBody>
          <a:bodyPr>
            <a:normAutofit/>
          </a:bodyPr>
          <a:lstStyle/>
          <a:p>
            <a:r>
              <a:rPr lang="fr-FR" sz="4900" dirty="0"/>
              <a:t>Où se renseigner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D54A4B-7797-7AE7-273F-DB8ED305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488950"/>
            <a:ext cx="6741759" cy="6070599"/>
          </a:xfrm>
        </p:spPr>
        <p:txBody>
          <a:bodyPr>
            <a:noAutofit/>
          </a:bodyPr>
          <a:lstStyle/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Mairie</a:t>
            </a:r>
            <a:r>
              <a:rPr lang="fr-FR" sz="1800" dirty="0"/>
              <a:t> ouverte tous les jours :</a:t>
            </a:r>
          </a:p>
          <a:p>
            <a:pPr lvl="1"/>
            <a:r>
              <a:rPr lang="pt-BR" sz="1800" dirty="0"/>
              <a:t>Lundi, Mercredi, Jeudi et Vendredi de 9h à 12h et de 14h à 17h30</a:t>
            </a:r>
          </a:p>
          <a:p>
            <a:pPr lvl="1"/>
            <a:r>
              <a:rPr lang="pt-BR" sz="1800" dirty="0"/>
              <a:t>Mardi de 9h à 12h et de 14h à 19h</a:t>
            </a:r>
          </a:p>
          <a:p>
            <a:pPr lvl="1"/>
            <a:r>
              <a:rPr lang="fr-FR" sz="1800" dirty="0"/>
              <a:t>Tel : 05 61 85 40 25</a:t>
            </a:r>
          </a:p>
          <a:p>
            <a:pPr lvl="1"/>
            <a:r>
              <a:rPr lang="fr-FR" sz="1800" dirty="0"/>
              <a:t>@mail : </a:t>
            </a:r>
            <a:r>
              <a:rPr lang="fr-FR" sz="1800" dirty="0">
                <a:hlinkClick r:id="rId2"/>
              </a:rPr>
              <a:t>accueil@daux.fr</a:t>
            </a:r>
            <a:endParaRPr lang="fr-FR" sz="1800" dirty="0"/>
          </a:p>
          <a:p>
            <a:pPr lvl="1"/>
            <a:r>
              <a:rPr lang="fr-FR" sz="1800" dirty="0"/>
              <a:t>sur rendez-vous auprès des élus</a:t>
            </a:r>
          </a:p>
          <a:p>
            <a:r>
              <a:rPr lang="fr-FR" sz="1800" dirty="0"/>
              <a:t>Moyens de communication :</a:t>
            </a:r>
          </a:p>
          <a:p>
            <a:pPr lvl="1"/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internet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daux.fr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/>
              <a:t>: </a:t>
            </a:r>
            <a:br>
              <a:rPr lang="fr-FR" sz="1800" dirty="0"/>
            </a:br>
            <a:r>
              <a:rPr lang="fr-FR" sz="1800" dirty="0"/>
              <a:t>Rubriques d’informations, Actualités et Agenda</a:t>
            </a:r>
          </a:p>
          <a:p>
            <a:pPr lvl="1"/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mensuelle</a:t>
            </a:r>
            <a:r>
              <a:rPr lang="fr-FR" sz="1800" dirty="0"/>
              <a:t> : abonnez-vous sur </a:t>
            </a:r>
            <a:r>
              <a:rPr lang="fr-FR" sz="1800" dirty="0">
                <a:hlinkClick r:id="rId3"/>
              </a:rPr>
              <a:t>Daux.fr</a:t>
            </a:r>
            <a:endParaRPr lang="fr-FR" sz="1800" dirty="0"/>
          </a:p>
          <a:p>
            <a:pPr lvl="1"/>
            <a:r>
              <a:rPr lang="fr-FR" sz="1800" dirty="0"/>
              <a:t>Groupe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fr-FR" sz="1800" dirty="0"/>
              <a:t> </a:t>
            </a:r>
            <a:r>
              <a:rPr lang="fr-FR" sz="1800" dirty="0">
                <a:hlinkClick r:id="rId4"/>
              </a:rPr>
              <a:t>Mairie de Daux</a:t>
            </a:r>
            <a:endParaRPr lang="fr-FR" sz="1800" dirty="0"/>
          </a:p>
          <a:p>
            <a:pPr lvl="1"/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Panneau lumineux </a:t>
            </a:r>
            <a:r>
              <a:rPr lang="fr-FR" sz="1800" dirty="0"/>
              <a:t>au </a:t>
            </a:r>
            <a:r>
              <a:rPr lang="fr-FR" sz="1800" dirty="0" err="1"/>
              <a:t>Padouenc</a:t>
            </a:r>
            <a:endParaRPr lang="fr-FR" sz="1800" dirty="0"/>
          </a:p>
          <a:p>
            <a:pPr lvl="1"/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Bulletin municipal </a:t>
            </a:r>
            <a:r>
              <a:rPr lang="fr-FR" sz="1800" dirty="0"/>
              <a:t>annuel distribué dans les boites aux lettres et disponible sur </a:t>
            </a:r>
            <a:r>
              <a:rPr lang="fr-FR" sz="1800" dirty="0">
                <a:hlinkClick r:id="rId5"/>
              </a:rPr>
              <a:t>daux.fr / Bulletins municipaux</a:t>
            </a:r>
            <a:endParaRPr lang="fr-FR" sz="1800" dirty="0"/>
          </a:p>
          <a:p>
            <a:r>
              <a:rPr lang="fr-FR" sz="1800" dirty="0"/>
              <a:t>Sur le site de la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6"/>
              </a:rPr>
              <a:t>Communauté de Communes des Hauts-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6"/>
              </a:rPr>
              <a:t>Tolosans</a:t>
            </a:r>
            <a:br>
              <a:rPr lang="fr-FR" sz="1800" dirty="0"/>
            </a:br>
            <a:r>
              <a:rPr lang="fr-FR" sz="1800" i="1" dirty="0"/>
              <a:t>Abonnez-vous à son site intramuros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C37483-15A9-7C56-D019-8E3A5525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322" y="5471847"/>
            <a:ext cx="12287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AD462F-5387-86DB-4371-E1D9D67EFB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35" b="93712" l="7969" r="90625">
                        <a14:foregroundMark x1="74219" y1="16104" x2="64844" y2="11656"/>
                        <a14:foregroundMark x1="64844" y1="11656" x2="53594" y2="11196"/>
                        <a14:foregroundMark x1="53594" y1="11196" x2="50938" y2="22853"/>
                        <a14:foregroundMark x1="69844" y1="9049" x2="56563" y2="8742"/>
                        <a14:foregroundMark x1="56563" y1="8742" x2="54063" y2="9969"/>
                        <a14:foregroundMark x1="67656" y1="8129" x2="56406" y2="8282"/>
                        <a14:foregroundMark x1="71094" y1="9816" x2="54063" y2="8742"/>
                        <a14:foregroundMark x1="55000" y1="8436" x2="62969" y2="6748"/>
                        <a14:foregroundMark x1="62969" y1="6748" x2="69219" y2="8436"/>
                        <a14:foregroundMark x1="61875" y1="6288" x2="54531" y2="8129"/>
                        <a14:foregroundMark x1="45313" y1="91718" x2="51563" y2="93098"/>
                        <a14:foregroundMark x1="73594" y1="94018" x2="68594" y2="93712"/>
                        <a14:foregroundMark x1="90625" y1="33896" x2="90781" y2="38190"/>
                        <a14:foregroundMark x1="77500" y1="31288" x2="64844" y2="50000"/>
                        <a14:foregroundMark x1="8594" y1="62117" x2="7969" y2="65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3" y="2588442"/>
            <a:ext cx="2190750" cy="22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6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FCAE0-0D06-1E30-63F1-EF4016AF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0016"/>
            <a:ext cx="3523938" cy="5664518"/>
          </a:xfrm>
        </p:spPr>
        <p:txBody>
          <a:bodyPr>
            <a:normAutofit/>
          </a:bodyPr>
          <a:lstStyle/>
          <a:p>
            <a:r>
              <a:rPr lang="fr-FR" sz="4900" dirty="0"/>
              <a:t>Vos questions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D54A4B-7797-7AE7-273F-DB8ED305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488950"/>
            <a:ext cx="6657364" cy="6070599"/>
          </a:xfrm>
        </p:spPr>
        <p:txBody>
          <a:bodyPr>
            <a:no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de la Fibre au Barry :</a:t>
            </a:r>
          </a:p>
          <a:p>
            <a:pPr lvl="1"/>
            <a:r>
              <a:rPr lang="fr-FR" sz="2400" dirty="0"/>
              <a:t>Pas possible d’avoir l’ADSL</a:t>
            </a:r>
          </a:p>
          <a:p>
            <a:pPr lvl="1"/>
            <a:r>
              <a:rPr lang="fr-FR" sz="2400" dirty="0"/>
              <a:t>Tranche 1 prévue en juillet</a:t>
            </a:r>
          </a:p>
          <a:p>
            <a:pPr lvl="1"/>
            <a:r>
              <a:rPr lang="fr-FR" sz="2400" dirty="0"/>
              <a:t>Pas de point bloquant à ce jour auprès de Réseau 31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Saint-Salvy :</a:t>
            </a:r>
          </a:p>
          <a:p>
            <a:pPr lvl="1"/>
            <a:r>
              <a:rPr lang="fr-FR" sz="2400" dirty="0"/>
              <a:t>L’éclairage dans une partie du lotissement est éteint – Point pris par monsieur le Maire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Eclairage public :</a:t>
            </a:r>
          </a:p>
          <a:p>
            <a:pPr lvl="1"/>
            <a:r>
              <a:rPr lang="fr-FR" sz="2400" dirty="0"/>
              <a:t>Extinction entre 23h30 et 6h</a:t>
            </a:r>
          </a:p>
          <a:p>
            <a:pPr lvl="1"/>
            <a:r>
              <a:rPr lang="fr-FR" sz="2400" dirty="0"/>
              <a:t>Passage en </a:t>
            </a:r>
            <a:r>
              <a:rPr lang="fr-FR" sz="2400" dirty="0" err="1"/>
              <a:t>LEDs</a:t>
            </a:r>
            <a:endParaRPr lang="fr-FR" sz="2400" dirty="0"/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 des places en crèches :</a:t>
            </a:r>
          </a:p>
          <a:p>
            <a:pPr lvl="1"/>
            <a:r>
              <a:rPr lang="fr-FR" sz="2400" dirty="0"/>
              <a:t>Liste d’attente importante !</a:t>
            </a:r>
          </a:p>
          <a:p>
            <a:pPr lvl="1"/>
            <a:endParaRPr lang="fr-FR" sz="2400" dirty="0"/>
          </a:p>
        </p:txBody>
      </p:sp>
      <p:pic>
        <p:nvPicPr>
          <p:cNvPr id="1026" name="Picture 2" descr="20 questions de recruteur - Outils du Coach">
            <a:extLst>
              <a:ext uri="{FF2B5EF4-FFF2-40B4-BE49-F238E27FC236}">
                <a16:creationId xmlns:a16="http://schemas.microsoft.com/office/drawing/2014/main" id="{4BE2F938-23BB-7D6E-8D12-A21BACBD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0000" l="10000" r="90000">
                        <a14:foregroundMark x1="42115" y1="9075" x2="46787" y2="6700"/>
                        <a14:foregroundMark x1="46787" y1="6700" x2="52607" y2="8650"/>
                        <a14:foregroundMark x1="52607" y1="8650" x2="45148" y2="9250"/>
                        <a14:foregroundMark x1="46000" y1="6575" x2="49148" y2="6400"/>
                        <a14:backgroundMark x1="50443" y1="84500" x2="57295" y2="87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3" y="4129933"/>
            <a:ext cx="3321528" cy="21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6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C8C10E-1C04-60B1-2BA7-1E09602E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0016"/>
            <a:ext cx="3523938" cy="5664518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lang="fr-FR" dirty="0"/>
              <a:t>La situation de la commune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6700" dirty="0"/>
            </a:b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Pour en savoir plus :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geoportail</a:t>
            </a:r>
            <a:br>
              <a:rPr lang="fr-FR" sz="2000" dirty="0">
                <a:solidFill>
                  <a:srgbClr val="191B0E"/>
                </a:solidFill>
                <a:latin typeface="Franklin Gothic Book" panose="020B050302010202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Histoire et patrimoine</a:t>
            </a:r>
            <a:b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endParaRPr lang="fr-FR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1378D0-27E8-F294-18E9-1033B526E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393" y="939801"/>
            <a:ext cx="6493807" cy="5274732"/>
          </a:xfrm>
        </p:spPr>
        <p:txBody>
          <a:bodyPr>
            <a:normAutofit lnSpcReduction="10000"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km </a:t>
            </a:r>
            <a:r>
              <a:rPr lang="fr-FR" sz="2400" dirty="0"/>
              <a:t>de Toulouse /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km </a:t>
            </a:r>
            <a:r>
              <a:rPr lang="fr-FR" sz="2400" dirty="0"/>
              <a:t>de l’aéroport de Toulouse Blagnac</a:t>
            </a:r>
          </a:p>
          <a:p>
            <a:r>
              <a:rPr lang="fr-FR" sz="2400" dirty="0"/>
              <a:t>Population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2637 habitants </a:t>
            </a:r>
            <a:r>
              <a:rPr lang="fr-FR" sz="2400" dirty="0"/>
              <a:t>(février 2023) </a:t>
            </a:r>
          </a:p>
          <a:p>
            <a:r>
              <a:rPr lang="fr-FR" sz="2400" dirty="0"/>
              <a:t>Superficie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1668 hectares</a:t>
            </a:r>
          </a:p>
          <a:p>
            <a:r>
              <a:rPr lang="fr-FR" sz="2400" dirty="0"/>
              <a:t>Trois paysages la composent :</a:t>
            </a:r>
          </a:p>
          <a:p>
            <a:pPr lvl="1"/>
            <a:r>
              <a:rPr lang="fr-FR" sz="2400" dirty="0"/>
              <a:t>la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forêt de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Bouconne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/>
              <a:t>au Sud (forêt domaniale protégée) sur les hautes-terrasses de Garonne</a:t>
            </a:r>
          </a:p>
          <a:p>
            <a:pPr lvl="1"/>
            <a:r>
              <a:rPr lang="fr-FR" sz="2400" dirty="0"/>
              <a:t>la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plaine céréalière </a:t>
            </a:r>
            <a:r>
              <a:rPr lang="fr-FR" sz="2400" dirty="0"/>
              <a:t>de Daux parsemée de bosquets liés à l’activité des pépinières</a:t>
            </a:r>
          </a:p>
          <a:p>
            <a:pPr lvl="1"/>
            <a:r>
              <a:rPr lang="fr-FR" sz="2400" dirty="0"/>
              <a:t>les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vallons</a:t>
            </a:r>
            <a:r>
              <a:rPr lang="fr-FR" sz="2400" dirty="0"/>
              <a:t> qui descendent vers la Save où se jettent les ruisseaux dont le plus important est le </a:t>
            </a:r>
            <a:r>
              <a:rPr lang="fr-FR" sz="2400" dirty="0" err="1"/>
              <a:t>Ribarot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9" name="Image 8" descr="Une image contenant plein air, ciel, arbre, Clocher&#10;&#10;Description générée automatiquement">
            <a:extLst>
              <a:ext uri="{FF2B5EF4-FFF2-40B4-BE49-F238E27FC236}">
                <a16:creationId xmlns:a16="http://schemas.microsoft.com/office/drawing/2014/main" id="{466E0F2D-2C15-5406-D842-DB9E230B3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40" y="2687590"/>
            <a:ext cx="3708592" cy="1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9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5C89BF-3BB3-BC1C-65FE-B4C7889B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2450"/>
            <a:ext cx="3523938" cy="5662083"/>
          </a:xfrm>
        </p:spPr>
        <p:txBody>
          <a:bodyPr>
            <a:normAutofit/>
          </a:bodyPr>
          <a:lstStyle/>
          <a:p>
            <a:r>
              <a:rPr lang="fr-FR" dirty="0"/>
              <a:t>La population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6600" dirty="0"/>
            </a:br>
            <a:r>
              <a:rPr lang="fr-FR" sz="1800" u="sng" dirty="0">
                <a:solidFill>
                  <a:srgbClr val="191B0E"/>
                </a:solidFill>
                <a:latin typeface="Franklin Gothic Book" panose="020B0503020102020204"/>
                <a:ea typeface="+mn-ea"/>
                <a:cs typeface="+mn-cs"/>
              </a:rPr>
              <a:t>Pour en savoir plus : </a:t>
            </a:r>
            <a:br>
              <a:rPr lang="fr-FR" sz="1800" u="sng" dirty="0">
                <a:solidFill>
                  <a:srgbClr val="191B0E"/>
                </a:solidFill>
                <a:latin typeface="Franklin Gothic Book" panose="020B0503020102020204"/>
                <a:ea typeface="+mn-ea"/>
                <a:cs typeface="+mn-cs"/>
              </a:rPr>
            </a:br>
            <a:r>
              <a:rPr lang="fr-FR" sz="1800" dirty="0">
                <a:solidFill>
                  <a:srgbClr val="191B0E"/>
                </a:solidFill>
                <a:latin typeface="Franklin Gothic Book" panose="020B0503020102020204"/>
                <a:ea typeface="+mn-ea"/>
                <a:cs typeface="+mn-cs"/>
                <a:hlinkClick r:id="rId2"/>
              </a:rPr>
              <a:t>Daux.fr / </a:t>
            </a:r>
            <a:r>
              <a:rPr lang="fr-FR" sz="1800" dirty="0">
                <a:hlinkClick r:id="rId2"/>
              </a:rPr>
              <a:t>Histoire et patrimoine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839F2-FFED-A2DE-76DD-E3EE3275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552450"/>
            <a:ext cx="6657364" cy="5829299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/>
              <a:t>Zone de forte croissance démographique (solde naturel + nouveaux arrivants)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+ 1,4 % par an</a:t>
            </a:r>
          </a:p>
          <a:p>
            <a:r>
              <a:rPr lang="fr-FR" sz="2400" dirty="0"/>
              <a:t>Croissance lissée par la volonté municipale à </a:t>
            </a:r>
            <a:br>
              <a:rPr lang="fr-FR" sz="2400" dirty="0"/>
            </a:b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à 30 logements par an </a:t>
            </a:r>
            <a:r>
              <a:rPr lang="fr-FR" sz="2400" dirty="0"/>
              <a:t>(prévus et réalisés depuis 2011)</a:t>
            </a:r>
          </a:p>
          <a:p>
            <a:r>
              <a:rPr lang="fr-FR" sz="2400" dirty="0"/>
              <a:t>La population 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doublé</a:t>
            </a:r>
            <a:r>
              <a:rPr lang="fr-FR" sz="2400" dirty="0"/>
              <a:t> entre 1995 et 2015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Elle est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</a:t>
            </a:r>
            <a:r>
              <a:rPr lang="fr-FR" sz="2400" dirty="0"/>
              <a:t> mais toutes les classes d’âges sont représentées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310 enfants scolarisés </a:t>
            </a:r>
            <a:r>
              <a:rPr lang="fr-FR" sz="2400" dirty="0"/>
              <a:t>aux écoles à la rentrée scolaire 2023-2024</a:t>
            </a:r>
          </a:p>
          <a:p>
            <a:r>
              <a:rPr lang="fr-FR" sz="2400" dirty="0"/>
              <a:t>Diversité des professions exercées mais forte proportion des professions liées à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l’aéronautique</a:t>
            </a:r>
            <a:r>
              <a:rPr lang="fr-FR" sz="2400" dirty="0"/>
              <a:t>, </a:t>
            </a:r>
            <a:br>
              <a:rPr lang="fr-FR" sz="2400" dirty="0"/>
            </a:br>
            <a:r>
              <a:rPr lang="fr-FR" sz="2400" dirty="0"/>
              <a:t>à la santé…</a:t>
            </a:r>
          </a:p>
          <a:p>
            <a:r>
              <a:rPr lang="fr-FR" sz="2400" dirty="0"/>
              <a:t>Une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agricole </a:t>
            </a:r>
            <a:r>
              <a:rPr lang="fr-FR" sz="2400" dirty="0"/>
              <a:t>encore importante (céréales, pépinières, maraichers, grande culture…)</a:t>
            </a:r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artisanat</a:t>
            </a:r>
            <a:r>
              <a:rPr lang="fr-FR" sz="2400" dirty="0"/>
              <a:t> dense, tous corps de métier </a:t>
            </a:r>
          </a:p>
          <a:p>
            <a:r>
              <a:rPr lang="fr-FR" sz="2400" dirty="0"/>
              <a:t>Une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ZAE </a:t>
            </a:r>
            <a:r>
              <a:rPr lang="fr-FR" sz="2400" dirty="0"/>
              <a:t>intercommunale à vocation artisanale </a:t>
            </a:r>
          </a:p>
        </p:txBody>
      </p:sp>
      <p:pic>
        <p:nvPicPr>
          <p:cNvPr id="6" name="Image 5" descr="Une image contenant fleur&#10;&#10;Description générée automatiquement">
            <a:extLst>
              <a:ext uri="{FF2B5EF4-FFF2-40B4-BE49-F238E27FC236}">
                <a16:creationId xmlns:a16="http://schemas.microsoft.com/office/drawing/2014/main" id="{2A984453-3F20-5B73-A036-C9D30656B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2" y="2564129"/>
            <a:ext cx="1456098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4E7CAC-77CB-57A7-908F-44BFB913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0016"/>
            <a:ext cx="3523938" cy="5664518"/>
          </a:xfrm>
        </p:spPr>
        <p:txBody>
          <a:bodyPr>
            <a:normAutofit fontScale="90000"/>
          </a:bodyPr>
          <a:lstStyle/>
          <a:p>
            <a:r>
              <a:rPr lang="fr-FR" dirty="0"/>
              <a:t>Un patrimoine important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6700" dirty="0"/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Histoire et patrimoine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3CF9-A504-F419-3C56-08DFF0FF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576659" cy="5020353"/>
          </a:xfrm>
        </p:spPr>
        <p:txBody>
          <a:bodyPr>
            <a:normAutofit/>
          </a:bodyPr>
          <a:lstStyle/>
          <a:p>
            <a:r>
              <a:rPr lang="fr-FR" sz="2400" dirty="0"/>
              <a:t>Daux, ville fondée en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1253</a:t>
            </a:r>
          </a:p>
          <a:p>
            <a:r>
              <a:rPr lang="fr-FR" sz="2400" dirty="0"/>
              <a:t>Le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clocher</a:t>
            </a:r>
            <a:r>
              <a:rPr lang="fr-FR" sz="2400" dirty="0"/>
              <a:t> de l’église inscrit aux monuments historique (périmètre de protection de 500 m alentours)</a:t>
            </a:r>
          </a:p>
          <a:p>
            <a:r>
              <a:rPr lang="fr-FR" sz="2400" dirty="0"/>
              <a:t>4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châteaux</a:t>
            </a:r>
            <a:r>
              <a:rPr lang="fr-FR" sz="2400" dirty="0"/>
              <a:t> :</a:t>
            </a:r>
          </a:p>
          <a:p>
            <a:pPr lvl="1"/>
            <a:r>
              <a:rPr lang="fr-FR" sz="2400" dirty="0"/>
              <a:t>3 au village (Peyrolade, Fabari, Lalo) </a:t>
            </a:r>
          </a:p>
          <a:p>
            <a:pPr lvl="1"/>
            <a:r>
              <a:rPr lang="fr-FR" sz="2400" dirty="0"/>
              <a:t>1 à </a:t>
            </a:r>
            <a:r>
              <a:rPr lang="fr-FR" sz="2400" dirty="0" err="1"/>
              <a:t>Ambrus</a:t>
            </a:r>
            <a:endParaRPr lang="fr-FR" sz="2400" dirty="0"/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patrimoine</a:t>
            </a:r>
            <a:r>
              <a:rPr lang="fr-FR" sz="2400" dirty="0"/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bâti</a:t>
            </a:r>
            <a:r>
              <a:rPr lang="fr-FR" sz="2400" dirty="0"/>
              <a:t> du XVIème au XXème siècle important</a:t>
            </a:r>
          </a:p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patrimoine naturel  </a:t>
            </a:r>
            <a:r>
              <a:rPr lang="fr-FR" sz="2400" dirty="0"/>
              <a:t>à préserver : forêt, trames vertes et bleues</a:t>
            </a:r>
          </a:p>
        </p:txBody>
      </p:sp>
      <p:pic>
        <p:nvPicPr>
          <p:cNvPr id="6" name="Image 5" descr="Une image contenant plein air, nuage, ciel, route&#10;&#10;Description générée automatiquement">
            <a:extLst>
              <a:ext uri="{FF2B5EF4-FFF2-40B4-BE49-F238E27FC236}">
                <a16:creationId xmlns:a16="http://schemas.microsoft.com/office/drawing/2014/main" id="{A8E8061B-1DFC-A3E9-B61C-74D9E3F55D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23" y="2671537"/>
            <a:ext cx="3196344" cy="22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4E7CAC-77CB-57A7-908F-44BFB913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43140"/>
            <a:ext cx="3654898" cy="5671393"/>
          </a:xfrm>
        </p:spPr>
        <p:txBody>
          <a:bodyPr>
            <a:normAutofit fontScale="90000"/>
          </a:bodyPr>
          <a:lstStyle/>
          <a:p>
            <a:r>
              <a:rPr lang="fr-FR" dirty="0"/>
              <a:t>Le paysage administratif et communautaire</a:t>
            </a:r>
            <a:br>
              <a:rPr lang="fr-FR" dirty="0"/>
            </a:br>
            <a:br>
              <a:rPr lang="fr-FR" dirty="0"/>
            </a:br>
            <a:br>
              <a:rPr lang="fr-FR" sz="6700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800" dirty="0">
                <a:hlinkClick r:id="rId2"/>
              </a:rPr>
              <a:t>Communauté de Communes des Hauts-</a:t>
            </a:r>
            <a:r>
              <a:rPr lang="fr-FR" sz="1800" dirty="0" err="1">
                <a:hlinkClick r:id="rId2"/>
              </a:rPr>
              <a:t>Tolosans</a:t>
            </a:r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3CF9-A504-F419-3C56-08DFF0FF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506809" cy="5020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u="sng" dirty="0"/>
              <a:t>Daux fait partie :</a:t>
            </a:r>
          </a:p>
          <a:p>
            <a:r>
              <a:rPr lang="fr-FR" sz="2400" dirty="0"/>
              <a:t>De la Communauté de Communes des Hauts-</a:t>
            </a:r>
            <a:r>
              <a:rPr lang="fr-FR" sz="2400" dirty="0" err="1"/>
              <a:t>Tolosans</a:t>
            </a:r>
            <a:r>
              <a:rPr lang="fr-FR" sz="2400" dirty="0"/>
              <a:t> (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CCHT</a:t>
            </a:r>
            <a:r>
              <a:rPr lang="fr-FR" sz="2400" dirty="0"/>
              <a:t>)</a:t>
            </a:r>
          </a:p>
          <a:p>
            <a:r>
              <a:rPr lang="fr-FR" sz="2400" dirty="0"/>
              <a:t>Du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</a:t>
            </a:r>
            <a:r>
              <a:rPr lang="fr-FR" sz="2400" dirty="0"/>
              <a:t> Nord Toulousain</a:t>
            </a:r>
          </a:p>
          <a:p>
            <a:r>
              <a:rPr lang="fr-FR" sz="2400" dirty="0"/>
              <a:t>Du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</a:t>
            </a:r>
            <a:r>
              <a:rPr lang="fr-FR" sz="2400" dirty="0"/>
              <a:t> pays </a:t>
            </a:r>
            <a:r>
              <a:rPr lang="fr-FR" sz="2400" dirty="0" err="1"/>
              <a:t>tolosan</a:t>
            </a:r>
            <a:endParaRPr lang="fr-FR" sz="2400" dirty="0"/>
          </a:p>
          <a:p>
            <a:r>
              <a:rPr lang="fr-FR" sz="2400" dirty="0"/>
              <a:t>Du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syndicat des eaux </a:t>
            </a:r>
            <a:r>
              <a:rPr lang="fr-FR" sz="2400" dirty="0"/>
              <a:t>Hers, Girou, Save et côteaux de Cadours</a:t>
            </a:r>
          </a:p>
          <a:p>
            <a:r>
              <a:rPr lang="fr-FR" sz="2400" dirty="0"/>
              <a:t>Du syndicat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 31 </a:t>
            </a:r>
            <a:r>
              <a:rPr lang="fr-FR" sz="2400" dirty="0"/>
              <a:t>( assainissement, pluvial)</a:t>
            </a:r>
          </a:p>
          <a:p>
            <a:r>
              <a:rPr lang="fr-FR" sz="2400" dirty="0"/>
              <a:t>Du syndicat départemental de l’électricité (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SDEHG</a:t>
            </a:r>
            <a:r>
              <a:rPr lang="fr-FR" sz="2400" dirty="0"/>
              <a:t>) </a:t>
            </a:r>
          </a:p>
          <a:p>
            <a:r>
              <a:rPr lang="fr-FR" sz="2400" dirty="0"/>
              <a:t>Du syndicat de la Save (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gemapi</a:t>
            </a:r>
            <a:r>
              <a:rPr lang="fr-FR" sz="2400" dirty="0"/>
              <a:t>)</a:t>
            </a:r>
          </a:p>
          <a:p>
            <a:r>
              <a:rPr lang="fr-FR" sz="2400" dirty="0"/>
              <a:t>Du syndicat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Haute-Garonne numérique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EF0AFE-5AF5-CAF7-E2A1-2CF99E7D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12" y="4400121"/>
            <a:ext cx="1779149" cy="12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CF7961-52BB-9075-7208-81E9D69C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0016"/>
            <a:ext cx="3654898" cy="5664518"/>
          </a:xfrm>
        </p:spPr>
        <p:txBody>
          <a:bodyPr>
            <a:normAutofit/>
          </a:bodyPr>
          <a:lstStyle/>
          <a:p>
            <a:r>
              <a:rPr lang="fr-FR" sz="4900" dirty="0"/>
              <a:t>Les services communaux</a:t>
            </a:r>
            <a:br>
              <a:rPr lang="fr-FR" sz="4900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Infos mairie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Sécurité</a:t>
            </a:r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C89BC-A2B9-827A-553A-39523A56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958851"/>
            <a:ext cx="6608409" cy="5255682"/>
          </a:xfrm>
        </p:spPr>
        <p:txBody>
          <a:bodyPr>
            <a:norm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Mairie</a:t>
            </a:r>
            <a:r>
              <a:rPr lang="fr-FR" sz="2400" dirty="0"/>
              <a:t> ouverte tous les jours :</a:t>
            </a:r>
          </a:p>
          <a:p>
            <a:pPr lvl="1"/>
            <a:r>
              <a:rPr lang="pt-BR" sz="2400" dirty="0"/>
              <a:t>Lundi, Mercredi, Jeudi et Vendredi de </a:t>
            </a:r>
            <a:br>
              <a:rPr lang="pt-BR" sz="2400" dirty="0"/>
            </a:br>
            <a:r>
              <a:rPr lang="pt-BR" sz="2400" dirty="0"/>
              <a:t>9h à 12h et de 14h à 17h30</a:t>
            </a:r>
          </a:p>
          <a:p>
            <a:pPr lvl="1"/>
            <a:r>
              <a:rPr lang="pt-BR" sz="2400" dirty="0"/>
              <a:t>Mardi de 9h à 12h et de 14h à 19h</a:t>
            </a:r>
          </a:p>
          <a:p>
            <a:pPr lvl="1"/>
            <a:r>
              <a:rPr lang="fr-FR" sz="2400" dirty="0"/>
              <a:t>Tel : 05 61 85 40 25</a:t>
            </a:r>
          </a:p>
          <a:p>
            <a:pPr lvl="1"/>
            <a:r>
              <a:rPr lang="fr-FR" sz="2400" dirty="0"/>
              <a:t>@mail : </a:t>
            </a:r>
            <a:r>
              <a:rPr lang="fr-FR" sz="2400" dirty="0">
                <a:hlinkClick r:id="rId4"/>
              </a:rPr>
              <a:t>accueil@daux.fr</a:t>
            </a:r>
            <a:endParaRPr lang="fr-FR" sz="2400" dirty="0"/>
          </a:p>
          <a:p>
            <a:r>
              <a:rPr lang="fr-FR" sz="2400" dirty="0"/>
              <a:t>Service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 de tables et chaises</a:t>
            </a:r>
          </a:p>
          <a:p>
            <a:r>
              <a:rPr lang="fr-FR" sz="2400" dirty="0"/>
              <a:t>Location de la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salle des fêtes </a:t>
            </a:r>
            <a:r>
              <a:rPr lang="fr-FR" sz="2400" dirty="0"/>
              <a:t>pour les habitants de la commune</a:t>
            </a:r>
          </a:p>
          <a:p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Gendarmerie</a:t>
            </a:r>
            <a:r>
              <a:rPr lang="fr-FR" sz="2400" dirty="0"/>
              <a:t> à Grenade : </a:t>
            </a:r>
            <a:br>
              <a:rPr lang="fr-FR" sz="2400" dirty="0"/>
            </a:br>
            <a:r>
              <a:rPr lang="fr-FR" sz="2400" dirty="0"/>
              <a:t>17 ou 05 62 79 93 70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0FBC65-4598-67F6-1337-585C155223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69" y="3037625"/>
            <a:ext cx="3482364" cy="1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F7961-52BB-9075-7208-81E9D69C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56890"/>
            <a:ext cx="3654898" cy="5657643"/>
          </a:xfrm>
        </p:spPr>
        <p:txBody>
          <a:bodyPr>
            <a:normAutofit/>
          </a:bodyPr>
          <a:lstStyle/>
          <a:p>
            <a:r>
              <a:rPr lang="fr-FR" sz="4900" dirty="0"/>
              <a:t>La santé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Annuaire de la santé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C89BC-A2B9-827A-553A-39523A56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114847" cy="5020353"/>
          </a:xfrm>
        </p:spPr>
        <p:txBody>
          <a:bodyPr>
            <a:normAutofit/>
          </a:bodyPr>
          <a:lstStyle/>
          <a:p>
            <a:r>
              <a:rPr lang="fr-FR" sz="2400" dirty="0"/>
              <a:t>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médical</a:t>
            </a:r>
            <a:endParaRPr lang="fr-FR" sz="2400" dirty="0"/>
          </a:p>
          <a:p>
            <a:pPr lvl="1"/>
            <a:r>
              <a:rPr lang="fr-FR" sz="2400" dirty="0"/>
              <a:t>Place de la mairie</a:t>
            </a:r>
          </a:p>
          <a:p>
            <a:pPr lvl="1"/>
            <a:r>
              <a:rPr lang="fr-FR" sz="2400" dirty="0"/>
              <a:t>3 généralistes : 09 81 69 93 53</a:t>
            </a:r>
          </a:p>
          <a:p>
            <a:pPr lvl="1"/>
            <a:r>
              <a:rPr lang="fr-FR" sz="2400" dirty="0"/>
              <a:t>Infirmières : 06 69 40 36 11</a:t>
            </a:r>
          </a:p>
          <a:p>
            <a:pPr lvl="1"/>
            <a:r>
              <a:rPr lang="fr-FR" sz="2400" dirty="0"/>
              <a:t>Cabinet en cours d’agrandissement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Pharmacies</a:t>
            </a:r>
            <a:r>
              <a:rPr lang="fr-FR" sz="2400" dirty="0"/>
              <a:t> : </a:t>
            </a:r>
          </a:p>
          <a:p>
            <a:pPr lvl="1"/>
            <a:r>
              <a:rPr lang="fr-FR" sz="2400" dirty="0"/>
              <a:t>Saint-Paul-sur-Save</a:t>
            </a:r>
          </a:p>
          <a:p>
            <a:pPr lvl="1"/>
            <a:r>
              <a:rPr lang="fr-FR" sz="2400" dirty="0"/>
              <a:t>Mondonville</a:t>
            </a:r>
          </a:p>
          <a:p>
            <a:pPr lvl="1"/>
            <a:r>
              <a:rPr lang="fr-FR" sz="2400" dirty="0"/>
              <a:t>Merville</a:t>
            </a:r>
          </a:p>
          <a:p>
            <a:pPr lvl="1"/>
            <a:r>
              <a:rPr lang="fr-FR" sz="2400" dirty="0"/>
              <a:t>Aussonne</a:t>
            </a:r>
          </a:p>
        </p:txBody>
      </p:sp>
      <p:pic>
        <p:nvPicPr>
          <p:cNvPr id="5" name="Image 4" descr="Une image contenant habits, personne, chaussures, plein air&#10;&#10;Description générée automatiquement">
            <a:extLst>
              <a:ext uri="{FF2B5EF4-FFF2-40B4-BE49-F238E27FC236}">
                <a16:creationId xmlns:a16="http://schemas.microsoft.com/office/drawing/2014/main" id="{4C8152E9-2130-64D4-C163-B3F3A11F72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12" y="2460254"/>
            <a:ext cx="3348217" cy="1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F7961-52BB-9075-7208-81E9D69C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543140"/>
            <a:ext cx="4023198" cy="5671393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Les commerçants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br>
              <a:rPr lang="fr-FR" sz="2000" dirty="0">
                <a:solidFill>
                  <a:srgbClr val="191B0E"/>
                </a:solidFill>
                <a:latin typeface="Franklin Gothic Book" panose="020B0503020102020204"/>
              </a:rPr>
            </a:br>
            <a:r>
              <a:rPr kumimoji="0" lang="fr-FR" sz="18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Pour en savoir plus : </a:t>
            </a:r>
            <a:br>
              <a:rPr kumimoji="0" lang="fr-FR" sz="1800" b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2"/>
              </a:rPr>
              <a:t>Daux.fr / Annuaire des professionnels</a:t>
            </a:r>
            <a:b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fr-FR" sz="1800" b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hlinkClick r:id="rId3"/>
              </a:rPr>
              <a:t>Daux.fr / Marché de plein vent</a:t>
            </a:r>
            <a:endParaRPr 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C89BC-A2B9-827A-553A-39523A56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671909" cy="502035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Un hôtel-restaurant 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Peyrolade</a:t>
            </a:r>
          </a:p>
          <a:p>
            <a:r>
              <a:rPr lang="fr-FR" sz="2400" dirty="0"/>
              <a:t>Un café-restaurant 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bistrot des canailles</a:t>
            </a:r>
          </a:p>
          <a:p>
            <a:r>
              <a:rPr lang="fr-FR" sz="2400" dirty="0"/>
              <a:t>Une épicerie 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L’épicerie d’à côté</a:t>
            </a:r>
          </a:p>
          <a:p>
            <a:r>
              <a:rPr lang="fr-FR" sz="2400" dirty="0"/>
              <a:t>Un marché de plein vent 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coin gourmand </a:t>
            </a:r>
            <a:br>
              <a:rPr lang="fr-FR" sz="2400" dirty="0"/>
            </a:br>
            <a:r>
              <a:rPr lang="fr-FR" sz="2400" dirty="0"/>
              <a:t>(le vendredi soir au </a:t>
            </a:r>
            <a:r>
              <a:rPr lang="fr-FR" sz="2400" dirty="0" err="1"/>
              <a:t>Padouenc</a:t>
            </a:r>
            <a:r>
              <a:rPr lang="fr-FR" sz="2400" dirty="0"/>
              <a:t>, près des tennis)</a:t>
            </a:r>
          </a:p>
          <a:p>
            <a:endParaRPr lang="fr-FR" sz="2400" dirty="0"/>
          </a:p>
          <a:p>
            <a:r>
              <a:rPr lang="fr-FR" sz="2400" dirty="0"/>
              <a:t>Proximité des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zones commerciales </a:t>
            </a:r>
            <a:r>
              <a:rPr lang="fr-FR" sz="2400" dirty="0"/>
              <a:t>de </a:t>
            </a:r>
            <a:br>
              <a:rPr lang="fr-FR" sz="2400" dirty="0"/>
            </a:br>
            <a:r>
              <a:rPr lang="fr-FR" sz="2400" dirty="0"/>
              <a:t>Saint-Paul-sur-Save, Mondonville, Merville, Grenade, Cornebarrieu…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DD39CD-044E-AF4E-0951-9FC3A1117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711" y="2780298"/>
            <a:ext cx="2528140" cy="20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7468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2311</TotalTime>
  <Words>2053</Words>
  <Application>Microsoft Office PowerPoint</Application>
  <PresentationFormat>Grand écran</PresentationFormat>
  <Paragraphs>204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Baguet Script</vt:lpstr>
      <vt:lpstr>Franklin Gothic Book</vt:lpstr>
      <vt:lpstr>Cadrage</vt:lpstr>
      <vt:lpstr>Commune  de DAUX  </vt:lpstr>
      <vt:lpstr>Bienvenue à Daux !!!</vt:lpstr>
      <vt:lpstr>La situation de la commune       Pour en savoir plus :  geoportail Daux.fr / Histoire et patrimoine </vt:lpstr>
      <vt:lpstr>La population        Pour en savoir plus :  Daux.fr / Histoire et patrimoine</vt:lpstr>
      <vt:lpstr>Un patrimoine important        Pour en savoir plus :  Daux.fr / Histoire et patrimoine</vt:lpstr>
      <vt:lpstr>Le paysage administratif et communautaire       Communauté de Communes des Hauts-Tolosans</vt:lpstr>
      <vt:lpstr>Les services communaux       Pour en savoir plus :  Daux.fr / Infos mairie Daux.fr / Sécurité</vt:lpstr>
      <vt:lpstr>La santé        Pour en savoir plus :  Daux.fr / Annuaire de la santé</vt:lpstr>
      <vt:lpstr>Les commerçants         Pour en savoir plus :  Daux.fr / Annuaire des professionnels Daux.fr / Marché de plein vent</vt:lpstr>
      <vt:lpstr>L’enfance et la jeunesse      Pour en savoir plus :  Daux.fr / Enfance Daux.fr / Restauration scolaire Daux.fr / Jeunesse</vt:lpstr>
      <vt:lpstr>Les services intercommunaux Enfance et jeunesse            Pour en savoir plus :  Daux.fr / Enfance Daux.fr / Petite enfance Daux.fr / Bus et transport</vt:lpstr>
      <vt:lpstr>Les services intercommunaux Gestion des déchets           Pour en savoir plus :  Daux.fr / Compostage Daux.fr / Gestion de déchets</vt:lpstr>
      <vt:lpstr>Les équipements de loisirs     Pour en savoir plus :  Daux.fr / Médiathèque Daux.fr / Base de loisirs Bouconne Daux.fr / Office de tourisme</vt:lpstr>
      <vt:lpstr>La vie associative       Pour en savoir plus :  Daux.fr / Association</vt:lpstr>
      <vt:lpstr>Les manifestations à venir      Pour en savoir plus :  Abonnez-vous à la Newsletter mensuelle Daux.fr / Agenda</vt:lpstr>
      <vt:lpstr>Les réseaux</vt:lpstr>
      <vt:lpstr>La mobilité        Pour en savoir plus :  Daux.fr / Bus et transport</vt:lpstr>
      <vt:lpstr>L’environnement             Pour en savoir plus :  Daux.fr / Rubriques Environnement</vt:lpstr>
      <vt:lpstr>L’action sociale et le logement     Pour en savoir plus :  Daux.fr / Rubriques Vie Sociale / Action sociale</vt:lpstr>
      <vt:lpstr>Où se renseigner       </vt:lpstr>
      <vt:lpstr>Vos questions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commune de DAUX</dc:title>
  <dc:creator>Patrice LAGORCE</dc:creator>
  <cp:lastModifiedBy>BOUVIER, Mélanie</cp:lastModifiedBy>
  <cp:revision>19</cp:revision>
  <dcterms:created xsi:type="dcterms:W3CDTF">2023-11-08T07:54:21Z</dcterms:created>
  <dcterms:modified xsi:type="dcterms:W3CDTF">2024-07-02T06:21:50Z</dcterms:modified>
</cp:coreProperties>
</file>