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55" r:id="rId3"/>
    <p:sldId id="358" r:id="rId4"/>
    <p:sldId id="357" r:id="rId5"/>
    <p:sldId id="356" r:id="rId6"/>
    <p:sldId id="35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580" autoAdjust="0"/>
    <p:restoredTop sz="94635" autoAdjust="0"/>
  </p:normalViewPr>
  <p:slideViewPr>
    <p:cSldViewPr snapToGrid="0">
      <p:cViewPr varScale="1">
        <p:scale>
          <a:sx n="87" d="100"/>
          <a:sy n="87" d="100"/>
        </p:scale>
        <p:origin x="129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3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12DFC7D-BCDE-D898-959F-061938336A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911E81-ADDC-DC26-873F-41B160AEF3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FC99F-51B2-416F-9F7D-528902CCA0B3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EAF56D-371A-C5B3-9335-D0ADC9B854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7168FD-AB79-D57B-29C9-E3604DBF8B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AFBAE-513D-4BA6-A98E-6EE51F1BA4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090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3BF52-1E8D-4570-B0D7-676F6E3D52D0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00368-35A0-4904-B6F4-4EDF2B4F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50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69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7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67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43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09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80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13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50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49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39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71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2B43C-E29A-4C3A-82EE-71EC7EDB2A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65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2024%2010%2010%20-%20R&#233;union%20d'information%20-%20R&#233;sultats,%20signalisation-panneaux.pptx" TargetMode="External"/><Relationship Id="rId2" Type="http://schemas.openxmlformats.org/officeDocument/2006/relationships/hyperlink" Target="Pr&#233;sentation_GEODERIS_Lacoste_10_10_2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Durfort_info10-1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04221"/>
            <a:ext cx="12192000" cy="3778785"/>
          </a:xfrm>
        </p:spPr>
        <p:txBody>
          <a:bodyPr anchor="ctr" anchorCtr="0">
            <a:noAutofit/>
          </a:bodyPr>
          <a:lstStyle/>
          <a:p>
            <a:r>
              <a:rPr lang="fr-FR" sz="8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Réunion d’information</a:t>
            </a:r>
            <a:br>
              <a:rPr lang="fr-FR" sz="8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8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anciens sites miniers de Durfort et Fressac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35566" y="6048932"/>
            <a:ext cx="8556434" cy="809068"/>
          </a:xfrm>
        </p:spPr>
        <p:txBody>
          <a:bodyPr anchor="ctr" anchorCtr="0">
            <a:normAutofit/>
          </a:bodyPr>
          <a:lstStyle/>
          <a:p>
            <a:pPr algn="l"/>
            <a:r>
              <a:rPr lang="fr-FR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Durfort et Saint-Martin de Sossenac, le 10 octobre 2024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53387" y="244637"/>
            <a:ext cx="2500831" cy="1316177"/>
            <a:chOff x="2159304" y="1031598"/>
            <a:chExt cx="2500831" cy="131617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159304" y="1031598"/>
              <a:ext cx="1196331" cy="1303337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468085" y="1031598"/>
              <a:ext cx="1192050" cy="1316177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78A88920-ED5E-4435-FC61-E9284BACF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68" y="244637"/>
            <a:ext cx="1192050" cy="135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9BABCA0-FD4E-CC09-6D85-7620FC8D6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870" y="244636"/>
            <a:ext cx="2859803" cy="17570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726A8C-84B5-9730-FA74-3DFEC1412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3448" y="244636"/>
            <a:ext cx="2652450" cy="175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7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405" y="91920"/>
            <a:ext cx="11054395" cy="84166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602" y="933585"/>
            <a:ext cx="11907398" cy="5560311"/>
          </a:xfrm>
        </p:spPr>
        <p:txBody>
          <a:bodyPr>
            <a:no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Les différents intervenants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Comic Sans MS" panose="030F0702030302020204" pitchFamily="66" charset="0"/>
              </a:rPr>
              <a:t>Les 2 communes de Durfort et Saint-Martin de Sossenac et Fressac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Comic Sans MS" panose="030F0702030302020204" pitchFamily="66" charset="0"/>
              </a:rPr>
              <a:t>L’ARS (Agence Régionale de la Santé)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Comic Sans MS" panose="030F0702030302020204" pitchFamily="66" charset="0"/>
              </a:rPr>
              <a:t>La DREAL (Direction régionale de l'environnement, de l'aménagement et du logement)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Comic Sans MS" panose="030F0702030302020204" pitchFamily="66" charset="0"/>
              </a:rPr>
              <a:t>GEODERIS (assistance et expertise en matière d’</a:t>
            </a:r>
            <a:r>
              <a:rPr lang="fr-FR" sz="2000" dirty="0" err="1">
                <a:latin typeface="Comic Sans MS" panose="030F0702030302020204" pitchFamily="66" charset="0"/>
              </a:rPr>
              <a:t>après-mine</a:t>
            </a:r>
            <a:r>
              <a:rPr lang="fr-FR" sz="2000" dirty="0">
                <a:latin typeface="Comic Sans MS" panose="030F0702030302020204" pitchFamily="66" charset="0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Comic Sans MS" panose="030F0702030302020204" pitchFamily="66" charset="0"/>
              </a:rPr>
              <a:t>La société UMICORE</a:t>
            </a:r>
          </a:p>
          <a:p>
            <a:pPr marL="0" indent="0">
              <a:buNone/>
            </a:pPr>
            <a:endParaRPr lang="fr-F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déroulement de la réunion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Comic Sans MS" panose="030F0702030302020204" pitchFamily="66" charset="0"/>
              </a:rPr>
              <a:t>Présentations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Comic Sans MS" panose="030F0702030302020204" pitchFamily="66" charset="0"/>
              </a:rPr>
              <a:t>Un temps d’échange est prévu à la fin des présentations afin que chacun puisse poser toutes ses questions (et nous prendrons tout le temps nécessaire).</a:t>
            </a: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F2B43C-E29A-4C3A-82EE-71EC7EDB2A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3035" y="6356350"/>
            <a:ext cx="8879595" cy="365125"/>
          </a:xfrm>
        </p:spPr>
        <p:txBody>
          <a:bodyPr/>
          <a:lstStyle/>
          <a:p>
            <a:r>
              <a:rPr lang="fr-FR" dirty="0"/>
              <a:t>Réunion d’information des anciens sites miniers de Durfort et Fressac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813823-89EA-417E-AAD8-99C756407A39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883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405" y="91920"/>
            <a:ext cx="11054395" cy="84166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602" y="933585"/>
            <a:ext cx="11907398" cy="5560311"/>
          </a:xfrm>
        </p:spPr>
        <p:txBody>
          <a:bodyPr>
            <a:no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Bref historique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Comic Sans MS" panose="030F0702030302020204" pitchFamily="66" charset="0"/>
              </a:rPr>
              <a:t>Les mines de Lacoste sont situées sur la commune de Durfort et Saint-Martin de Sossenac et celles de la Grande Vernissière sur la commune de Fressac</a:t>
            </a:r>
          </a:p>
          <a:p>
            <a:pPr marL="161925" marR="154940" indent="0" algn="just">
              <a:spcAft>
                <a:spcPts val="0"/>
              </a:spcAft>
              <a:buNone/>
            </a:pPr>
            <a:endParaRPr lang="fr-FR" sz="1800" dirty="0">
              <a:effectLst/>
              <a:latin typeface="Arial MT"/>
              <a:ea typeface="Arial MT"/>
              <a:cs typeface="Arial MT"/>
            </a:endParaRPr>
          </a:p>
          <a:p>
            <a:pPr marR="154940"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latin typeface="Comic Sans MS" panose="030F0702030302020204" pitchFamily="66" charset="0"/>
              </a:rPr>
              <a:t>Mines de Lacoste</a:t>
            </a:r>
          </a:p>
          <a:p>
            <a:pPr marL="619125" marR="154940" lvl="1" indent="450215" algn="just"/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L’exploitation</a:t>
            </a:r>
            <a:r>
              <a:rPr lang="fr-FR" sz="1600" spc="-7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minière</a:t>
            </a:r>
            <a:r>
              <a:rPr lang="fr-FR" sz="1600" spc="-7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dans</a:t>
            </a:r>
            <a:r>
              <a:rPr lang="fr-FR" sz="1600" spc="-7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la</a:t>
            </a:r>
            <a:r>
              <a:rPr lang="fr-FR" sz="1600" spc="-7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région</a:t>
            </a:r>
            <a:r>
              <a:rPr lang="fr-FR" sz="1600" spc="-7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de</a:t>
            </a:r>
            <a:r>
              <a:rPr lang="fr-FR" sz="1600" spc="-7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Durfort</a:t>
            </a:r>
            <a:r>
              <a:rPr lang="fr-FR" sz="1600" spc="-7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est</a:t>
            </a:r>
            <a:r>
              <a:rPr lang="fr-FR" sz="1600" spc="-7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mentionnée</a:t>
            </a:r>
            <a:r>
              <a:rPr lang="fr-FR" sz="1600" spc="-7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dès</a:t>
            </a:r>
            <a:r>
              <a:rPr lang="fr-FR" sz="1600" spc="-7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le</a:t>
            </a:r>
            <a:r>
              <a:rPr lang="fr-FR" sz="1600" spc="-7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XIIe</a:t>
            </a:r>
            <a:r>
              <a:rPr lang="fr-FR" sz="1600" spc="-7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–</a:t>
            </a:r>
            <a:r>
              <a:rPr lang="fr-FR" sz="1600" spc="-7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XIIIe</a:t>
            </a:r>
            <a:r>
              <a:rPr lang="fr-FR" sz="1600" spc="-7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siècle,</a:t>
            </a:r>
            <a:r>
              <a:rPr lang="fr-FR" sz="1600" spc="-32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puis décrite par Astruc (1737). Il s’agissait alors de produire « l’alquifoux » (sulfure de plomb</a:t>
            </a:r>
            <a:r>
              <a:rPr lang="fr-FR" sz="1600" spc="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associé à des sables quartzeux et un peu d’argile) qui était utilisé pour le vernissage des</a:t>
            </a:r>
            <a:r>
              <a:rPr lang="fr-FR" sz="1600" spc="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poteries et notamment les vases d’Anduze.</a:t>
            </a:r>
          </a:p>
          <a:p>
            <a:pPr marL="619125" marR="154940" lvl="1" indent="450215" algn="just"/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Les premières concessions sont établies entre</a:t>
            </a:r>
            <a:r>
              <a:rPr lang="fr-FR" sz="1600" spc="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1810 et 1839, puis, à partir de 1850, se produit la « ruée vers le zinc » qui durera jusque vers</a:t>
            </a:r>
            <a:r>
              <a:rPr lang="fr-FR" sz="1600" spc="-32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1910.</a:t>
            </a:r>
            <a:r>
              <a:rPr lang="fr-FR" sz="1600" spc="-4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Une</a:t>
            </a:r>
            <a:r>
              <a:rPr lang="fr-FR" sz="1600" spc="-4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légère</a:t>
            </a:r>
            <a:r>
              <a:rPr lang="fr-FR" sz="1600" spc="-4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reprise</a:t>
            </a:r>
            <a:r>
              <a:rPr lang="fr-FR" sz="1600" spc="-4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de</a:t>
            </a:r>
            <a:r>
              <a:rPr lang="fr-FR" sz="1600" spc="-4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l’activité</a:t>
            </a:r>
            <a:r>
              <a:rPr lang="fr-FR" sz="1600" spc="-4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minière</a:t>
            </a:r>
            <a:r>
              <a:rPr lang="fr-FR" sz="1600" spc="-4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se</a:t>
            </a:r>
            <a:r>
              <a:rPr lang="fr-FR" sz="1600" spc="-4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manifeste</a:t>
            </a:r>
            <a:r>
              <a:rPr lang="fr-FR" sz="1600" spc="-4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après</a:t>
            </a:r>
            <a:r>
              <a:rPr lang="fr-FR" sz="1600" spc="-4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la</a:t>
            </a:r>
            <a:r>
              <a:rPr lang="fr-FR" sz="1600" spc="-4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Seconde</a:t>
            </a:r>
            <a:r>
              <a:rPr lang="fr-FR" sz="1600" spc="-4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Guerre</a:t>
            </a:r>
            <a:r>
              <a:rPr lang="fr-FR" sz="1600" spc="-4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mondiale</a:t>
            </a:r>
            <a:r>
              <a:rPr lang="fr-FR" sz="1600" spc="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et</a:t>
            </a:r>
            <a:r>
              <a:rPr lang="fr-FR" sz="1600" spc="-1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particulièrement</a:t>
            </a:r>
            <a:r>
              <a:rPr lang="fr-FR" sz="1600" spc="-1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de</a:t>
            </a:r>
            <a:r>
              <a:rPr lang="fr-FR" sz="1600" spc="-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1954</a:t>
            </a:r>
            <a:r>
              <a:rPr lang="fr-FR" sz="1600" spc="-1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à 1970.</a:t>
            </a:r>
            <a:r>
              <a:rPr lang="fr-FR" sz="1600" spc="-1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Après</a:t>
            </a:r>
            <a:r>
              <a:rPr lang="fr-FR" sz="1600" spc="-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1971,</a:t>
            </a:r>
            <a:r>
              <a:rPr lang="fr-FR" sz="1600" spc="-1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les</a:t>
            </a:r>
            <a:r>
              <a:rPr lang="fr-FR" sz="1600" spc="-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mines</a:t>
            </a:r>
            <a:r>
              <a:rPr lang="fr-FR" sz="1600" spc="-1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de</a:t>
            </a:r>
            <a:r>
              <a:rPr lang="fr-FR" sz="1600" spc="-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Durfort</a:t>
            </a:r>
            <a:r>
              <a:rPr lang="fr-FR" sz="1600" spc="-1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sont</a:t>
            </a:r>
            <a:r>
              <a:rPr lang="fr-FR" sz="1600" spc="-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fermées.</a:t>
            </a:r>
          </a:p>
          <a:p>
            <a:pPr marL="619125" marR="154940" lvl="1" indent="450215" algn="just"/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L’exploitation conduite en galeries, chambres, puits a permis de</a:t>
            </a:r>
            <a:r>
              <a:rPr lang="fr-FR" sz="1600" spc="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dégager</a:t>
            </a:r>
            <a:r>
              <a:rPr lang="fr-FR" sz="1600" spc="-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20.000</a:t>
            </a:r>
            <a:r>
              <a:rPr lang="fr-FR" sz="1600" spc="-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t de</a:t>
            </a:r>
            <a:r>
              <a:rPr lang="fr-FR" sz="1600" spc="-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fr-FR" sz="160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Zinc.</a:t>
            </a:r>
          </a:p>
          <a:p>
            <a:pPr marL="161925" marR="154940" indent="450215" algn="just">
              <a:spcAft>
                <a:spcPts val="0"/>
              </a:spcAft>
            </a:pPr>
            <a:endParaRPr lang="fr-FR" sz="1800" dirty="0">
              <a:effectLst/>
              <a:latin typeface="Arial MT"/>
              <a:ea typeface="Arial MT"/>
              <a:cs typeface="Arial MT"/>
            </a:endParaRPr>
          </a:p>
          <a:p>
            <a:pPr marR="154940" lvl="1">
              <a:buFont typeface="Courier New" panose="02070309020205020404" pitchFamily="49" charset="0"/>
              <a:buChar char="o"/>
            </a:pPr>
            <a:r>
              <a:rPr lang="fr-FR" b="1" dirty="0">
                <a:latin typeface="Comic Sans MS" panose="030F0702030302020204" pitchFamily="66" charset="0"/>
              </a:rPr>
              <a:t>Mines de la Grande Vernissière</a:t>
            </a:r>
          </a:p>
          <a:p>
            <a:pPr marL="904875" marR="154940" lvl="1" indent="-285750" algn="just">
              <a:spcAft>
                <a:spcPts val="0"/>
              </a:spcAft>
            </a:pPr>
            <a:r>
              <a:rPr lang="fr-FR" sz="1600" dirty="0">
                <a:latin typeface="Comic Sans MS" panose="030F0702030302020204" pitchFamily="66" charset="0"/>
              </a:rPr>
              <a:t>La Grande Vernissière, dont le patronyme est associé aux premières activités orientées vers la poterie, fut également exploitée pour le zinc en fin de XIXème siècle, puis officiellement abandonnée en 1912.</a:t>
            </a: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F2B43C-E29A-4C3A-82EE-71EC7EDB2A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3035" y="6356350"/>
            <a:ext cx="8879595" cy="365125"/>
          </a:xfrm>
        </p:spPr>
        <p:txBody>
          <a:bodyPr/>
          <a:lstStyle/>
          <a:p>
            <a:r>
              <a:rPr lang="fr-FR" dirty="0"/>
              <a:t>Réunion d’information des anciens sites miniers de Durfort et Fressac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813823-89EA-417E-AAD8-99C756407A39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08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405" y="91920"/>
            <a:ext cx="11054395" cy="84166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602" y="933585"/>
            <a:ext cx="11907398" cy="5560311"/>
          </a:xfrm>
        </p:spPr>
        <p:txBody>
          <a:bodyPr>
            <a:no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 préambule, quelques points importants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Comic Sans MS" panose="030F0702030302020204" pitchFamily="66" charset="0"/>
              </a:rPr>
              <a:t>Les conseils municipaux des 2 communes, et notamment les maires, ont pris la mesure de l’importance du sujet des pollutions des mines</a:t>
            </a:r>
          </a:p>
          <a:p>
            <a:pPr marL="457200" lvl="1" indent="0">
              <a:buNone/>
            </a:pPr>
            <a:r>
              <a:rPr lang="fr-FR" sz="1800" dirty="0">
                <a:latin typeface="Comic Sans MS" panose="030F0702030302020204" pitchFamily="66" charset="0"/>
                <a:sym typeface="Wingdings" panose="05000000000000000000" pitchFamily="2" charset="2"/>
              </a:rPr>
              <a:t> L</a:t>
            </a:r>
            <a:r>
              <a:rPr lang="fr-FR" sz="1800" dirty="0">
                <a:latin typeface="Comic Sans MS" panose="030F0702030302020204" pitchFamily="66" charset="0"/>
              </a:rPr>
              <a:t>es 2 maires ont réalisé une mise en demeure de la société Umicore dès le 6 septembre et la suite à donner est en </a:t>
            </a:r>
            <a:r>
              <a:rPr lang="fr-FR" sz="1800">
                <a:latin typeface="Comic Sans MS" panose="030F0702030302020204" pitchFamily="66" charset="0"/>
              </a:rPr>
              <a:t>cours d’étude.</a:t>
            </a:r>
            <a:endParaRPr lang="fr-FR" sz="1800" dirty="0">
              <a:latin typeface="Comic Sans MS" panose="030F0702030302020204" pitchFamily="66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2000" dirty="0">
              <a:latin typeface="Comic Sans MS" panose="030F0702030302020204" pitchFamily="66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Comic Sans MS" panose="030F0702030302020204" pitchFamily="66" charset="0"/>
              </a:rPr>
              <a:t>Soyez assurés 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600" dirty="0">
                <a:latin typeface="Comic Sans MS" panose="030F0702030302020204" pitchFamily="66" charset="0"/>
              </a:rPr>
              <a:t>Que nous sommes totalement engagés dans cette action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600" dirty="0">
                <a:latin typeface="Comic Sans MS" panose="030F0702030302020204" pitchFamily="66" charset="0"/>
              </a:rPr>
              <a:t>Que nous sommes et serons vigilants et défendrons l’intérêt des habitants de nos 2 communes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600" dirty="0">
                <a:latin typeface="Comic Sans MS" panose="030F0702030302020204" pitchFamily="66" charset="0"/>
              </a:rPr>
              <a:t>Que nous serons entièrement transparents et que nous vous tiendrons informés tout au long du dossier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fr-FR" sz="1600" i="1" dirty="0">
                <a:latin typeface="Comic Sans MS" panose="030F0702030302020204" pitchFamily="66" charset="0"/>
                <a:sym typeface="Wingdings" panose="05000000000000000000" pitchFamily="2" charset="2"/>
              </a:rPr>
              <a:t>À sujet, l’étude GEODERIS et les différents supports seront mis à disposition :</a:t>
            </a:r>
          </a:p>
          <a:p>
            <a:pPr lvl="3"/>
            <a:r>
              <a:rPr lang="fr-FR" sz="1400" i="1" dirty="0">
                <a:latin typeface="Comic Sans MS" panose="030F0702030302020204" pitchFamily="66" charset="0"/>
                <a:sym typeface="Wingdings" panose="05000000000000000000" pitchFamily="2" charset="2"/>
              </a:rPr>
              <a:t>Sur le site de la mairie de Durfort dès demain</a:t>
            </a:r>
          </a:p>
          <a:p>
            <a:pPr lvl="3"/>
            <a:r>
              <a:rPr lang="fr-FR" sz="1400" i="1" dirty="0">
                <a:latin typeface="Comic Sans MS" panose="030F0702030302020204" pitchFamily="66" charset="0"/>
                <a:sym typeface="Wingdings" panose="05000000000000000000" pitchFamily="2" charset="2"/>
              </a:rPr>
              <a:t>Consultable en mairie de Fressac</a:t>
            </a:r>
          </a:p>
          <a:p>
            <a:pPr lvl="3"/>
            <a:r>
              <a:rPr lang="fr-FR" sz="1400" i="1" dirty="0">
                <a:latin typeface="Comic Sans MS" panose="030F0702030302020204" pitchFamily="66" charset="0"/>
                <a:sym typeface="Wingdings" panose="05000000000000000000" pitchFamily="2" charset="2"/>
              </a:rPr>
              <a:t>Ainsi que sur le site de la préfecture</a:t>
            </a:r>
            <a:endParaRPr lang="fr-FR" sz="1400" i="1" dirty="0">
              <a:latin typeface="Comic Sans MS" panose="030F0702030302020204" pitchFamily="66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2000" dirty="0">
              <a:latin typeface="Comic Sans MS" panose="030F0702030302020204" pitchFamily="66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Comic Sans MS" panose="030F0702030302020204" pitchFamily="66" charset="0"/>
              </a:rPr>
              <a:t>Cependant, par rapport à la gravité du sujet, nous souhaitons 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600" dirty="0">
                <a:latin typeface="Comic Sans MS" panose="030F0702030302020204" pitchFamily="66" charset="0"/>
              </a:rPr>
              <a:t>Traiter ce sujet dans le calme et la sérénité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600" dirty="0">
                <a:latin typeface="Comic Sans MS" panose="030F0702030302020204" pitchFamily="66" charset="0"/>
              </a:rPr>
              <a:t>En collaboration avec les services de l’état et la société Umicore</a:t>
            </a: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F2B43C-E29A-4C3A-82EE-71EC7EDB2A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3035" y="6356350"/>
            <a:ext cx="8879595" cy="365125"/>
          </a:xfrm>
        </p:spPr>
        <p:txBody>
          <a:bodyPr/>
          <a:lstStyle/>
          <a:p>
            <a:r>
              <a:rPr lang="fr-FR" dirty="0"/>
              <a:t>Réunion d’information des anciens sites miniers de Durfort et Fressac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813823-89EA-417E-AAD8-99C756407A39}" type="slidenum">
              <a:rPr lang="fr-FR" smtClean="0"/>
              <a:t>4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403676F-D9A5-7C5E-811B-B635561A8DE0}"/>
              </a:ext>
            </a:extLst>
          </p:cNvPr>
          <p:cNvGrpSpPr/>
          <p:nvPr/>
        </p:nvGrpSpPr>
        <p:grpSpPr>
          <a:xfrm>
            <a:off x="5893623" y="4427426"/>
            <a:ext cx="551246" cy="281402"/>
            <a:chOff x="2159304" y="1031598"/>
            <a:chExt cx="2500831" cy="131617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F9F8EF0-62C2-2A44-5478-C7175A609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159304" y="1031598"/>
              <a:ext cx="1196331" cy="130333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4D5321A-24F7-04A9-798F-1D1826AC9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468085" y="1031598"/>
              <a:ext cx="1192050" cy="1316177"/>
            </a:xfrm>
            <a:prstGeom prst="rect">
              <a:avLst/>
            </a:prstGeom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AF341A7B-76C7-4DB9-97DC-3E9C65D3FD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53" y="4675775"/>
            <a:ext cx="247272" cy="28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0550F5E-C6DD-AF3C-9213-B1701ADB6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691" y="4945135"/>
            <a:ext cx="382810" cy="4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8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405" y="91920"/>
            <a:ext cx="11054395" cy="84166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602" y="933585"/>
            <a:ext cx="11907398" cy="5560311"/>
          </a:xfrm>
        </p:spPr>
        <p:txBody>
          <a:bodyPr>
            <a:no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Dossiers de Saint-Félix de Pallières vs Durfort / Fressac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Comic Sans MS" panose="030F0702030302020204" pitchFamily="66" charset="0"/>
              </a:rPr>
              <a:t>Les contextes sont différents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2000" dirty="0">
              <a:latin typeface="Comic Sans MS" panose="030F0702030302020204" pitchFamily="66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Comic Sans MS" panose="030F0702030302020204" pitchFamily="66" charset="0"/>
              </a:rPr>
              <a:t>Dossier de Saint-Félix de Pallières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600" dirty="0">
                <a:latin typeface="Comic Sans MS" panose="030F0702030302020204" pitchFamily="66" charset="0"/>
              </a:rPr>
              <a:t>Les communes se sont retournées vers l’état afin qu’il mette en demeure la société Umicore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2000" dirty="0">
              <a:latin typeface="Comic Sans MS" panose="030F0702030302020204" pitchFamily="66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Comic Sans MS" panose="030F0702030302020204" pitchFamily="66" charset="0"/>
              </a:rPr>
              <a:t>Dossier de Durfort / Fressac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600" dirty="0">
                <a:latin typeface="Comic Sans MS" panose="030F0702030302020204" pitchFamily="66" charset="0"/>
              </a:rPr>
              <a:t>Ces 2 communes bénéficient de la décision du conseil d’état qui condamne la société Umicore à dépolluer (nous en profitons pour remercier l’association ADAMVM pour le travail réalisé)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600" dirty="0">
                <a:latin typeface="Comic Sans MS" panose="030F0702030302020204" pitchFamily="66" charset="0"/>
              </a:rPr>
              <a:t>Ces 2 communes, selon le code de l’environnement et le pouvoir de police du maire (*), ont mis en demeure la société Umicore </a:t>
            </a:r>
            <a:r>
              <a:rPr lang="fr-FR" sz="1600" u="sng" dirty="0">
                <a:latin typeface="Comic Sans MS" panose="030F0702030302020204" pitchFamily="66" charset="0"/>
              </a:rPr>
              <a:t>ET</a:t>
            </a:r>
            <a:r>
              <a:rPr lang="fr-FR" sz="1600" dirty="0">
                <a:latin typeface="Comic Sans MS" panose="030F0702030302020204" pitchFamily="66" charset="0"/>
              </a:rPr>
              <a:t> se sont assurées que les services de l’état les accompagneraient</a:t>
            </a:r>
          </a:p>
          <a:p>
            <a:pPr marL="914400" lvl="2" indent="0">
              <a:buNone/>
            </a:pPr>
            <a:r>
              <a:rPr lang="fr-FR" sz="1600" dirty="0">
                <a:latin typeface="Comic Sans MS" panose="030F0702030302020204" pitchFamily="66" charset="0"/>
              </a:rPr>
              <a:t>    </a:t>
            </a:r>
          </a:p>
          <a:p>
            <a:pPr marL="914400" lvl="2" indent="0">
              <a:buNone/>
            </a:pPr>
            <a:r>
              <a:rPr lang="fr-FR" sz="1600" i="1" dirty="0">
                <a:latin typeface="Comic Sans MS" panose="030F0702030302020204" pitchFamily="66" charset="0"/>
              </a:rPr>
              <a:t>(*) En effet, les déchets miniers sont considérés comme d’autres déchets.</a:t>
            </a: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F2B43C-E29A-4C3A-82EE-71EC7EDB2A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3035" y="6356350"/>
            <a:ext cx="8879595" cy="365125"/>
          </a:xfrm>
        </p:spPr>
        <p:txBody>
          <a:bodyPr/>
          <a:lstStyle/>
          <a:p>
            <a:r>
              <a:rPr lang="fr-FR" dirty="0"/>
              <a:t>Réunion d’information des anciens sites miniers de Durfort et Fressac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813823-89EA-417E-AAD8-99C756407A39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201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405" y="91920"/>
            <a:ext cx="11054395" cy="84166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L’ordre du 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602" y="933585"/>
            <a:ext cx="11907398" cy="5560311"/>
          </a:xfrm>
        </p:spPr>
        <p:txBody>
          <a:bodyPr>
            <a:noAutofit/>
          </a:bodyPr>
          <a:lstStyle/>
          <a:p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					</a:t>
            </a:r>
          </a:p>
          <a:p>
            <a:pPr marL="0" indent="0">
              <a:buNone/>
            </a:pPr>
            <a:r>
              <a:rPr lang="fr-FR" sz="11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fr-FR" sz="11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Maires – Messieurs les maires Robert Condomines et Laurent Martin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Synthèse de l’étude Sanitaire et Environnementale sur les anciens sites miniers et industriels connexes de Lacoste et de la Grande Vernissière</a:t>
            </a:r>
          </a:p>
          <a:p>
            <a:pPr marL="0" indent="0">
              <a:buNone/>
            </a:pPr>
            <a:r>
              <a:rPr lang="fr-FR" sz="11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fr-FR" sz="11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Geoderis – Mesdames Marion </a:t>
            </a:r>
            <a:r>
              <a:rPr lang="fr-FR" sz="11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Ferfoglia</a:t>
            </a:r>
            <a:r>
              <a:rPr lang="fr-FR" sz="11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et Monique TERRIER </a:t>
            </a:r>
          </a:p>
          <a:p>
            <a:endParaRPr lang="fr-FR" sz="300" b="1" dirty="0">
              <a:latin typeface="Comic Sans MS" panose="030F0702030302020204" pitchFamily="66" charset="0"/>
            </a:endParaRPr>
          </a:p>
          <a:p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Actions en cours et à venir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Communication des résultats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Signalisation / panneaux</a:t>
            </a:r>
          </a:p>
          <a:p>
            <a:pPr marL="0" indent="0">
              <a:buNone/>
            </a:pPr>
            <a:r>
              <a:rPr lang="fr-FR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fr-FR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Maires - Messieurs les maires Robert Condomines et Laurent Martin</a:t>
            </a:r>
            <a:endParaRPr lang="fr-FR" sz="1200" i="1" dirty="0">
              <a:latin typeface="Comic Sans MS" panose="030F0702030302020204" pitchFamily="66" charset="0"/>
            </a:endParaRPr>
          </a:p>
          <a:p>
            <a:endParaRPr lang="fr-FR" sz="100" b="1" dirty="0">
              <a:latin typeface="Comic Sans MS" panose="030F0702030302020204" pitchFamily="66" charset="0"/>
            </a:endParaRPr>
          </a:p>
          <a:p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Actions à venir au niveau des dépôts</a:t>
            </a:r>
          </a:p>
          <a:p>
            <a:pPr marL="0" indent="0">
              <a:buNone/>
            </a:pPr>
            <a:r>
              <a:rPr lang="fr-FR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 Umicore</a:t>
            </a:r>
            <a:r>
              <a:rPr lang="fr-FR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Monsieur Philippe Fornage</a:t>
            </a:r>
          </a:p>
          <a:p>
            <a:endParaRPr lang="fr-F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Recommandations sanitaires</a:t>
            </a:r>
          </a:p>
          <a:p>
            <a:pPr marL="0" indent="0">
              <a:buNone/>
            </a:pPr>
            <a:r>
              <a:rPr lang="fr-FR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 ARS</a:t>
            </a:r>
            <a:r>
              <a:rPr lang="fr-FR" sz="1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Madame le docteur Marie-Pierre Allié</a:t>
            </a:r>
          </a:p>
          <a:p>
            <a:endParaRPr lang="fr-F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Questions</a:t>
            </a:r>
            <a:endParaRPr lang="fr-FR" sz="1200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F2B43C-E29A-4C3A-82EE-71EC7EDB2ACF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3035" y="6356350"/>
            <a:ext cx="8879595" cy="365125"/>
          </a:xfrm>
        </p:spPr>
        <p:txBody>
          <a:bodyPr/>
          <a:lstStyle/>
          <a:p>
            <a:r>
              <a:rPr lang="fr-FR" dirty="0"/>
              <a:t>Réunion d’information des anciens sites miniers de Durfort et Fressac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813823-89EA-417E-AAD8-99C756407A39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Flèche : droite 6">
            <a:hlinkClick r:id="rId2" action="ppaction://hlinkfile"/>
            <a:extLst>
              <a:ext uri="{FF2B5EF4-FFF2-40B4-BE49-F238E27FC236}">
                <a16:creationId xmlns:a16="http://schemas.microsoft.com/office/drawing/2014/main" id="{14F2E402-1356-4B62-5F27-9D9A16D5AB88}"/>
              </a:ext>
            </a:extLst>
          </p:cNvPr>
          <p:cNvSpPr/>
          <p:nvPr/>
        </p:nvSpPr>
        <p:spPr>
          <a:xfrm>
            <a:off x="5172421" y="2007308"/>
            <a:ext cx="633470" cy="36512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A78059A4-C44F-0634-9FD0-65CE79FAC888}"/>
              </a:ext>
            </a:extLst>
          </p:cNvPr>
          <p:cNvSpPr/>
          <p:nvPr/>
        </p:nvSpPr>
        <p:spPr>
          <a:xfrm>
            <a:off x="3914658" y="2812972"/>
            <a:ext cx="633600" cy="36512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hlinkClick r:id="rId2" action="ppaction://hlinkfile"/>
            <a:extLst>
              <a:ext uri="{FF2B5EF4-FFF2-40B4-BE49-F238E27FC236}">
                <a16:creationId xmlns:a16="http://schemas.microsoft.com/office/drawing/2014/main" id="{8755C6BD-F3BE-8DC5-EDCA-6425B6078E75}"/>
              </a:ext>
            </a:extLst>
          </p:cNvPr>
          <p:cNvSpPr/>
          <p:nvPr/>
        </p:nvSpPr>
        <p:spPr>
          <a:xfrm>
            <a:off x="4902507" y="4121968"/>
            <a:ext cx="633600" cy="3636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hlinkClick r:id="rId4" action="ppaction://hlinkfile"/>
            <a:extLst>
              <a:ext uri="{FF2B5EF4-FFF2-40B4-BE49-F238E27FC236}">
                <a16:creationId xmlns:a16="http://schemas.microsoft.com/office/drawing/2014/main" id="{36D32C50-66C8-B7F4-C5A0-929C0A41A543}"/>
              </a:ext>
            </a:extLst>
          </p:cNvPr>
          <p:cNvSpPr/>
          <p:nvPr/>
        </p:nvSpPr>
        <p:spPr>
          <a:xfrm>
            <a:off x="3914660" y="5027534"/>
            <a:ext cx="633600" cy="3636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8179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9712</TotalTime>
  <Words>760</Words>
  <Application>Microsoft Office PowerPoint</Application>
  <PresentationFormat>Grand écran</PresentationFormat>
  <Paragraphs>87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Aptos</vt:lpstr>
      <vt:lpstr>Arial</vt:lpstr>
      <vt:lpstr>Arial MT</vt:lpstr>
      <vt:lpstr>Calibri</vt:lpstr>
      <vt:lpstr>Calibri Light</vt:lpstr>
      <vt:lpstr>Comic Sans MS</vt:lpstr>
      <vt:lpstr>Courier New</vt:lpstr>
      <vt:lpstr>Wingdings</vt:lpstr>
      <vt:lpstr>Thème Office</vt:lpstr>
      <vt:lpstr>Réunion d’information des anciens sites miniers de Durfort et Fressac</vt:lpstr>
      <vt:lpstr>Introduction</vt:lpstr>
      <vt:lpstr>Introduction</vt:lpstr>
      <vt:lpstr>Introduction</vt:lpstr>
      <vt:lpstr>Introduction</vt:lpstr>
      <vt:lpstr>L’ordre du jour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 Condomines</dc:creator>
  <cp:lastModifiedBy>Robert Condomines</cp:lastModifiedBy>
  <cp:revision>337</cp:revision>
  <dcterms:created xsi:type="dcterms:W3CDTF">2020-01-02T19:23:03Z</dcterms:created>
  <dcterms:modified xsi:type="dcterms:W3CDTF">2024-10-10T04:59:09Z</dcterms:modified>
</cp:coreProperties>
</file>