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Lst>
  <p:notesMasterIdLst>
    <p:notesMasterId r:id="rId34"/>
  </p:notesMasterIdLst>
  <p:sldIdLst>
    <p:sldId id="256" r:id="rId2"/>
    <p:sldId id="379" r:id="rId3"/>
    <p:sldId id="387" r:id="rId4"/>
    <p:sldId id="351" r:id="rId5"/>
    <p:sldId id="353" r:id="rId6"/>
    <p:sldId id="359" r:id="rId7"/>
    <p:sldId id="354" r:id="rId8"/>
    <p:sldId id="361" r:id="rId9"/>
    <p:sldId id="362" r:id="rId10"/>
    <p:sldId id="366" r:id="rId11"/>
    <p:sldId id="364" r:id="rId12"/>
    <p:sldId id="396" r:id="rId13"/>
    <p:sldId id="339" r:id="rId14"/>
    <p:sldId id="375" r:id="rId15"/>
    <p:sldId id="388" r:id="rId16"/>
    <p:sldId id="389" r:id="rId17"/>
    <p:sldId id="343" r:id="rId18"/>
    <p:sldId id="367" r:id="rId19"/>
    <p:sldId id="368" r:id="rId20"/>
    <p:sldId id="312" r:id="rId21"/>
    <p:sldId id="377" r:id="rId22"/>
    <p:sldId id="350" r:id="rId23"/>
    <p:sldId id="394" r:id="rId24"/>
    <p:sldId id="392" r:id="rId25"/>
    <p:sldId id="393" r:id="rId26"/>
    <p:sldId id="289" r:id="rId27"/>
    <p:sldId id="376" r:id="rId28"/>
    <p:sldId id="386" r:id="rId29"/>
    <p:sldId id="395" r:id="rId30"/>
    <p:sldId id="346" r:id="rId31"/>
    <p:sldId id="369" r:id="rId32"/>
    <p:sldId id="328" r:id="rId33"/>
  </p:sldIdLst>
  <p:sldSz cx="9144000" cy="5143500" type="screen16x9"/>
  <p:notesSz cx="6799263" cy="9929813"/>
  <p:embeddedFontLst>
    <p:embeddedFont>
      <p:font typeface="Roboto Condensed" panose="02000000000000000000" pitchFamily="2" charset="0"/>
      <p:regular r:id="rId35"/>
      <p:bold r:id="rId36"/>
      <p:italic r:id="rId37"/>
      <p:boldItalic r:id="rId38"/>
    </p:embeddedFont>
    <p:embeddedFont>
      <p:font typeface="Roboto Condensed Light" panose="02000000000000000000" pitchFamily="2" charset="0"/>
      <p:regular r:id="rId39"/>
      <p:bold r:id="rId40"/>
      <p:italic r:id="rId41"/>
      <p:boldItalic r:id="rId42"/>
    </p:embeddedFont>
    <p:embeddedFont>
      <p:font typeface="Rockwell" panose="02060603020205020403" pitchFamily="18" charset="0"/>
      <p:regular r:id="rId43"/>
      <p:bold r:id="rId44"/>
      <p:italic r:id="rId45"/>
      <p:boldItalic r:id="rId46"/>
    </p:embeddedFont>
    <p:embeddedFont>
      <p:font typeface="Rockwell Condensed" panose="02060603050405020104" pitchFamily="18" charset="0"/>
      <p:regular r:id="rId47"/>
      <p:bold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63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8" autoAdjust="0"/>
    <p:restoredTop sz="94660"/>
  </p:normalViewPr>
  <p:slideViewPr>
    <p:cSldViewPr snapToGrid="0">
      <p:cViewPr>
        <p:scale>
          <a:sx n="160" d="100"/>
          <a:sy n="160" d="100"/>
        </p:scale>
        <p:origin x="732" y="-31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448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CFCC6E91-ABC1-1B83-1BF7-FE7966465D5B}"/>
            </a:ext>
          </a:extLst>
        </p:cNvPr>
        <p:cNvGrpSpPr/>
        <p:nvPr/>
      </p:nvGrpSpPr>
      <p:grpSpPr>
        <a:xfrm>
          <a:off x="0" y="0"/>
          <a:ext cx="0" cy="0"/>
          <a:chOff x="0" y="0"/>
          <a:chExt cx="0" cy="0"/>
        </a:xfrm>
      </p:grpSpPr>
      <p:sp>
        <p:nvSpPr>
          <p:cNvPr id="210" name="Google Shape;210;g35f391192_04:notes">
            <a:extLst>
              <a:ext uri="{FF2B5EF4-FFF2-40B4-BE49-F238E27FC236}">
                <a16:creationId xmlns:a16="http://schemas.microsoft.com/office/drawing/2014/main" id="{EAEE4C38-0CB4-38AB-28BD-62EA38FD99FB}"/>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a:extLst>
              <a:ext uri="{FF2B5EF4-FFF2-40B4-BE49-F238E27FC236}">
                <a16:creationId xmlns:a16="http://schemas.microsoft.com/office/drawing/2014/main" id="{A00AE4BA-0086-79D3-C3BF-8552E27BB3B3}"/>
              </a:ext>
            </a:extLst>
          </p:cNvPr>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57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57001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2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98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72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7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37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79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08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138113"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709931" y="4861441"/>
            <a:ext cx="5679440" cy="4605576"/>
          </a:xfrm>
          <a:prstGeom prst="rect">
            <a:avLst/>
          </a:prstGeom>
        </p:spPr>
        <p:txBody>
          <a:bodyPr spcFirstLastPara="1" wrap="square" lIns="94725" tIns="94725" rIns="94725" bIns="94725" anchor="t" anchorCtr="0">
            <a:noAutofit/>
          </a:bodyPr>
          <a:lstStyle/>
          <a:p>
            <a:pPr marL="0" indent="0">
              <a:buNone/>
            </a:pPr>
            <a:endParaRPr/>
          </a:p>
        </p:txBody>
      </p:sp>
    </p:spTree>
    <p:extLst>
      <p:ext uri="{BB962C8B-B14F-4D97-AF65-F5344CB8AC3E}">
        <p14:creationId xmlns:p14="http://schemas.microsoft.com/office/powerpoint/2010/main" val="118897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84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14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806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283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26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532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9778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02732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75474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67316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334482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2272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84259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9281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fr-FR"/>
              <a:t>Modifiez le style du titre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6445251" y="4704588"/>
            <a:ext cx="1983232" cy="273844"/>
          </a:xfrm>
        </p:spPr>
        <p:txBody>
          <a:bodyPr/>
          <a:lstStyle/>
          <a:p>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35163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52076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7901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3585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9213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fr-FR"/>
              <a:t>Modifiez le style du titre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863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03908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1506178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fade thruBlk="1"/>
  </p:transition>
  <p:hf hdr="0" ftr="0" dt="0"/>
  <p:txStyles>
    <p:titleStyle>
      <a:lvl1pPr algn="l" defTabSz="685800" rtl="0" eaLnBrk="1" latinLnBrk="0" hangingPunct="1">
        <a:lnSpc>
          <a:spcPct val="90000"/>
        </a:lnSpc>
        <a:spcBef>
          <a:spcPct val="0"/>
        </a:spcBef>
        <a:buNone/>
        <a:defRPr sz="405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99550" y="1180127"/>
            <a:ext cx="6684401" cy="2614976"/>
          </a:xfrm>
          <a:prstGeom prst="rect">
            <a:avLst/>
          </a:prstGeom>
        </p:spPr>
        <p:txBody>
          <a:bodyPr spcFirstLastPara="1" wrap="square" lIns="91425" tIns="91425" rIns="91425" bIns="91425" anchor="ctr" anchorCtr="0">
            <a:noAutofit/>
          </a:bodyPr>
          <a:lstStyle/>
          <a:p>
            <a:r>
              <a:rPr lang="en" sz="3000" dirty="0"/>
              <a:t>Rapport d’orientations budgétaires 2025</a:t>
            </a:r>
            <a:br>
              <a:rPr lang="en" sz="3000" dirty="0"/>
            </a:br>
            <a:br>
              <a:rPr lang="en" sz="3000" dirty="0"/>
            </a:br>
            <a:r>
              <a:rPr lang="en" sz="3000" dirty="0"/>
              <a:t>Commune de Vaugneray</a:t>
            </a:r>
            <a:endParaRPr sz="3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397621"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pic>
        <p:nvPicPr>
          <p:cNvPr id="3" name="Image 2"/>
          <p:cNvPicPr>
            <a:picLocks noChangeAspect="1"/>
          </p:cNvPicPr>
          <p:nvPr/>
        </p:nvPicPr>
        <p:blipFill>
          <a:blip r:embed="rId3"/>
          <a:stretch>
            <a:fillRect/>
          </a:stretch>
        </p:blipFill>
        <p:spPr>
          <a:xfrm>
            <a:off x="3595087" y="2473483"/>
            <a:ext cx="1953825" cy="196533"/>
          </a:xfrm>
          <a:prstGeom prst="rect">
            <a:avLst/>
          </a:prstGeom>
        </p:spPr>
      </p:pic>
      <p:sp>
        <p:nvSpPr>
          <p:cNvPr id="9" name="ZoneTexte 8"/>
          <p:cNvSpPr txBox="1"/>
          <p:nvPr/>
        </p:nvSpPr>
        <p:spPr>
          <a:xfrm>
            <a:off x="0" y="359885"/>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Section de fonctionnement– recettes – la fiscalité </a:t>
            </a:r>
          </a:p>
        </p:txBody>
      </p:sp>
      <p:sp>
        <p:nvSpPr>
          <p:cNvPr id="8" name="ZoneTexte 7"/>
          <p:cNvSpPr txBox="1"/>
          <p:nvPr/>
        </p:nvSpPr>
        <p:spPr>
          <a:xfrm>
            <a:off x="336062" y="3635681"/>
            <a:ext cx="8381219" cy="646331"/>
          </a:xfrm>
          <a:prstGeom prst="rect">
            <a:avLst/>
          </a:prstGeom>
          <a:solidFill>
            <a:schemeClr val="accent3">
              <a:lumMod val="20000"/>
              <a:lumOff val="80000"/>
            </a:schemeClr>
          </a:solidFill>
        </p:spPr>
        <p:txBody>
          <a:bodyPr wrap="square" rtlCol="0">
            <a:spAutoFit/>
          </a:bodyPr>
          <a:lstStyle/>
          <a:p>
            <a:r>
              <a:rPr lang="fr-FR" dirty="0">
                <a:solidFill>
                  <a:schemeClr val="dk1"/>
                </a:solidFill>
                <a:ea typeface="Roboto Condensed Light"/>
                <a:cs typeface="Roboto Condensed Light"/>
                <a:sym typeface="Roboto Condensed Light"/>
              </a:rPr>
              <a:t>Le produit fiscal varie grâce à l’augmentation du taux de TFPB et la revalorisation des bases. Les bases fiscales ont évolué de 3,9% en 2024</a:t>
            </a:r>
          </a:p>
        </p:txBody>
      </p:sp>
      <p:pic>
        <p:nvPicPr>
          <p:cNvPr id="5" name="Image 4">
            <a:extLst>
              <a:ext uri="{FF2B5EF4-FFF2-40B4-BE49-F238E27FC236}">
                <a16:creationId xmlns:a16="http://schemas.microsoft.com/office/drawing/2014/main" id="{5BAF520E-0345-8B0F-B5FD-D6F996672F44}"/>
              </a:ext>
            </a:extLst>
          </p:cNvPr>
          <p:cNvPicPr>
            <a:picLocks noChangeAspect="1"/>
          </p:cNvPicPr>
          <p:nvPr/>
        </p:nvPicPr>
        <p:blipFill>
          <a:blip r:embed="rId4"/>
          <a:srcRect t="11530"/>
          <a:stretch/>
        </p:blipFill>
        <p:spPr>
          <a:xfrm>
            <a:off x="259661" y="861487"/>
            <a:ext cx="8457620" cy="2576080"/>
          </a:xfrm>
          <a:prstGeom prst="rect">
            <a:avLst/>
          </a:prstGeom>
        </p:spPr>
      </p:pic>
    </p:spTree>
    <p:extLst>
      <p:ext uri="{BB962C8B-B14F-4D97-AF65-F5344CB8AC3E}">
        <p14:creationId xmlns:p14="http://schemas.microsoft.com/office/powerpoint/2010/main" val="367355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407146"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pic>
        <p:nvPicPr>
          <p:cNvPr id="3" name="Image 2"/>
          <p:cNvPicPr>
            <a:picLocks noChangeAspect="1"/>
          </p:cNvPicPr>
          <p:nvPr/>
        </p:nvPicPr>
        <p:blipFill>
          <a:blip r:embed="rId3"/>
          <a:stretch>
            <a:fillRect/>
          </a:stretch>
        </p:blipFill>
        <p:spPr>
          <a:xfrm>
            <a:off x="3595087" y="2473483"/>
            <a:ext cx="1953825" cy="196533"/>
          </a:xfrm>
          <a:prstGeom prst="rect">
            <a:avLst/>
          </a:prstGeom>
        </p:spPr>
      </p:pic>
      <p:sp>
        <p:nvSpPr>
          <p:cNvPr id="19" name="ZoneTexte 18"/>
          <p:cNvSpPr txBox="1"/>
          <p:nvPr/>
        </p:nvSpPr>
        <p:spPr>
          <a:xfrm>
            <a:off x="6488139" y="1278905"/>
            <a:ext cx="2229141" cy="2893100"/>
          </a:xfrm>
          <a:prstGeom prst="rect">
            <a:avLst/>
          </a:prstGeom>
          <a:solidFill>
            <a:schemeClr val="accent3">
              <a:lumMod val="20000"/>
              <a:lumOff val="80000"/>
            </a:schemeClr>
          </a:solidFill>
        </p:spPr>
        <p:txBody>
          <a:bodyPr wrap="square" rtlCol="0">
            <a:spAutoFit/>
          </a:bodyPr>
          <a:lstStyle/>
          <a:p>
            <a:r>
              <a:rPr lang="fr-FR" sz="1400" dirty="0">
                <a:solidFill>
                  <a:schemeClr val="dk1"/>
                </a:solidFill>
                <a:latin typeface="Rockwell (Corps)"/>
                <a:ea typeface="Roboto Condensed Light"/>
                <a:cs typeface="Roboto Condensed Light"/>
                <a:sym typeface="Roboto Condensed Light"/>
              </a:rPr>
              <a:t>L’augmentation de la fréquentation de la cantine scolaire se traduit par une hausse des recettes</a:t>
            </a:r>
          </a:p>
          <a:p>
            <a:endParaRPr lang="fr-FR" sz="1400" dirty="0">
              <a:solidFill>
                <a:schemeClr val="dk1"/>
              </a:solidFill>
              <a:latin typeface="Rockwell (Corps)"/>
              <a:ea typeface="Roboto Condensed Light"/>
              <a:cs typeface="Roboto Condensed Light"/>
              <a:sym typeface="Roboto Condensed Light"/>
            </a:endParaRPr>
          </a:p>
          <a:p>
            <a:r>
              <a:rPr lang="fr-FR" sz="1400" dirty="0">
                <a:solidFill>
                  <a:schemeClr val="dk1"/>
                </a:solidFill>
                <a:latin typeface="Rockwell (Corps)"/>
                <a:ea typeface="Roboto Condensed Light"/>
                <a:cs typeface="Roboto Condensed Light"/>
                <a:sym typeface="Roboto Condensed Light"/>
              </a:rPr>
              <a:t>Les autres prestations de service augmentent également suite à un décalage entre l’année 2023 et 2024 sur les recettes d’insertion publicitaire.</a:t>
            </a:r>
          </a:p>
        </p:txBody>
      </p:sp>
      <p:sp>
        <p:nvSpPr>
          <p:cNvPr id="7" name="ZoneTexte 6"/>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Section de fonctionnement – recettes</a:t>
            </a:r>
          </a:p>
        </p:txBody>
      </p:sp>
      <p:pic>
        <p:nvPicPr>
          <p:cNvPr id="6" name="Image 5">
            <a:extLst>
              <a:ext uri="{FF2B5EF4-FFF2-40B4-BE49-F238E27FC236}">
                <a16:creationId xmlns:a16="http://schemas.microsoft.com/office/drawing/2014/main" id="{F41CB438-CBB0-ACC2-2500-09B76980AB0B}"/>
              </a:ext>
            </a:extLst>
          </p:cNvPr>
          <p:cNvPicPr>
            <a:picLocks noChangeAspect="1"/>
          </p:cNvPicPr>
          <p:nvPr/>
        </p:nvPicPr>
        <p:blipFill>
          <a:blip r:embed="rId4"/>
          <a:srcRect l="2841" t="9545" r="2769"/>
          <a:stretch/>
        </p:blipFill>
        <p:spPr>
          <a:xfrm>
            <a:off x="-1" y="1220529"/>
            <a:ext cx="6488140" cy="1383405"/>
          </a:xfrm>
          <a:prstGeom prst="rect">
            <a:avLst/>
          </a:prstGeom>
        </p:spPr>
      </p:pic>
      <p:pic>
        <p:nvPicPr>
          <p:cNvPr id="9" name="Image 8">
            <a:extLst>
              <a:ext uri="{FF2B5EF4-FFF2-40B4-BE49-F238E27FC236}">
                <a16:creationId xmlns:a16="http://schemas.microsoft.com/office/drawing/2014/main" id="{B08E68AC-53B4-7219-A7AD-1BAD4715DFD1}"/>
              </a:ext>
            </a:extLst>
          </p:cNvPr>
          <p:cNvPicPr>
            <a:picLocks noChangeAspect="1"/>
          </p:cNvPicPr>
          <p:nvPr/>
        </p:nvPicPr>
        <p:blipFill>
          <a:blip r:embed="rId5"/>
          <a:srcRect l="2340"/>
          <a:stretch/>
        </p:blipFill>
        <p:spPr>
          <a:xfrm>
            <a:off x="-1" y="2846975"/>
            <a:ext cx="6433657" cy="1499872"/>
          </a:xfrm>
          <a:prstGeom prst="rect">
            <a:avLst/>
          </a:prstGeom>
        </p:spPr>
      </p:pic>
    </p:spTree>
    <p:extLst>
      <p:ext uri="{BB962C8B-B14F-4D97-AF65-F5344CB8AC3E}">
        <p14:creationId xmlns:p14="http://schemas.microsoft.com/office/powerpoint/2010/main" val="87041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047E5C2E-8BFB-1229-7BFB-FEAA8463F338}"/>
            </a:ext>
          </a:extLst>
        </p:cNvPr>
        <p:cNvGrpSpPr/>
        <p:nvPr/>
      </p:nvGrpSpPr>
      <p:grpSpPr>
        <a:xfrm>
          <a:off x="0" y="0"/>
          <a:ext cx="0" cy="0"/>
          <a:chOff x="0" y="0"/>
          <a:chExt cx="0" cy="0"/>
        </a:xfrm>
      </p:grpSpPr>
      <p:sp>
        <p:nvSpPr>
          <p:cNvPr id="216" name="Google Shape;216;p13">
            <a:extLst>
              <a:ext uri="{FF2B5EF4-FFF2-40B4-BE49-F238E27FC236}">
                <a16:creationId xmlns:a16="http://schemas.microsoft.com/office/drawing/2014/main" id="{DD426F32-AA4B-A7A1-13F2-914874A43716}"/>
              </a:ext>
            </a:extLst>
          </p:cNvPr>
          <p:cNvSpPr txBox="1">
            <a:spLocks noGrp="1"/>
          </p:cNvSpPr>
          <p:nvPr>
            <p:ph type="sldNum" sz="quarter" idx="12"/>
          </p:nvPr>
        </p:nvSpPr>
        <p:spPr>
          <a:xfrm>
            <a:off x="8388096"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dirty="0"/>
          </a:p>
        </p:txBody>
      </p:sp>
      <p:pic>
        <p:nvPicPr>
          <p:cNvPr id="3" name="Image 2">
            <a:extLst>
              <a:ext uri="{FF2B5EF4-FFF2-40B4-BE49-F238E27FC236}">
                <a16:creationId xmlns:a16="http://schemas.microsoft.com/office/drawing/2014/main" id="{E039CD8C-3819-9160-460F-B287D8008219}"/>
              </a:ext>
            </a:extLst>
          </p:cNvPr>
          <p:cNvPicPr>
            <a:picLocks noChangeAspect="1"/>
          </p:cNvPicPr>
          <p:nvPr/>
        </p:nvPicPr>
        <p:blipFill>
          <a:blip r:embed="rId3"/>
          <a:stretch>
            <a:fillRect/>
          </a:stretch>
        </p:blipFill>
        <p:spPr>
          <a:xfrm>
            <a:off x="3595087" y="2473483"/>
            <a:ext cx="1953825" cy="196533"/>
          </a:xfrm>
          <a:prstGeom prst="rect">
            <a:avLst/>
          </a:prstGeom>
        </p:spPr>
      </p:pic>
      <p:sp>
        <p:nvSpPr>
          <p:cNvPr id="7" name="ZoneTexte 6">
            <a:extLst>
              <a:ext uri="{FF2B5EF4-FFF2-40B4-BE49-F238E27FC236}">
                <a16:creationId xmlns:a16="http://schemas.microsoft.com/office/drawing/2014/main" id="{94CFAD6D-644B-B91F-1047-C68B040C7788}"/>
              </a:ext>
            </a:extLst>
          </p:cNvPr>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latin typeface="Rockwell (Corps)"/>
                <a:ea typeface="Roboto Condensed"/>
                <a:cs typeface="Roboto Condensed"/>
                <a:sym typeface="Roboto Condensed"/>
              </a:rPr>
              <a:t>Section d’investissement-dépenses</a:t>
            </a:r>
          </a:p>
        </p:txBody>
      </p:sp>
      <p:pic>
        <p:nvPicPr>
          <p:cNvPr id="4" name="Image 3">
            <a:extLst>
              <a:ext uri="{FF2B5EF4-FFF2-40B4-BE49-F238E27FC236}">
                <a16:creationId xmlns:a16="http://schemas.microsoft.com/office/drawing/2014/main" id="{CDA69684-5802-6814-9981-C89F2FF03093}"/>
              </a:ext>
            </a:extLst>
          </p:cNvPr>
          <p:cNvPicPr>
            <a:picLocks noChangeAspect="1"/>
          </p:cNvPicPr>
          <p:nvPr/>
        </p:nvPicPr>
        <p:blipFill>
          <a:blip r:embed="rId4"/>
          <a:srcRect t="4108"/>
          <a:stretch/>
        </p:blipFill>
        <p:spPr>
          <a:xfrm>
            <a:off x="2054859" y="833825"/>
            <a:ext cx="5034280" cy="4017210"/>
          </a:xfrm>
          <a:prstGeom prst="rect">
            <a:avLst/>
          </a:prstGeom>
        </p:spPr>
      </p:pic>
    </p:spTree>
    <p:extLst>
      <p:ext uri="{BB962C8B-B14F-4D97-AF65-F5344CB8AC3E}">
        <p14:creationId xmlns:p14="http://schemas.microsoft.com/office/powerpoint/2010/main" val="314273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26196" y="4704588"/>
            <a:ext cx="480060" cy="273844"/>
          </a:xfrm>
        </p:spPr>
        <p:txBody>
          <a:bodyPr/>
          <a:lstStyle/>
          <a:p>
            <a:pPr marL="0" lvl="0" indent="0" algn="r" rtl="0">
              <a:spcBef>
                <a:spcPts val="0"/>
              </a:spcBef>
              <a:spcAft>
                <a:spcPts val="0"/>
              </a:spcAft>
              <a:buNone/>
            </a:pPr>
            <a:fld id="{00000000-1234-1234-1234-123412341234}" type="slidenum">
              <a:rPr lang="fr-FR" smtClean="0"/>
              <a:t>13</a:t>
            </a:fld>
            <a:endParaRPr lang="fr-FR"/>
          </a:p>
        </p:txBody>
      </p:sp>
      <p:sp>
        <p:nvSpPr>
          <p:cNvPr id="3" name="ZoneTexte 2"/>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latin typeface="Rockwell (Corps)"/>
                <a:ea typeface="Roboto Condensed"/>
                <a:cs typeface="Roboto Condensed"/>
                <a:sym typeface="Roboto Condensed"/>
              </a:rPr>
              <a:t>Section d’investissement – dépenses</a:t>
            </a:r>
          </a:p>
        </p:txBody>
      </p:sp>
      <p:sp>
        <p:nvSpPr>
          <p:cNvPr id="6" name="ZoneTexte 5"/>
          <p:cNvSpPr txBox="1"/>
          <p:nvPr/>
        </p:nvSpPr>
        <p:spPr>
          <a:xfrm>
            <a:off x="156516" y="4232912"/>
            <a:ext cx="8269680" cy="830997"/>
          </a:xfrm>
          <a:prstGeom prst="rect">
            <a:avLst/>
          </a:prstGeom>
          <a:solidFill>
            <a:schemeClr val="accent3">
              <a:lumMod val="20000"/>
              <a:lumOff val="80000"/>
            </a:schemeClr>
          </a:solidFill>
        </p:spPr>
        <p:txBody>
          <a:bodyPr wrap="square" rtlCol="0">
            <a:spAutoFit/>
          </a:bodyPr>
          <a:lstStyle/>
          <a:p>
            <a:r>
              <a:rPr lang="fr-FR" sz="1600" dirty="0">
                <a:solidFill>
                  <a:schemeClr val="dk1"/>
                </a:solidFill>
                <a:ea typeface="Roboto Condensed Light"/>
                <a:cs typeface="Roboto Condensed Light"/>
                <a:sym typeface="Roboto Condensed Light"/>
              </a:rPr>
              <a:t>Les dépenses d’équipement sont en hausse en 2024, notamment du fait d’une acquisition d’une maison d’habitation en vue de sa transformation en salles de restaurant scolaire</a:t>
            </a:r>
            <a:endParaRPr lang="fr-FR" sz="900" dirty="0">
              <a:solidFill>
                <a:schemeClr val="dk1"/>
              </a:solidFill>
              <a:ea typeface="Roboto Condensed Light"/>
              <a:cs typeface="Roboto Condensed Light"/>
              <a:sym typeface="Roboto Condensed Light"/>
            </a:endParaRPr>
          </a:p>
        </p:txBody>
      </p:sp>
      <p:pic>
        <p:nvPicPr>
          <p:cNvPr id="7" name="Image 6">
            <a:extLst>
              <a:ext uri="{FF2B5EF4-FFF2-40B4-BE49-F238E27FC236}">
                <a16:creationId xmlns:a16="http://schemas.microsoft.com/office/drawing/2014/main" id="{1DABAC76-3EE2-F287-2670-535E057D226B}"/>
              </a:ext>
            </a:extLst>
          </p:cNvPr>
          <p:cNvPicPr>
            <a:picLocks noChangeAspect="1"/>
          </p:cNvPicPr>
          <p:nvPr/>
        </p:nvPicPr>
        <p:blipFill>
          <a:blip r:embed="rId2"/>
          <a:srcRect t="7119"/>
          <a:stretch/>
        </p:blipFill>
        <p:spPr>
          <a:xfrm>
            <a:off x="1399106" y="789970"/>
            <a:ext cx="6144693" cy="3434306"/>
          </a:xfrm>
          <a:prstGeom prst="rect">
            <a:avLst/>
          </a:prstGeom>
        </p:spPr>
      </p:pic>
    </p:spTree>
    <p:extLst>
      <p:ext uri="{BB962C8B-B14F-4D97-AF65-F5344CB8AC3E}">
        <p14:creationId xmlns:p14="http://schemas.microsoft.com/office/powerpoint/2010/main" val="219364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07146" y="4704588"/>
            <a:ext cx="480060" cy="273844"/>
          </a:xfrm>
        </p:spPr>
        <p:txBody>
          <a:bodyPr/>
          <a:lstStyle/>
          <a:p>
            <a:pPr marL="0" lvl="0" indent="0" algn="r" rtl="0">
              <a:spcBef>
                <a:spcPts val="0"/>
              </a:spcBef>
              <a:spcAft>
                <a:spcPts val="0"/>
              </a:spcAft>
              <a:buNone/>
            </a:pPr>
            <a:fld id="{00000000-1234-1234-1234-123412341234}" type="slidenum">
              <a:rPr lang="fr-FR" smtClean="0"/>
              <a:t>14</a:t>
            </a:fld>
            <a:endParaRPr lang="fr-FR" dirty="0"/>
          </a:p>
        </p:txBody>
      </p:sp>
      <p:sp>
        <p:nvSpPr>
          <p:cNvPr id="3" name="ZoneTexte 2"/>
          <p:cNvSpPr txBox="1"/>
          <p:nvPr/>
        </p:nvSpPr>
        <p:spPr>
          <a:xfrm>
            <a:off x="53788" y="326931"/>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Zoom sur la section d’investissement – côté recettes</a:t>
            </a:r>
          </a:p>
        </p:txBody>
      </p:sp>
      <p:pic>
        <p:nvPicPr>
          <p:cNvPr id="5" name="Image 4">
            <a:extLst>
              <a:ext uri="{FF2B5EF4-FFF2-40B4-BE49-F238E27FC236}">
                <a16:creationId xmlns:a16="http://schemas.microsoft.com/office/drawing/2014/main" id="{2BFD09E5-267E-04D6-04C8-E89FBDA3645A}"/>
              </a:ext>
            </a:extLst>
          </p:cNvPr>
          <p:cNvPicPr>
            <a:picLocks noChangeAspect="1"/>
          </p:cNvPicPr>
          <p:nvPr/>
        </p:nvPicPr>
        <p:blipFill>
          <a:blip r:embed="rId2"/>
          <a:srcRect t="4128"/>
          <a:stretch/>
        </p:blipFill>
        <p:spPr>
          <a:xfrm>
            <a:off x="318655" y="976744"/>
            <a:ext cx="8073403" cy="3522613"/>
          </a:xfrm>
          <a:prstGeom prst="rect">
            <a:avLst/>
          </a:prstGeom>
        </p:spPr>
      </p:pic>
    </p:spTree>
    <p:extLst>
      <p:ext uri="{BB962C8B-B14F-4D97-AF65-F5344CB8AC3E}">
        <p14:creationId xmlns:p14="http://schemas.microsoft.com/office/powerpoint/2010/main" val="345540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389400" y="46746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ZoneTexte 2"/>
          <p:cNvSpPr txBox="1"/>
          <p:nvPr/>
        </p:nvSpPr>
        <p:spPr>
          <a:xfrm>
            <a:off x="0" y="3281562"/>
            <a:ext cx="8092440" cy="630942"/>
          </a:xfrm>
          <a:prstGeom prst="rect">
            <a:avLst/>
          </a:prstGeom>
          <a:solidFill>
            <a:schemeClr val="accent1"/>
          </a:solidFill>
        </p:spPr>
        <p:txBody>
          <a:bodyPr wrap="square" rtlCol="0">
            <a:spAutoFit/>
          </a:bodyPr>
          <a:lstStyle/>
          <a:p>
            <a:r>
              <a:rPr lang="fr-FR" sz="3500" b="1" dirty="0">
                <a:solidFill>
                  <a:schemeClr val="bg1"/>
                </a:solidFill>
                <a:cs typeface="Calibri" panose="020F0502020204030204" pitchFamily="34" charset="0"/>
              </a:rPr>
              <a:t>Prospectives et évolution de la dette </a:t>
            </a:r>
          </a:p>
        </p:txBody>
      </p:sp>
    </p:spTree>
    <p:extLst>
      <p:ext uri="{BB962C8B-B14F-4D97-AF65-F5344CB8AC3E}">
        <p14:creationId xmlns:p14="http://schemas.microsoft.com/office/powerpoint/2010/main" val="335431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750872"/>
            <a:ext cx="7883664" cy="766200"/>
          </a:xfrm>
        </p:spPr>
        <p:txBody>
          <a:bodyPr/>
          <a:lstStyle/>
          <a:p>
            <a:pPr algn="ctr"/>
            <a:r>
              <a:rPr lang="fr-FR" dirty="0"/>
              <a:t>ANALYSE PROSPECTIVE DE LA COMMUNE </a:t>
            </a:r>
            <a:br>
              <a:rPr lang="fr-FR" dirty="0"/>
            </a:br>
            <a:endParaRPr lang="fr-FR" dirty="0"/>
          </a:p>
        </p:txBody>
      </p:sp>
      <p:sp>
        <p:nvSpPr>
          <p:cNvPr id="5" name="Espace réservé du numéro de diapositive 4"/>
          <p:cNvSpPr>
            <a:spLocks noGrp="1"/>
          </p:cNvSpPr>
          <p:nvPr>
            <p:ph type="sldNum" idx="12"/>
          </p:nvPr>
        </p:nvSpPr>
        <p:spPr>
          <a:xfrm>
            <a:off x="7389400" y="4674600"/>
            <a:ext cx="1487400" cy="315600"/>
          </a:xfrm>
        </p:spPr>
        <p:txBody>
          <a:bodyPr/>
          <a:lstStyle/>
          <a:p>
            <a:pPr marL="0" lvl="0" indent="0" algn="r" rtl="0">
              <a:spcBef>
                <a:spcPts val="0"/>
              </a:spcBef>
              <a:spcAft>
                <a:spcPts val="0"/>
              </a:spcAft>
              <a:buNone/>
            </a:pPr>
            <a:fld id="{00000000-1234-1234-1234-123412341234}" type="slidenum">
              <a:rPr lang="fr-FR" smtClean="0"/>
              <a:t>16</a:t>
            </a:fld>
            <a:endParaRPr lang="fr-FR" dirty="0"/>
          </a:p>
        </p:txBody>
      </p:sp>
      <p:pic>
        <p:nvPicPr>
          <p:cNvPr id="4" name="Image 3">
            <a:extLst>
              <a:ext uri="{FF2B5EF4-FFF2-40B4-BE49-F238E27FC236}">
                <a16:creationId xmlns:a16="http://schemas.microsoft.com/office/drawing/2014/main" id="{CEC321BF-340D-65B9-02AA-5F6A5FA005A9}"/>
              </a:ext>
            </a:extLst>
          </p:cNvPr>
          <p:cNvPicPr>
            <a:picLocks noChangeAspect="1"/>
          </p:cNvPicPr>
          <p:nvPr/>
        </p:nvPicPr>
        <p:blipFill>
          <a:blip r:embed="rId2"/>
          <a:srcRect t="6939" b="4412"/>
          <a:stretch/>
        </p:blipFill>
        <p:spPr>
          <a:xfrm>
            <a:off x="411480" y="1517072"/>
            <a:ext cx="7883665" cy="2930237"/>
          </a:xfrm>
          <a:prstGeom prst="rect">
            <a:avLst/>
          </a:prstGeom>
        </p:spPr>
      </p:pic>
    </p:spTree>
    <p:extLst>
      <p:ext uri="{BB962C8B-B14F-4D97-AF65-F5344CB8AC3E}">
        <p14:creationId xmlns:p14="http://schemas.microsoft.com/office/powerpoint/2010/main" val="99221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392575"/>
            <a:ext cx="8290261" cy="766200"/>
          </a:xfrm>
        </p:spPr>
        <p:txBody>
          <a:bodyPr/>
          <a:lstStyle/>
          <a:p>
            <a:r>
              <a:rPr lang="fr-FR" dirty="0"/>
              <a:t>ANALYSE RETROSPECTIVE DE LA COMMUNE</a:t>
            </a:r>
          </a:p>
        </p:txBody>
      </p:sp>
      <p:sp>
        <p:nvSpPr>
          <p:cNvPr id="13" name="Espace réservé du texte 3"/>
          <p:cNvSpPr>
            <a:spLocks noGrp="1"/>
          </p:cNvSpPr>
          <p:nvPr>
            <p:ph type="body" idx="1"/>
          </p:nvPr>
        </p:nvSpPr>
        <p:spPr>
          <a:xfrm>
            <a:off x="281881" y="3657303"/>
            <a:ext cx="8100119" cy="1093622"/>
          </a:xfrm>
          <a:solidFill>
            <a:schemeClr val="accent3">
              <a:lumMod val="20000"/>
              <a:lumOff val="80000"/>
            </a:schemeClr>
          </a:solidFill>
          <a:ln w="28575">
            <a:solidFill>
              <a:schemeClr val="tx1"/>
            </a:solidFill>
          </a:ln>
        </p:spPr>
        <p:txBody>
          <a:bodyPr/>
          <a:lstStyle/>
          <a:p>
            <a:pPr marL="101600" indent="0">
              <a:buNone/>
            </a:pPr>
            <a:r>
              <a:rPr lang="fr-FR" sz="1600" dirty="0"/>
              <a:t>La situation financière de la commune est nettement améliorée par rapport à 2022. Le taux d’épargne brute repasse au-dessus du seuil d’alerte, La capacité de désendettement se rapproche du niveau de 2021 en s’établissant à 3,3 années.</a:t>
            </a:r>
            <a:endParaRPr lang="fr-FR" sz="1600" b="1" dirty="0"/>
          </a:p>
          <a:p>
            <a:pPr marL="101600" indent="0">
              <a:buNone/>
            </a:pPr>
            <a:endParaRPr lang="fr-FR" dirty="0"/>
          </a:p>
        </p:txBody>
      </p:sp>
      <p:sp>
        <p:nvSpPr>
          <p:cNvPr id="5" name="Espace réservé du numéro de diapositive 4"/>
          <p:cNvSpPr>
            <a:spLocks noGrp="1"/>
          </p:cNvSpPr>
          <p:nvPr>
            <p:ph type="sldNum" idx="12"/>
          </p:nvPr>
        </p:nvSpPr>
        <p:spPr>
          <a:xfrm>
            <a:off x="7374719" y="4665075"/>
            <a:ext cx="1487400" cy="315600"/>
          </a:xfrm>
        </p:spPr>
        <p:txBody>
          <a:bodyPr/>
          <a:lstStyle/>
          <a:p>
            <a:pPr marL="0" lvl="0" indent="0" algn="r" rtl="0">
              <a:spcBef>
                <a:spcPts val="0"/>
              </a:spcBef>
              <a:spcAft>
                <a:spcPts val="0"/>
              </a:spcAft>
              <a:buNone/>
            </a:pPr>
            <a:fld id="{00000000-1234-1234-1234-123412341234}" type="slidenum">
              <a:rPr lang="fr-FR" smtClean="0"/>
              <a:t>17</a:t>
            </a:fld>
            <a:endParaRPr lang="fr-FR" dirty="0"/>
          </a:p>
        </p:txBody>
      </p:sp>
      <p:pic>
        <p:nvPicPr>
          <p:cNvPr id="4" name="Image 3">
            <a:extLst>
              <a:ext uri="{FF2B5EF4-FFF2-40B4-BE49-F238E27FC236}">
                <a16:creationId xmlns:a16="http://schemas.microsoft.com/office/drawing/2014/main" id="{AB25E658-21AD-5EF5-5682-DF8C6AC6BA33}"/>
              </a:ext>
            </a:extLst>
          </p:cNvPr>
          <p:cNvPicPr>
            <a:picLocks noChangeAspect="1"/>
          </p:cNvPicPr>
          <p:nvPr/>
        </p:nvPicPr>
        <p:blipFill>
          <a:blip r:embed="rId2"/>
          <a:stretch>
            <a:fillRect/>
          </a:stretch>
        </p:blipFill>
        <p:spPr>
          <a:xfrm>
            <a:off x="3342" y="1309599"/>
            <a:ext cx="4085087" cy="2263359"/>
          </a:xfrm>
          <a:prstGeom prst="rect">
            <a:avLst/>
          </a:prstGeom>
        </p:spPr>
      </p:pic>
      <p:pic>
        <p:nvPicPr>
          <p:cNvPr id="9" name="Image 8">
            <a:extLst>
              <a:ext uri="{FF2B5EF4-FFF2-40B4-BE49-F238E27FC236}">
                <a16:creationId xmlns:a16="http://schemas.microsoft.com/office/drawing/2014/main" id="{C8BC018D-D692-B621-9A1B-AD61B54E83A8}"/>
              </a:ext>
            </a:extLst>
          </p:cNvPr>
          <p:cNvPicPr>
            <a:picLocks noChangeAspect="1"/>
          </p:cNvPicPr>
          <p:nvPr/>
        </p:nvPicPr>
        <p:blipFill>
          <a:blip r:embed="rId3"/>
          <a:stretch>
            <a:fillRect/>
          </a:stretch>
        </p:blipFill>
        <p:spPr>
          <a:xfrm>
            <a:off x="3650672" y="1400802"/>
            <a:ext cx="5308425" cy="1958903"/>
          </a:xfrm>
          <a:prstGeom prst="rect">
            <a:avLst/>
          </a:prstGeom>
        </p:spPr>
      </p:pic>
    </p:spTree>
    <p:extLst>
      <p:ext uri="{BB962C8B-B14F-4D97-AF65-F5344CB8AC3E}">
        <p14:creationId xmlns:p14="http://schemas.microsoft.com/office/powerpoint/2010/main" val="138319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397621" y="4704588"/>
            <a:ext cx="480060" cy="273844"/>
          </a:xfrm>
        </p:spPr>
        <p:txBody>
          <a:bodyPr/>
          <a:lstStyle/>
          <a:p>
            <a:pPr marL="0" lvl="0" indent="0" algn="r" rtl="0">
              <a:spcBef>
                <a:spcPts val="0"/>
              </a:spcBef>
              <a:spcAft>
                <a:spcPts val="0"/>
              </a:spcAft>
              <a:buNone/>
            </a:pPr>
            <a:fld id="{00000000-1234-1234-1234-123412341234}" type="slidenum">
              <a:rPr lang="fr-FR" smtClean="0"/>
              <a:t>18</a:t>
            </a:fld>
            <a:endParaRPr lang="fr-FR" dirty="0"/>
          </a:p>
        </p:txBody>
      </p:sp>
      <p:sp>
        <p:nvSpPr>
          <p:cNvPr id="3" name="ZoneTexte 2"/>
          <p:cNvSpPr txBox="1"/>
          <p:nvPr/>
        </p:nvSpPr>
        <p:spPr>
          <a:xfrm>
            <a:off x="0" y="41272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Zoom sur la dette du budget principal </a:t>
            </a:r>
          </a:p>
        </p:txBody>
      </p:sp>
      <p:pic>
        <p:nvPicPr>
          <p:cNvPr id="4" name="Image 3">
            <a:extLst>
              <a:ext uri="{FF2B5EF4-FFF2-40B4-BE49-F238E27FC236}">
                <a16:creationId xmlns:a16="http://schemas.microsoft.com/office/drawing/2014/main" id="{6EBF839B-1DE8-4357-A76D-04B685018F0A}"/>
              </a:ext>
            </a:extLst>
          </p:cNvPr>
          <p:cNvPicPr>
            <a:picLocks noChangeAspect="1"/>
          </p:cNvPicPr>
          <p:nvPr/>
        </p:nvPicPr>
        <p:blipFill>
          <a:blip r:embed="rId2"/>
          <a:stretch>
            <a:fillRect/>
          </a:stretch>
        </p:blipFill>
        <p:spPr>
          <a:xfrm>
            <a:off x="757226" y="1035731"/>
            <a:ext cx="6294737" cy="3377868"/>
          </a:xfrm>
          <a:prstGeom prst="rect">
            <a:avLst/>
          </a:prstGeom>
        </p:spPr>
      </p:pic>
    </p:spTree>
    <p:extLst>
      <p:ext uri="{BB962C8B-B14F-4D97-AF65-F5344CB8AC3E}">
        <p14:creationId xmlns:p14="http://schemas.microsoft.com/office/powerpoint/2010/main" val="28636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07146" y="4704588"/>
            <a:ext cx="480060" cy="273844"/>
          </a:xfrm>
        </p:spPr>
        <p:txBody>
          <a:bodyPr/>
          <a:lstStyle/>
          <a:p>
            <a:pPr marL="0" lvl="0" indent="0" algn="r" rtl="0">
              <a:spcBef>
                <a:spcPts val="0"/>
              </a:spcBef>
              <a:spcAft>
                <a:spcPts val="0"/>
              </a:spcAft>
              <a:buNone/>
            </a:pPr>
            <a:fld id="{00000000-1234-1234-1234-123412341234}" type="slidenum">
              <a:rPr lang="fr-FR" smtClean="0"/>
              <a:t>19</a:t>
            </a:fld>
            <a:endParaRPr lang="fr-FR"/>
          </a:p>
        </p:txBody>
      </p:sp>
      <p:sp>
        <p:nvSpPr>
          <p:cNvPr id="3" name="ZoneTexte 2"/>
          <p:cNvSpPr txBox="1"/>
          <p:nvPr/>
        </p:nvSpPr>
        <p:spPr>
          <a:xfrm>
            <a:off x="0" y="41272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Zoom sur la dette du budget principal </a:t>
            </a:r>
          </a:p>
        </p:txBody>
      </p:sp>
      <p:pic>
        <p:nvPicPr>
          <p:cNvPr id="8" name="Image 7">
            <a:extLst>
              <a:ext uri="{FF2B5EF4-FFF2-40B4-BE49-F238E27FC236}">
                <a16:creationId xmlns:a16="http://schemas.microsoft.com/office/drawing/2014/main" id="{87CFF75A-C1BE-CBA3-51D4-A78B29B015AD}"/>
              </a:ext>
            </a:extLst>
          </p:cNvPr>
          <p:cNvPicPr>
            <a:picLocks noChangeAspect="1"/>
          </p:cNvPicPr>
          <p:nvPr/>
        </p:nvPicPr>
        <p:blipFill>
          <a:blip r:embed="rId2"/>
          <a:stretch>
            <a:fillRect/>
          </a:stretch>
        </p:blipFill>
        <p:spPr>
          <a:xfrm>
            <a:off x="962892" y="876061"/>
            <a:ext cx="6328952" cy="3760439"/>
          </a:xfrm>
          <a:prstGeom prst="rect">
            <a:avLst/>
          </a:prstGeom>
        </p:spPr>
      </p:pic>
    </p:spTree>
    <p:extLst>
      <p:ext uri="{BB962C8B-B14F-4D97-AF65-F5344CB8AC3E}">
        <p14:creationId xmlns:p14="http://schemas.microsoft.com/office/powerpoint/2010/main" val="25107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texte 2"/>
          <p:cNvSpPr>
            <a:spLocks noGrp="1"/>
          </p:cNvSpPr>
          <p:nvPr>
            <p:ph type="body" idx="1"/>
          </p:nvPr>
        </p:nvSpPr>
        <p:spPr>
          <a:xfrm>
            <a:off x="4299020" y="1510487"/>
            <a:ext cx="3909953" cy="2724300"/>
          </a:xfrm>
          <a:solidFill>
            <a:schemeClr val="accent3">
              <a:lumMod val="20000"/>
              <a:lumOff val="80000"/>
            </a:schemeClr>
          </a:solidFill>
          <a:ln w="28575">
            <a:noFill/>
          </a:ln>
        </p:spPr>
        <p:txBody>
          <a:bodyPr/>
          <a:lstStyle/>
          <a:p>
            <a:pPr marL="101600" indent="0">
              <a:buNone/>
            </a:pPr>
            <a:r>
              <a:rPr lang="fr-FR" sz="1200" b="1" dirty="0">
                <a:solidFill>
                  <a:schemeClr val="accent1"/>
                </a:solidFill>
              </a:rPr>
              <a:t>Cadre juridique</a:t>
            </a:r>
          </a:p>
          <a:p>
            <a:pPr marL="101600" indent="0">
              <a:buNone/>
            </a:pPr>
            <a:r>
              <a:rPr lang="fr-FR" sz="1200" dirty="0"/>
              <a:t>Dans les communes de 3 500 habitants et plus, le maire présente au conseil municipal, dans un délai de deux mois précédant l'examen du budget, un rapport sur les orientations budgétaires, les engagements pluriannuels envisagés ainsi que sur la structure et la gestion de la dette. </a:t>
            </a:r>
          </a:p>
          <a:p>
            <a:pPr marL="101600" indent="0">
              <a:buNone/>
            </a:pPr>
            <a:r>
              <a:rPr lang="fr-FR" sz="1200" dirty="0"/>
              <a:t>Ce rapport donne lieu à un débat au conseil municipal, dans les conditions fixées par le règlement intérieur. Il est pris acte de la tenue du débat par une délibération spécifique à caractère non décisionnel</a:t>
            </a:r>
            <a:endParaRPr lang="fr-FR" sz="1200" b="1" dirty="0">
              <a:solidFill>
                <a:schemeClr val="accent1"/>
              </a:solidFill>
            </a:endParaRPr>
          </a:p>
        </p:txBody>
      </p:sp>
      <p:sp>
        <p:nvSpPr>
          <p:cNvPr id="4" name="Espace réservé du texte 3"/>
          <p:cNvSpPr>
            <a:spLocks noGrp="1"/>
          </p:cNvSpPr>
          <p:nvPr>
            <p:ph type="body" idx="2"/>
          </p:nvPr>
        </p:nvSpPr>
        <p:spPr>
          <a:xfrm>
            <a:off x="194466" y="1510487"/>
            <a:ext cx="3378300" cy="2724300"/>
          </a:xfrm>
          <a:solidFill>
            <a:schemeClr val="accent3">
              <a:lumMod val="20000"/>
              <a:lumOff val="80000"/>
            </a:schemeClr>
          </a:solidFill>
          <a:ln w="28575">
            <a:noFill/>
          </a:ln>
        </p:spPr>
        <p:txBody>
          <a:bodyPr/>
          <a:lstStyle/>
          <a:p>
            <a:pPr marL="101600" indent="0">
              <a:buNone/>
            </a:pPr>
            <a:r>
              <a:rPr lang="fr-FR" sz="1200" b="1" dirty="0">
                <a:solidFill>
                  <a:schemeClr val="accent1"/>
                </a:solidFill>
              </a:rPr>
              <a:t>Sommaire</a:t>
            </a:r>
          </a:p>
          <a:p>
            <a:pPr marL="88900" indent="-88900">
              <a:buFontTx/>
              <a:buChar char="-"/>
            </a:pPr>
            <a:r>
              <a:rPr lang="fr-FR" sz="1200" dirty="0">
                <a:solidFill>
                  <a:schemeClr val="accent1"/>
                </a:solidFill>
              </a:rPr>
              <a:t>Rétrospective 2024</a:t>
            </a:r>
          </a:p>
          <a:p>
            <a:pPr marL="88900" indent="-88900">
              <a:buFontTx/>
              <a:buChar char="-"/>
            </a:pPr>
            <a:r>
              <a:rPr lang="fr-FR" sz="1200" dirty="0">
                <a:solidFill>
                  <a:schemeClr val="accent1"/>
                </a:solidFill>
              </a:rPr>
              <a:t>Prospective et état de la dette</a:t>
            </a:r>
          </a:p>
          <a:p>
            <a:pPr marL="88900" indent="-88900">
              <a:buFontTx/>
              <a:buChar char="-"/>
            </a:pPr>
            <a:r>
              <a:rPr lang="fr-FR" sz="1200" dirty="0">
                <a:solidFill>
                  <a:schemeClr val="accent1"/>
                </a:solidFill>
              </a:rPr>
              <a:t>Budgets annexes</a:t>
            </a:r>
          </a:p>
          <a:p>
            <a:pPr marL="88900" indent="-88900">
              <a:buFontTx/>
              <a:buChar char="-"/>
            </a:pPr>
            <a:r>
              <a:rPr lang="fr-FR" sz="1200" dirty="0">
                <a:solidFill>
                  <a:schemeClr val="accent1"/>
                </a:solidFill>
              </a:rPr>
              <a:t>Orientations budgétaires 2025</a:t>
            </a:r>
          </a:p>
          <a:p>
            <a:pPr marL="88900" indent="-88900">
              <a:buFontTx/>
              <a:buChar char="-"/>
            </a:pPr>
            <a:r>
              <a:rPr lang="fr-FR" sz="1200" dirty="0">
                <a:solidFill>
                  <a:schemeClr val="accent1"/>
                </a:solidFill>
              </a:rPr>
              <a:t>Fiscalité 2025</a:t>
            </a:r>
          </a:p>
          <a:p>
            <a:pPr marL="88900" indent="-88900">
              <a:buFontTx/>
              <a:buChar char="-"/>
            </a:pPr>
            <a:endParaRPr lang="fr-FR" sz="1200" dirty="0">
              <a:solidFill>
                <a:schemeClr val="accent1"/>
              </a:solidFill>
            </a:endParaRPr>
          </a:p>
          <a:p>
            <a:pPr marL="88900" indent="-88900">
              <a:buFontTx/>
              <a:buChar char="-"/>
            </a:pPr>
            <a:endParaRPr lang="fr-FR" sz="1200" b="1" dirty="0">
              <a:solidFill>
                <a:schemeClr val="accent1"/>
              </a:solidFill>
            </a:endParaRPr>
          </a:p>
          <a:p>
            <a:pPr marL="0" indent="0">
              <a:buNone/>
            </a:pPr>
            <a:br>
              <a:rPr lang="fr-FR" sz="1200" b="1" dirty="0">
                <a:solidFill>
                  <a:schemeClr val="accent1"/>
                </a:solidFill>
              </a:rPr>
            </a:br>
            <a:endParaRPr lang="fr-FR" sz="1200" b="1" dirty="0">
              <a:solidFill>
                <a:schemeClr val="accent1"/>
              </a:solidFill>
            </a:endParaRPr>
          </a:p>
          <a:p>
            <a:pPr>
              <a:buFontTx/>
              <a:buChar char="-"/>
            </a:pPr>
            <a:endParaRPr lang="fr-FR" sz="1200" b="1" dirty="0">
              <a:solidFill>
                <a:schemeClr val="accent1"/>
              </a:solidFill>
            </a:endParaRPr>
          </a:p>
          <a:p>
            <a:pPr marL="101600" indent="0">
              <a:buNone/>
            </a:pPr>
            <a:endParaRPr lang="fr-FR" sz="1200" b="1" dirty="0">
              <a:solidFill>
                <a:schemeClr val="accent1"/>
              </a:solidFill>
            </a:endParaRPr>
          </a:p>
          <a:p>
            <a:pPr marL="101600" indent="0">
              <a:buNone/>
            </a:pPr>
            <a:endParaRPr lang="fr-FR" sz="1200" b="1" dirty="0">
              <a:solidFill>
                <a:schemeClr val="accent1"/>
              </a:solidFill>
            </a:endParaRPr>
          </a:p>
          <a:p>
            <a:pPr marL="101600" indent="0">
              <a:buNone/>
            </a:pPr>
            <a:endParaRPr lang="fr-FR" sz="1200" b="1" dirty="0">
              <a:solidFill>
                <a:schemeClr val="accent1"/>
              </a:solidFill>
            </a:endParaRPr>
          </a:p>
        </p:txBody>
      </p:sp>
      <p:sp>
        <p:nvSpPr>
          <p:cNvPr id="5" name="Espace réservé du numéro de diapositive 4"/>
          <p:cNvSpPr>
            <a:spLocks noGrp="1"/>
          </p:cNvSpPr>
          <p:nvPr>
            <p:ph type="sldNum" idx="12"/>
          </p:nvPr>
        </p:nvSpPr>
        <p:spPr>
          <a:xfrm>
            <a:off x="7364000" y="4680950"/>
            <a:ext cx="1487400" cy="315600"/>
          </a:xfrm>
        </p:spPr>
        <p:txBody>
          <a:bodyPr spcFirstLastPara="1" vert="horz" wrap="square" lIns="91425" tIns="91425" rIns="91425" bIns="91425" rtlCol="0" anchor="ctr" anchorCtr="0">
            <a:noAutofit/>
          </a:bodyPr>
          <a:lstStyle/>
          <a:p>
            <a:pPr algn="r"/>
            <a:fld id="{00000000-1234-1234-1234-123412341234}" type="slidenum">
              <a:rPr lang="fr-FR"/>
              <a:pPr algn="r"/>
              <a:t>2</a:t>
            </a:fld>
            <a:endParaRPr lang="fr-FR"/>
          </a:p>
        </p:txBody>
      </p:sp>
    </p:spTree>
    <p:extLst>
      <p:ext uri="{BB962C8B-B14F-4D97-AF65-F5344CB8AC3E}">
        <p14:creationId xmlns:p14="http://schemas.microsoft.com/office/powerpoint/2010/main" val="145026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389400" y="46746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ZoneTexte 2"/>
          <p:cNvSpPr txBox="1"/>
          <p:nvPr/>
        </p:nvSpPr>
        <p:spPr>
          <a:xfrm>
            <a:off x="248093" y="3456822"/>
            <a:ext cx="6294474" cy="630942"/>
          </a:xfrm>
          <a:prstGeom prst="rect">
            <a:avLst/>
          </a:prstGeom>
          <a:solidFill>
            <a:schemeClr val="accent1"/>
          </a:solidFill>
        </p:spPr>
        <p:txBody>
          <a:bodyPr wrap="square" rtlCol="0">
            <a:spAutoFit/>
          </a:bodyPr>
          <a:lstStyle/>
          <a:p>
            <a:r>
              <a:rPr lang="fr-FR" sz="3500" b="1" dirty="0">
                <a:solidFill>
                  <a:schemeClr val="bg1"/>
                </a:solidFill>
                <a:cs typeface="Calibri" panose="020F0502020204030204" pitchFamily="34" charset="0"/>
              </a:rPr>
              <a:t>Budget annexe PLH</a:t>
            </a:r>
          </a:p>
        </p:txBody>
      </p:sp>
    </p:spTree>
    <p:extLst>
      <p:ext uri="{BB962C8B-B14F-4D97-AF65-F5344CB8AC3E}">
        <p14:creationId xmlns:p14="http://schemas.microsoft.com/office/powerpoint/2010/main" val="410694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814275" y="392575"/>
            <a:ext cx="737349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PLH - RESULTATS DE L’EXERCICE 2024</a:t>
            </a:r>
            <a:endParaRPr dirty="0"/>
          </a:p>
        </p:txBody>
      </p:sp>
      <p:sp>
        <p:nvSpPr>
          <p:cNvPr id="270" name="Google Shape;270;p18"/>
          <p:cNvSpPr txBox="1">
            <a:spLocks noGrp="1"/>
          </p:cNvSpPr>
          <p:nvPr>
            <p:ph type="sldNum" idx="12"/>
          </p:nvPr>
        </p:nvSpPr>
        <p:spPr>
          <a:xfrm>
            <a:off x="7379875" y="46746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eau 3"/>
          <p:cNvGraphicFramePr>
            <a:graphicFrameLocks noGrp="1"/>
          </p:cNvGraphicFramePr>
          <p:nvPr>
            <p:extLst>
              <p:ext uri="{D42A27DB-BD31-4B8C-83A1-F6EECF244321}">
                <p14:modId xmlns:p14="http://schemas.microsoft.com/office/powerpoint/2010/main" val="1918114960"/>
              </p:ext>
            </p:extLst>
          </p:nvPr>
        </p:nvGraphicFramePr>
        <p:xfrm>
          <a:off x="210455" y="1661376"/>
          <a:ext cx="4267202" cy="1783080"/>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3182917781"/>
                    </a:ext>
                  </a:extLst>
                </a:gridCol>
                <a:gridCol w="1930400">
                  <a:extLst>
                    <a:ext uri="{9D8B030D-6E8A-4147-A177-3AD203B41FA5}">
                      <a16:colId xmlns:a16="http://schemas.microsoft.com/office/drawing/2014/main" val="297306787"/>
                    </a:ext>
                  </a:extLst>
                </a:gridCol>
              </a:tblGrid>
              <a:tr h="287682">
                <a:tc gridSpan="2">
                  <a:txBody>
                    <a:bodyPr/>
                    <a:lstStyle/>
                    <a:p>
                      <a:r>
                        <a:rPr lang="fr-FR" b="1" dirty="0">
                          <a:latin typeface="+mn-lt"/>
                        </a:rPr>
                        <a:t>Section</a:t>
                      </a:r>
                      <a:r>
                        <a:rPr lang="fr-FR" b="1" baseline="0" dirty="0">
                          <a:latin typeface="+mn-lt"/>
                        </a:rPr>
                        <a:t> de fonctionnement</a:t>
                      </a:r>
                      <a:endParaRPr lang="fr-FR" b="1" dirty="0">
                        <a:latin typeface="+mn-lt"/>
                      </a:endParaRPr>
                    </a:p>
                  </a:txBody>
                  <a:tcPr>
                    <a:solidFill>
                      <a:schemeClr val="accent1">
                        <a:lumMod val="20000"/>
                        <a:lumOff val="80000"/>
                      </a:schemeClr>
                    </a:solidFill>
                  </a:tcPr>
                </a:tc>
                <a:tc hMerge="1">
                  <a:txBody>
                    <a:bodyPr/>
                    <a:lstStyle/>
                    <a:p>
                      <a:endParaRPr lang="fr-FR" dirty="0"/>
                    </a:p>
                  </a:txBody>
                  <a:tcPr/>
                </a:tc>
                <a:extLst>
                  <a:ext uri="{0D108BD9-81ED-4DB2-BD59-A6C34878D82A}">
                    <a16:rowId xmlns:a16="http://schemas.microsoft.com/office/drawing/2014/main" val="1441498551"/>
                  </a:ext>
                </a:extLst>
              </a:tr>
              <a:tr h="291228">
                <a:tc>
                  <a:txBody>
                    <a:bodyPr/>
                    <a:lstStyle/>
                    <a:p>
                      <a:r>
                        <a:rPr lang="fr-FR" dirty="0">
                          <a:latin typeface="+mn-lt"/>
                        </a:rPr>
                        <a:t>Recettes (A)</a:t>
                      </a:r>
                    </a:p>
                  </a:txBody>
                  <a:tcPr/>
                </a:tc>
                <a:tc>
                  <a:txBody>
                    <a:bodyPr/>
                    <a:lstStyle/>
                    <a:p>
                      <a:pPr algn="r"/>
                      <a:r>
                        <a:rPr lang="fr-FR" dirty="0">
                          <a:latin typeface="+mn-lt"/>
                        </a:rPr>
                        <a:t>328 310,72</a:t>
                      </a:r>
                    </a:p>
                  </a:txBody>
                  <a:tcPr/>
                </a:tc>
                <a:extLst>
                  <a:ext uri="{0D108BD9-81ED-4DB2-BD59-A6C34878D82A}">
                    <a16:rowId xmlns:a16="http://schemas.microsoft.com/office/drawing/2014/main" val="3809771256"/>
                  </a:ext>
                </a:extLst>
              </a:tr>
              <a:tr h="291228">
                <a:tc>
                  <a:txBody>
                    <a:bodyPr/>
                    <a:lstStyle/>
                    <a:p>
                      <a:r>
                        <a:rPr lang="fr-FR" dirty="0">
                          <a:latin typeface="+mn-lt"/>
                        </a:rPr>
                        <a:t>Dépenses (B)</a:t>
                      </a:r>
                    </a:p>
                  </a:txBody>
                  <a:tcPr/>
                </a:tc>
                <a:tc>
                  <a:txBody>
                    <a:bodyPr/>
                    <a:lstStyle/>
                    <a:p>
                      <a:pPr algn="r"/>
                      <a:r>
                        <a:rPr lang="fr-FR" dirty="0">
                          <a:latin typeface="+mn-lt"/>
                        </a:rPr>
                        <a:t>315 412,18</a:t>
                      </a:r>
                    </a:p>
                  </a:txBody>
                  <a:tcPr/>
                </a:tc>
                <a:extLst>
                  <a:ext uri="{0D108BD9-81ED-4DB2-BD59-A6C34878D82A}">
                    <a16:rowId xmlns:a16="http://schemas.microsoft.com/office/drawing/2014/main" val="1916832078"/>
                  </a:ext>
                </a:extLst>
              </a:tr>
              <a:tr h="291228">
                <a:tc>
                  <a:txBody>
                    <a:bodyPr/>
                    <a:lstStyle/>
                    <a:p>
                      <a:r>
                        <a:rPr lang="fr-FR" dirty="0">
                          <a:latin typeface="+mn-lt"/>
                        </a:rPr>
                        <a:t>Résultat (C= A-B)</a:t>
                      </a:r>
                    </a:p>
                  </a:txBody>
                  <a:tcPr/>
                </a:tc>
                <a:tc>
                  <a:txBody>
                    <a:bodyPr/>
                    <a:lstStyle/>
                    <a:p>
                      <a:pPr algn="r"/>
                      <a:r>
                        <a:rPr lang="fr-FR" dirty="0">
                          <a:latin typeface="+mn-lt"/>
                        </a:rPr>
                        <a:t>12 898,54</a:t>
                      </a:r>
                    </a:p>
                  </a:txBody>
                  <a:tcPr/>
                </a:tc>
                <a:extLst>
                  <a:ext uri="{0D108BD9-81ED-4DB2-BD59-A6C34878D82A}">
                    <a16:rowId xmlns:a16="http://schemas.microsoft.com/office/drawing/2014/main" val="1131674495"/>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algn="r"/>
                      <a:r>
                        <a:rPr lang="fr-FR" dirty="0">
                          <a:latin typeface="+mn-lt"/>
                        </a:rPr>
                        <a:t>0,00</a:t>
                      </a:r>
                    </a:p>
                  </a:txBody>
                  <a:tcPr/>
                </a:tc>
                <a:extLst>
                  <a:ext uri="{0D108BD9-81ED-4DB2-BD59-A6C34878D82A}">
                    <a16:rowId xmlns:a16="http://schemas.microsoft.com/office/drawing/2014/main" val="1428711051"/>
                  </a:ext>
                </a:extLst>
              </a:tr>
              <a:tr h="291228">
                <a:tc>
                  <a:txBody>
                    <a:bodyPr/>
                    <a:lstStyle/>
                    <a:p>
                      <a:r>
                        <a:rPr lang="fr-FR" dirty="0">
                          <a:latin typeface="+mn-lt"/>
                        </a:rPr>
                        <a:t>Résultat clôture</a:t>
                      </a:r>
                      <a:r>
                        <a:rPr lang="fr-FR" baseline="0" dirty="0">
                          <a:latin typeface="+mn-lt"/>
                        </a:rPr>
                        <a:t> (E = C+D)</a:t>
                      </a:r>
                    </a:p>
                  </a:txBody>
                  <a:tcPr/>
                </a:tc>
                <a:tc>
                  <a:txBody>
                    <a:bodyPr/>
                    <a:lstStyle/>
                    <a:p>
                      <a:pPr algn="r"/>
                      <a:r>
                        <a:rPr lang="fr-FR" dirty="0">
                          <a:latin typeface="+mn-lt"/>
                        </a:rPr>
                        <a:t>12898,54</a:t>
                      </a:r>
                    </a:p>
                  </a:txBody>
                  <a:tcPr/>
                </a:tc>
                <a:extLst>
                  <a:ext uri="{0D108BD9-81ED-4DB2-BD59-A6C34878D82A}">
                    <a16:rowId xmlns:a16="http://schemas.microsoft.com/office/drawing/2014/main" val="3397379907"/>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278818752"/>
              </p:ext>
            </p:extLst>
          </p:nvPr>
        </p:nvGraphicFramePr>
        <p:xfrm>
          <a:off x="4688112" y="1661376"/>
          <a:ext cx="4267202" cy="1783080"/>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3182917781"/>
                    </a:ext>
                  </a:extLst>
                </a:gridCol>
                <a:gridCol w="1930400">
                  <a:extLst>
                    <a:ext uri="{9D8B030D-6E8A-4147-A177-3AD203B41FA5}">
                      <a16:colId xmlns:a16="http://schemas.microsoft.com/office/drawing/2014/main" val="297306787"/>
                    </a:ext>
                  </a:extLst>
                </a:gridCol>
              </a:tblGrid>
              <a:tr h="291228">
                <a:tc gridSpan="2">
                  <a:txBody>
                    <a:bodyPr/>
                    <a:lstStyle/>
                    <a:p>
                      <a:r>
                        <a:rPr lang="fr-FR" b="1" dirty="0">
                          <a:latin typeface="+mn-lt"/>
                        </a:rPr>
                        <a:t>Section</a:t>
                      </a:r>
                      <a:r>
                        <a:rPr lang="fr-FR" b="1" baseline="0" dirty="0">
                          <a:latin typeface="+mn-lt"/>
                        </a:rPr>
                        <a:t> d’investissement</a:t>
                      </a:r>
                      <a:endParaRPr lang="fr-FR" b="1" dirty="0">
                        <a:latin typeface="+mn-lt"/>
                      </a:endParaRPr>
                    </a:p>
                  </a:txBody>
                  <a:tcPr>
                    <a:solidFill>
                      <a:schemeClr val="accent3">
                        <a:lumMod val="20000"/>
                        <a:lumOff val="80000"/>
                      </a:schemeClr>
                    </a:solidFill>
                  </a:tcPr>
                </a:tc>
                <a:tc hMerge="1">
                  <a:txBody>
                    <a:bodyPr/>
                    <a:lstStyle/>
                    <a:p>
                      <a:endParaRPr lang="fr-FR" dirty="0"/>
                    </a:p>
                  </a:txBody>
                  <a:tcPr/>
                </a:tc>
                <a:extLst>
                  <a:ext uri="{0D108BD9-81ED-4DB2-BD59-A6C34878D82A}">
                    <a16:rowId xmlns:a16="http://schemas.microsoft.com/office/drawing/2014/main" val="1441498551"/>
                  </a:ext>
                </a:extLst>
              </a:tr>
              <a:tr h="291228">
                <a:tc>
                  <a:txBody>
                    <a:bodyPr/>
                    <a:lstStyle/>
                    <a:p>
                      <a:r>
                        <a:rPr lang="fr-FR" dirty="0">
                          <a:latin typeface="+mn-lt"/>
                        </a:rPr>
                        <a:t>Recettes (A)</a:t>
                      </a:r>
                    </a:p>
                  </a:txBody>
                  <a:tcPr/>
                </a:tc>
                <a:tc>
                  <a:txBody>
                    <a:bodyPr/>
                    <a:lstStyle/>
                    <a:p>
                      <a:pPr algn="r"/>
                      <a:r>
                        <a:rPr lang="fr-FR" dirty="0">
                          <a:latin typeface="+mn-lt"/>
                        </a:rPr>
                        <a:t>265 666,29</a:t>
                      </a:r>
                    </a:p>
                  </a:txBody>
                  <a:tcPr/>
                </a:tc>
                <a:extLst>
                  <a:ext uri="{0D108BD9-81ED-4DB2-BD59-A6C34878D82A}">
                    <a16:rowId xmlns:a16="http://schemas.microsoft.com/office/drawing/2014/main" val="3809771256"/>
                  </a:ext>
                </a:extLst>
              </a:tr>
              <a:tr h="291228">
                <a:tc>
                  <a:txBody>
                    <a:bodyPr/>
                    <a:lstStyle/>
                    <a:p>
                      <a:r>
                        <a:rPr lang="fr-FR" dirty="0">
                          <a:latin typeface="+mn-lt"/>
                        </a:rPr>
                        <a:t>Dépenses (B)</a:t>
                      </a:r>
                    </a:p>
                  </a:txBody>
                  <a:tcPr/>
                </a:tc>
                <a:tc>
                  <a:txBody>
                    <a:bodyPr/>
                    <a:lstStyle/>
                    <a:p>
                      <a:pPr algn="r"/>
                      <a:r>
                        <a:rPr lang="fr-FR" dirty="0">
                          <a:latin typeface="+mn-lt"/>
                        </a:rPr>
                        <a:t>374 877,07</a:t>
                      </a:r>
                    </a:p>
                  </a:txBody>
                  <a:tcPr/>
                </a:tc>
                <a:extLst>
                  <a:ext uri="{0D108BD9-81ED-4DB2-BD59-A6C34878D82A}">
                    <a16:rowId xmlns:a16="http://schemas.microsoft.com/office/drawing/2014/main" val="1916832078"/>
                  </a:ext>
                </a:extLst>
              </a:tr>
              <a:tr h="291228">
                <a:tc>
                  <a:txBody>
                    <a:bodyPr/>
                    <a:lstStyle/>
                    <a:p>
                      <a:r>
                        <a:rPr lang="fr-FR" dirty="0">
                          <a:latin typeface="+mn-lt"/>
                        </a:rPr>
                        <a:t>Résultat (C= A-B)</a:t>
                      </a:r>
                    </a:p>
                  </a:txBody>
                  <a:tcPr/>
                </a:tc>
                <a:tc>
                  <a:txBody>
                    <a:bodyPr/>
                    <a:lstStyle/>
                    <a:p>
                      <a:pPr algn="r"/>
                      <a:r>
                        <a:rPr lang="fr-FR" dirty="0">
                          <a:latin typeface="+mn-lt"/>
                        </a:rPr>
                        <a:t>-109 210,78</a:t>
                      </a:r>
                    </a:p>
                  </a:txBody>
                  <a:tcPr/>
                </a:tc>
                <a:extLst>
                  <a:ext uri="{0D108BD9-81ED-4DB2-BD59-A6C34878D82A}">
                    <a16:rowId xmlns:a16="http://schemas.microsoft.com/office/drawing/2014/main" val="1131674495"/>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algn="r"/>
                      <a:r>
                        <a:rPr lang="fr-FR" dirty="0">
                          <a:latin typeface="+mn-lt"/>
                        </a:rPr>
                        <a:t>-179 089,96</a:t>
                      </a:r>
                    </a:p>
                  </a:txBody>
                  <a:tcPr/>
                </a:tc>
                <a:extLst>
                  <a:ext uri="{0D108BD9-81ED-4DB2-BD59-A6C34878D82A}">
                    <a16:rowId xmlns:a16="http://schemas.microsoft.com/office/drawing/2014/main" val="1428711051"/>
                  </a:ext>
                </a:extLst>
              </a:tr>
              <a:tr h="291228">
                <a:tc>
                  <a:txBody>
                    <a:bodyPr/>
                    <a:lstStyle/>
                    <a:p>
                      <a:r>
                        <a:rPr lang="fr-FR" dirty="0">
                          <a:latin typeface="+mn-lt"/>
                        </a:rPr>
                        <a:t>Résultat clôture</a:t>
                      </a:r>
                      <a:r>
                        <a:rPr lang="fr-FR" baseline="0" dirty="0">
                          <a:latin typeface="+mn-lt"/>
                        </a:rPr>
                        <a:t> (E’ = C+D)</a:t>
                      </a:r>
                    </a:p>
                  </a:txBody>
                  <a:tcPr/>
                </a:tc>
                <a:tc>
                  <a:txBody>
                    <a:bodyPr/>
                    <a:lstStyle/>
                    <a:p>
                      <a:pPr algn="r"/>
                      <a:r>
                        <a:rPr lang="fr-FR" dirty="0">
                          <a:latin typeface="+mn-lt"/>
                        </a:rPr>
                        <a:t>-288 300,74</a:t>
                      </a:r>
                    </a:p>
                  </a:txBody>
                  <a:tcPr/>
                </a:tc>
                <a:extLst>
                  <a:ext uri="{0D108BD9-81ED-4DB2-BD59-A6C34878D82A}">
                    <a16:rowId xmlns:a16="http://schemas.microsoft.com/office/drawing/2014/main" val="339737990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795171521"/>
              </p:ext>
            </p:extLst>
          </p:nvPr>
        </p:nvGraphicFramePr>
        <p:xfrm>
          <a:off x="210455" y="3788502"/>
          <a:ext cx="6096000" cy="370840"/>
        </p:xfrm>
        <a:graphic>
          <a:graphicData uri="http://schemas.openxmlformats.org/drawingml/2006/table">
            <a:tbl>
              <a:tblPr firstRow="1" bandRow="1">
                <a:tableStyleId>{025D08E4-4CB9-4A25-91DF-C19B82DA8EF8}</a:tableStyleId>
              </a:tblPr>
              <a:tblGrid>
                <a:gridCol w="3048000">
                  <a:extLst>
                    <a:ext uri="{9D8B030D-6E8A-4147-A177-3AD203B41FA5}">
                      <a16:colId xmlns:a16="http://schemas.microsoft.com/office/drawing/2014/main" val="1083293044"/>
                    </a:ext>
                  </a:extLst>
                </a:gridCol>
                <a:gridCol w="3048000">
                  <a:extLst>
                    <a:ext uri="{9D8B030D-6E8A-4147-A177-3AD203B41FA5}">
                      <a16:colId xmlns:a16="http://schemas.microsoft.com/office/drawing/2014/main" val="2857491548"/>
                    </a:ext>
                  </a:extLst>
                </a:gridCol>
              </a:tblGrid>
              <a:tr h="370840">
                <a:tc>
                  <a:txBody>
                    <a:bodyPr/>
                    <a:lstStyle/>
                    <a:p>
                      <a:r>
                        <a:rPr lang="fr-FR" b="1" dirty="0">
                          <a:latin typeface="+mn-lt"/>
                        </a:rPr>
                        <a:t>Solde 2024</a:t>
                      </a:r>
                      <a:r>
                        <a:rPr lang="fr-FR" b="1" baseline="0" dirty="0">
                          <a:latin typeface="+mn-lt"/>
                        </a:rPr>
                        <a:t> (E+E’)</a:t>
                      </a:r>
                      <a:endParaRPr lang="fr-FR" b="1" dirty="0">
                        <a:latin typeface="+mn-lt"/>
                      </a:endParaRPr>
                    </a:p>
                  </a:txBody>
                  <a:tcPr>
                    <a:solidFill>
                      <a:schemeClr val="accent1">
                        <a:lumMod val="20000"/>
                        <a:lumOff val="80000"/>
                      </a:schemeClr>
                    </a:solidFill>
                  </a:tcPr>
                </a:tc>
                <a:tc>
                  <a:txBody>
                    <a:bodyPr/>
                    <a:lstStyle/>
                    <a:p>
                      <a:pPr algn="r"/>
                      <a:r>
                        <a:rPr lang="fr-FR" dirty="0">
                          <a:latin typeface="+mn-lt"/>
                        </a:rPr>
                        <a:t>-275 402,20 €</a:t>
                      </a:r>
                    </a:p>
                  </a:txBody>
                  <a:tcPr/>
                </a:tc>
                <a:extLst>
                  <a:ext uri="{0D108BD9-81ED-4DB2-BD59-A6C34878D82A}">
                    <a16:rowId xmlns:a16="http://schemas.microsoft.com/office/drawing/2014/main" val="3259887839"/>
                  </a:ext>
                </a:extLst>
              </a:tr>
            </a:tbl>
          </a:graphicData>
        </a:graphic>
      </p:graphicFrame>
    </p:spTree>
    <p:extLst>
      <p:ext uri="{BB962C8B-B14F-4D97-AF65-F5344CB8AC3E}">
        <p14:creationId xmlns:p14="http://schemas.microsoft.com/office/powerpoint/2010/main" val="226775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397621" y="4730780"/>
            <a:ext cx="480060" cy="273844"/>
          </a:xfrm>
        </p:spPr>
        <p:txBody>
          <a:bodyPr/>
          <a:lstStyle/>
          <a:p>
            <a:pPr marL="0" lvl="0" indent="0" algn="r" rtl="0">
              <a:spcBef>
                <a:spcPts val="0"/>
              </a:spcBef>
              <a:spcAft>
                <a:spcPts val="0"/>
              </a:spcAft>
              <a:buNone/>
            </a:pPr>
            <a:fld id="{00000000-1234-1234-1234-123412341234}" type="slidenum">
              <a:rPr lang="fr-FR" smtClean="0"/>
              <a:t>22</a:t>
            </a:fld>
            <a:endParaRPr lang="fr-FR"/>
          </a:p>
        </p:txBody>
      </p:sp>
      <p:sp>
        <p:nvSpPr>
          <p:cNvPr id="3" name="ZoneTexte 2"/>
          <p:cNvSpPr txBox="1"/>
          <p:nvPr/>
        </p:nvSpPr>
        <p:spPr>
          <a:xfrm>
            <a:off x="0" y="41272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Zoom sur la dette du budget annexe PLH </a:t>
            </a:r>
          </a:p>
        </p:txBody>
      </p:sp>
      <p:pic>
        <p:nvPicPr>
          <p:cNvPr id="6" name="Image 5">
            <a:extLst>
              <a:ext uri="{FF2B5EF4-FFF2-40B4-BE49-F238E27FC236}">
                <a16:creationId xmlns:a16="http://schemas.microsoft.com/office/drawing/2014/main" id="{085BB873-A624-DDAA-A205-5F13C464BE36}"/>
              </a:ext>
            </a:extLst>
          </p:cNvPr>
          <p:cNvPicPr>
            <a:picLocks noChangeAspect="1"/>
          </p:cNvPicPr>
          <p:nvPr/>
        </p:nvPicPr>
        <p:blipFill>
          <a:blip r:embed="rId2"/>
          <a:stretch>
            <a:fillRect/>
          </a:stretch>
        </p:blipFill>
        <p:spPr>
          <a:xfrm>
            <a:off x="460782" y="899878"/>
            <a:ext cx="7683591" cy="3595921"/>
          </a:xfrm>
          <a:prstGeom prst="rect">
            <a:avLst/>
          </a:prstGeom>
        </p:spPr>
      </p:pic>
    </p:spTree>
    <p:extLst>
      <p:ext uri="{BB962C8B-B14F-4D97-AF65-F5344CB8AC3E}">
        <p14:creationId xmlns:p14="http://schemas.microsoft.com/office/powerpoint/2010/main" val="25995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669668" y="191400"/>
            <a:ext cx="746295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PLH - RESULTATS DE L’EXERCICE 2024</a:t>
            </a:r>
            <a:endParaRPr dirty="0"/>
          </a:p>
        </p:txBody>
      </p:sp>
      <p:sp>
        <p:nvSpPr>
          <p:cNvPr id="270" name="Google Shape;270;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4" name="Image 3">
            <a:extLst>
              <a:ext uri="{FF2B5EF4-FFF2-40B4-BE49-F238E27FC236}">
                <a16:creationId xmlns:a16="http://schemas.microsoft.com/office/drawing/2014/main" id="{0B5573BA-699B-2FB2-CF67-6680676D7CF5}"/>
              </a:ext>
            </a:extLst>
          </p:cNvPr>
          <p:cNvPicPr>
            <a:picLocks noChangeAspect="1"/>
          </p:cNvPicPr>
          <p:nvPr/>
        </p:nvPicPr>
        <p:blipFill>
          <a:blip r:embed="rId3"/>
          <a:srcRect l="4450" t="8399" r="9616" b="8399"/>
          <a:stretch/>
        </p:blipFill>
        <p:spPr>
          <a:xfrm>
            <a:off x="2056944" y="957599"/>
            <a:ext cx="5239205" cy="3095211"/>
          </a:xfrm>
          <a:prstGeom prst="rect">
            <a:avLst/>
          </a:prstGeom>
        </p:spPr>
      </p:pic>
      <p:pic>
        <p:nvPicPr>
          <p:cNvPr id="6" name="Image 5">
            <a:extLst>
              <a:ext uri="{FF2B5EF4-FFF2-40B4-BE49-F238E27FC236}">
                <a16:creationId xmlns:a16="http://schemas.microsoft.com/office/drawing/2014/main" id="{50C884BD-14C6-59BE-14A9-9468E53D442C}"/>
              </a:ext>
            </a:extLst>
          </p:cNvPr>
          <p:cNvPicPr>
            <a:picLocks noChangeAspect="1"/>
          </p:cNvPicPr>
          <p:nvPr/>
        </p:nvPicPr>
        <p:blipFill>
          <a:blip r:embed="rId4"/>
          <a:srcRect t="26132"/>
          <a:stretch/>
        </p:blipFill>
        <p:spPr>
          <a:xfrm>
            <a:off x="669668" y="4185901"/>
            <a:ext cx="7900451" cy="873234"/>
          </a:xfrm>
          <a:prstGeom prst="rect">
            <a:avLst/>
          </a:prstGeom>
        </p:spPr>
      </p:pic>
    </p:spTree>
    <p:extLst>
      <p:ext uri="{BB962C8B-B14F-4D97-AF65-F5344CB8AC3E}">
        <p14:creationId xmlns:p14="http://schemas.microsoft.com/office/powerpoint/2010/main" val="3683702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398925" y="46746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ZoneTexte 2"/>
          <p:cNvSpPr txBox="1"/>
          <p:nvPr/>
        </p:nvSpPr>
        <p:spPr>
          <a:xfrm>
            <a:off x="0" y="3436197"/>
            <a:ext cx="6294474" cy="630942"/>
          </a:xfrm>
          <a:prstGeom prst="rect">
            <a:avLst/>
          </a:prstGeom>
          <a:solidFill>
            <a:schemeClr val="accent1"/>
          </a:solidFill>
        </p:spPr>
        <p:txBody>
          <a:bodyPr wrap="square" rtlCol="0">
            <a:spAutoFit/>
          </a:bodyPr>
          <a:lstStyle/>
          <a:p>
            <a:r>
              <a:rPr lang="fr-FR" sz="3500" b="1" dirty="0">
                <a:solidFill>
                  <a:schemeClr val="bg1"/>
                </a:solidFill>
                <a:cs typeface="Calibri" panose="020F0502020204030204" pitchFamily="34" charset="0"/>
              </a:rPr>
              <a:t>Budget annexe Pôle santé</a:t>
            </a:r>
          </a:p>
        </p:txBody>
      </p:sp>
    </p:spTree>
    <p:extLst>
      <p:ext uri="{BB962C8B-B14F-4D97-AF65-F5344CB8AC3E}">
        <p14:creationId xmlns:p14="http://schemas.microsoft.com/office/powerpoint/2010/main" val="96187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Création d’un pôle santé</a:t>
            </a:r>
            <a:endParaRPr dirty="0"/>
          </a:p>
        </p:txBody>
      </p:sp>
      <p:sp>
        <p:nvSpPr>
          <p:cNvPr id="270" name="Google Shape;270;p18"/>
          <p:cNvSpPr txBox="1">
            <a:spLocks noGrp="1"/>
          </p:cNvSpPr>
          <p:nvPr>
            <p:ph type="sldNum" idx="12"/>
          </p:nvPr>
        </p:nvSpPr>
        <p:spPr>
          <a:xfrm>
            <a:off x="7398994" y="4683225"/>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au 2">
            <a:extLst>
              <a:ext uri="{FF2B5EF4-FFF2-40B4-BE49-F238E27FC236}">
                <a16:creationId xmlns:a16="http://schemas.microsoft.com/office/drawing/2014/main" id="{2298B8CA-4F2B-E149-2CDC-4D0D7D4F55D3}"/>
              </a:ext>
            </a:extLst>
          </p:cNvPr>
          <p:cNvGraphicFramePr>
            <a:graphicFrameLocks noGrp="1"/>
          </p:cNvGraphicFramePr>
          <p:nvPr>
            <p:extLst>
              <p:ext uri="{D42A27DB-BD31-4B8C-83A1-F6EECF244321}">
                <p14:modId xmlns:p14="http://schemas.microsoft.com/office/powerpoint/2010/main" val="3940096449"/>
              </p:ext>
            </p:extLst>
          </p:nvPr>
        </p:nvGraphicFramePr>
        <p:xfrm>
          <a:off x="134647" y="2123786"/>
          <a:ext cx="4267202" cy="1783080"/>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4242004632"/>
                    </a:ext>
                  </a:extLst>
                </a:gridCol>
                <a:gridCol w="1930400">
                  <a:extLst>
                    <a:ext uri="{9D8B030D-6E8A-4147-A177-3AD203B41FA5}">
                      <a16:colId xmlns:a16="http://schemas.microsoft.com/office/drawing/2014/main" val="3772457980"/>
                    </a:ext>
                  </a:extLst>
                </a:gridCol>
              </a:tblGrid>
              <a:tr h="287682">
                <a:tc gridSpan="2">
                  <a:txBody>
                    <a:bodyPr/>
                    <a:lstStyle/>
                    <a:p>
                      <a:r>
                        <a:rPr lang="fr-FR" b="1" dirty="0">
                          <a:latin typeface="+mn-lt"/>
                        </a:rPr>
                        <a:t>Section</a:t>
                      </a:r>
                      <a:r>
                        <a:rPr lang="fr-FR" b="1" baseline="0" dirty="0">
                          <a:latin typeface="+mn-lt"/>
                        </a:rPr>
                        <a:t> de fonctionnement</a:t>
                      </a:r>
                      <a:endParaRPr lang="fr-FR" b="1" dirty="0">
                        <a:latin typeface="+mn-lt"/>
                      </a:endParaRPr>
                    </a:p>
                  </a:txBody>
                  <a:tcPr>
                    <a:solidFill>
                      <a:schemeClr val="accent1">
                        <a:lumMod val="20000"/>
                        <a:lumOff val="80000"/>
                      </a:schemeClr>
                    </a:solidFill>
                  </a:tcPr>
                </a:tc>
                <a:tc hMerge="1">
                  <a:txBody>
                    <a:bodyPr/>
                    <a:lstStyle/>
                    <a:p>
                      <a:endParaRPr lang="fr-FR" dirty="0"/>
                    </a:p>
                  </a:txBody>
                  <a:tcPr/>
                </a:tc>
                <a:extLst>
                  <a:ext uri="{0D108BD9-81ED-4DB2-BD59-A6C34878D82A}">
                    <a16:rowId xmlns:a16="http://schemas.microsoft.com/office/drawing/2014/main" val="1387704300"/>
                  </a:ext>
                </a:extLst>
              </a:tr>
              <a:tr h="291228">
                <a:tc>
                  <a:txBody>
                    <a:bodyPr/>
                    <a:lstStyle/>
                    <a:p>
                      <a:r>
                        <a:rPr lang="fr-FR" dirty="0">
                          <a:latin typeface="+mn-lt"/>
                        </a:rPr>
                        <a:t>Recettes (A)</a:t>
                      </a:r>
                    </a:p>
                  </a:txBody>
                  <a:tcPr/>
                </a:tc>
                <a:tc>
                  <a:txBody>
                    <a:bodyPr/>
                    <a:lstStyle/>
                    <a:p>
                      <a:pPr algn="r"/>
                      <a:r>
                        <a:rPr lang="fr-FR" dirty="0">
                          <a:latin typeface="+mn-lt"/>
                        </a:rPr>
                        <a:t>0,00 €</a:t>
                      </a:r>
                    </a:p>
                  </a:txBody>
                  <a:tcPr/>
                </a:tc>
                <a:extLst>
                  <a:ext uri="{0D108BD9-81ED-4DB2-BD59-A6C34878D82A}">
                    <a16:rowId xmlns:a16="http://schemas.microsoft.com/office/drawing/2014/main" val="869497581"/>
                  </a:ext>
                </a:extLst>
              </a:tr>
              <a:tr h="291228">
                <a:tc>
                  <a:txBody>
                    <a:bodyPr/>
                    <a:lstStyle/>
                    <a:p>
                      <a:r>
                        <a:rPr lang="fr-FR" dirty="0">
                          <a:latin typeface="+mn-lt"/>
                        </a:rPr>
                        <a:t>Dépenses (B)</a:t>
                      </a:r>
                    </a:p>
                  </a:txBody>
                  <a:tcPr/>
                </a:tc>
                <a:tc>
                  <a:txBody>
                    <a:bodyPr/>
                    <a:lstStyle/>
                    <a:p>
                      <a:pPr algn="r"/>
                      <a:r>
                        <a:rPr lang="fr-FR" dirty="0">
                          <a:latin typeface="+mn-lt"/>
                        </a:rPr>
                        <a:t>11 991,00 €</a:t>
                      </a:r>
                    </a:p>
                  </a:txBody>
                  <a:tcPr/>
                </a:tc>
                <a:extLst>
                  <a:ext uri="{0D108BD9-81ED-4DB2-BD59-A6C34878D82A}">
                    <a16:rowId xmlns:a16="http://schemas.microsoft.com/office/drawing/2014/main" val="221354179"/>
                  </a:ext>
                </a:extLst>
              </a:tr>
              <a:tr h="291228">
                <a:tc>
                  <a:txBody>
                    <a:bodyPr/>
                    <a:lstStyle/>
                    <a:p>
                      <a:r>
                        <a:rPr lang="fr-FR" dirty="0">
                          <a:latin typeface="+mn-lt"/>
                        </a:rPr>
                        <a:t>Résultat (C= A-B)</a:t>
                      </a:r>
                    </a:p>
                  </a:txBody>
                  <a:tcPr/>
                </a:tc>
                <a:tc>
                  <a:txBody>
                    <a:bodyPr/>
                    <a:lstStyle/>
                    <a:p>
                      <a:pPr algn="r"/>
                      <a:r>
                        <a:rPr lang="fr-FR" dirty="0">
                          <a:latin typeface="+mn-lt"/>
                        </a:rPr>
                        <a:t>-11 991,00 €</a:t>
                      </a:r>
                    </a:p>
                  </a:txBody>
                  <a:tcPr/>
                </a:tc>
                <a:extLst>
                  <a:ext uri="{0D108BD9-81ED-4DB2-BD59-A6C34878D82A}">
                    <a16:rowId xmlns:a16="http://schemas.microsoft.com/office/drawing/2014/main" val="2898575862"/>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0,00 €</a:t>
                      </a:r>
                    </a:p>
                  </a:txBody>
                  <a:tcPr/>
                </a:tc>
                <a:extLst>
                  <a:ext uri="{0D108BD9-81ED-4DB2-BD59-A6C34878D82A}">
                    <a16:rowId xmlns:a16="http://schemas.microsoft.com/office/drawing/2014/main" val="2163730193"/>
                  </a:ext>
                </a:extLst>
              </a:tr>
              <a:tr h="291228">
                <a:tc>
                  <a:txBody>
                    <a:bodyPr/>
                    <a:lstStyle/>
                    <a:p>
                      <a:r>
                        <a:rPr lang="fr-FR" dirty="0">
                          <a:latin typeface="+mn-lt"/>
                        </a:rPr>
                        <a:t>Résultat clôture</a:t>
                      </a:r>
                      <a:r>
                        <a:rPr lang="fr-FR" baseline="0" dirty="0">
                          <a:latin typeface="+mn-lt"/>
                        </a:rPr>
                        <a:t> (E = C+D)</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-11 991,00 €</a:t>
                      </a:r>
                    </a:p>
                  </a:txBody>
                  <a:tcPr/>
                </a:tc>
                <a:extLst>
                  <a:ext uri="{0D108BD9-81ED-4DB2-BD59-A6C34878D82A}">
                    <a16:rowId xmlns:a16="http://schemas.microsoft.com/office/drawing/2014/main" val="2261145243"/>
                  </a:ext>
                </a:extLst>
              </a:tr>
            </a:tbl>
          </a:graphicData>
        </a:graphic>
      </p:graphicFrame>
      <p:graphicFrame>
        <p:nvGraphicFramePr>
          <p:cNvPr id="4" name="Tableau 3">
            <a:extLst>
              <a:ext uri="{FF2B5EF4-FFF2-40B4-BE49-F238E27FC236}">
                <a16:creationId xmlns:a16="http://schemas.microsoft.com/office/drawing/2014/main" id="{05DEB906-3AE6-9D7A-A6B5-ED86A97BC41E}"/>
              </a:ext>
            </a:extLst>
          </p:cNvPr>
          <p:cNvGraphicFramePr>
            <a:graphicFrameLocks noGrp="1"/>
          </p:cNvGraphicFramePr>
          <p:nvPr>
            <p:extLst>
              <p:ext uri="{D42A27DB-BD31-4B8C-83A1-F6EECF244321}">
                <p14:modId xmlns:p14="http://schemas.microsoft.com/office/powerpoint/2010/main" val="3312446887"/>
              </p:ext>
            </p:extLst>
          </p:nvPr>
        </p:nvGraphicFramePr>
        <p:xfrm>
          <a:off x="4638242" y="2123786"/>
          <a:ext cx="4267202" cy="1783080"/>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1791268140"/>
                    </a:ext>
                  </a:extLst>
                </a:gridCol>
                <a:gridCol w="1930400">
                  <a:extLst>
                    <a:ext uri="{9D8B030D-6E8A-4147-A177-3AD203B41FA5}">
                      <a16:colId xmlns:a16="http://schemas.microsoft.com/office/drawing/2014/main" val="1631454103"/>
                    </a:ext>
                  </a:extLst>
                </a:gridCol>
              </a:tblGrid>
              <a:tr h="291228">
                <a:tc gridSpan="2">
                  <a:txBody>
                    <a:bodyPr/>
                    <a:lstStyle/>
                    <a:p>
                      <a:r>
                        <a:rPr lang="fr-FR" b="1" dirty="0">
                          <a:latin typeface="+mn-lt"/>
                        </a:rPr>
                        <a:t>Section</a:t>
                      </a:r>
                      <a:r>
                        <a:rPr lang="fr-FR" b="1" baseline="0" dirty="0">
                          <a:latin typeface="+mn-lt"/>
                        </a:rPr>
                        <a:t> d’investissement</a:t>
                      </a:r>
                      <a:endParaRPr lang="fr-FR" b="1" dirty="0">
                        <a:latin typeface="+mn-lt"/>
                      </a:endParaRPr>
                    </a:p>
                  </a:txBody>
                  <a:tcPr>
                    <a:solidFill>
                      <a:schemeClr val="accent3">
                        <a:lumMod val="20000"/>
                        <a:lumOff val="80000"/>
                      </a:schemeClr>
                    </a:solidFill>
                  </a:tcPr>
                </a:tc>
                <a:tc hMerge="1">
                  <a:txBody>
                    <a:bodyPr/>
                    <a:lstStyle/>
                    <a:p>
                      <a:endParaRPr lang="fr-FR" dirty="0"/>
                    </a:p>
                  </a:txBody>
                  <a:tcPr/>
                </a:tc>
                <a:extLst>
                  <a:ext uri="{0D108BD9-81ED-4DB2-BD59-A6C34878D82A}">
                    <a16:rowId xmlns:a16="http://schemas.microsoft.com/office/drawing/2014/main" val="2078807843"/>
                  </a:ext>
                </a:extLst>
              </a:tr>
              <a:tr h="291228">
                <a:tc>
                  <a:txBody>
                    <a:bodyPr/>
                    <a:lstStyle/>
                    <a:p>
                      <a:r>
                        <a:rPr lang="fr-FR" dirty="0">
                          <a:latin typeface="+mn-lt"/>
                        </a:rPr>
                        <a:t>Recettes (A)</a:t>
                      </a:r>
                    </a:p>
                  </a:txBody>
                  <a:tcPr/>
                </a:tc>
                <a:tc>
                  <a:txBody>
                    <a:bodyPr/>
                    <a:lstStyle/>
                    <a:p>
                      <a:pPr algn="r"/>
                      <a:r>
                        <a:rPr lang="fr-FR" dirty="0">
                          <a:latin typeface="+mn-lt"/>
                        </a:rPr>
                        <a:t>1 089 086,41 €</a:t>
                      </a:r>
                    </a:p>
                  </a:txBody>
                  <a:tcPr/>
                </a:tc>
                <a:extLst>
                  <a:ext uri="{0D108BD9-81ED-4DB2-BD59-A6C34878D82A}">
                    <a16:rowId xmlns:a16="http://schemas.microsoft.com/office/drawing/2014/main" val="3661805857"/>
                  </a:ext>
                </a:extLst>
              </a:tr>
              <a:tr h="291228">
                <a:tc>
                  <a:txBody>
                    <a:bodyPr/>
                    <a:lstStyle/>
                    <a:p>
                      <a:r>
                        <a:rPr lang="fr-FR" dirty="0">
                          <a:latin typeface="+mn-lt"/>
                        </a:rPr>
                        <a:t>Dépenses (B)</a:t>
                      </a:r>
                    </a:p>
                  </a:txBody>
                  <a:tcPr/>
                </a:tc>
                <a:tc>
                  <a:txBody>
                    <a:bodyPr/>
                    <a:lstStyle/>
                    <a:p>
                      <a:pPr algn="r"/>
                      <a:r>
                        <a:rPr lang="fr-FR" dirty="0">
                          <a:latin typeface="+mn-lt"/>
                        </a:rPr>
                        <a:t>1 227 056,95 € </a:t>
                      </a:r>
                    </a:p>
                  </a:txBody>
                  <a:tcPr/>
                </a:tc>
                <a:extLst>
                  <a:ext uri="{0D108BD9-81ED-4DB2-BD59-A6C34878D82A}">
                    <a16:rowId xmlns:a16="http://schemas.microsoft.com/office/drawing/2014/main" val="380266018"/>
                  </a:ext>
                </a:extLst>
              </a:tr>
              <a:tr h="291228">
                <a:tc>
                  <a:txBody>
                    <a:bodyPr/>
                    <a:lstStyle/>
                    <a:p>
                      <a:r>
                        <a:rPr lang="fr-FR" dirty="0">
                          <a:latin typeface="+mn-lt"/>
                        </a:rPr>
                        <a:t>Résultat (C= A-B)</a:t>
                      </a:r>
                    </a:p>
                  </a:txBody>
                  <a:tcPr/>
                </a:tc>
                <a:tc>
                  <a:txBody>
                    <a:bodyPr/>
                    <a:lstStyle/>
                    <a:p>
                      <a:pPr algn="r"/>
                      <a:r>
                        <a:rPr lang="fr-FR" dirty="0">
                          <a:latin typeface="+mn-lt"/>
                        </a:rPr>
                        <a:t>-137 970,54 €</a:t>
                      </a:r>
                    </a:p>
                  </a:txBody>
                  <a:tcPr/>
                </a:tc>
                <a:extLst>
                  <a:ext uri="{0D108BD9-81ED-4DB2-BD59-A6C34878D82A}">
                    <a16:rowId xmlns:a16="http://schemas.microsoft.com/office/drawing/2014/main" val="1749730315"/>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0,00 €</a:t>
                      </a:r>
                    </a:p>
                  </a:txBody>
                  <a:tcPr/>
                </a:tc>
                <a:extLst>
                  <a:ext uri="{0D108BD9-81ED-4DB2-BD59-A6C34878D82A}">
                    <a16:rowId xmlns:a16="http://schemas.microsoft.com/office/drawing/2014/main" val="631816496"/>
                  </a:ext>
                </a:extLst>
              </a:tr>
              <a:tr h="291228">
                <a:tc>
                  <a:txBody>
                    <a:bodyPr/>
                    <a:lstStyle/>
                    <a:p>
                      <a:r>
                        <a:rPr lang="fr-FR" dirty="0">
                          <a:latin typeface="+mn-lt"/>
                        </a:rPr>
                        <a:t>Résultat clôture</a:t>
                      </a:r>
                      <a:r>
                        <a:rPr lang="fr-FR" baseline="0" dirty="0">
                          <a:latin typeface="+mn-lt"/>
                        </a:rPr>
                        <a:t> (E’ = C+D)</a:t>
                      </a:r>
                    </a:p>
                  </a:txBody>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-137 970,54 €</a:t>
                      </a:r>
                    </a:p>
                  </a:txBody>
                  <a:tcPr/>
                </a:tc>
                <a:extLst>
                  <a:ext uri="{0D108BD9-81ED-4DB2-BD59-A6C34878D82A}">
                    <a16:rowId xmlns:a16="http://schemas.microsoft.com/office/drawing/2014/main" val="420241435"/>
                  </a:ext>
                </a:extLst>
              </a:tr>
            </a:tbl>
          </a:graphicData>
        </a:graphic>
      </p:graphicFrame>
      <p:graphicFrame>
        <p:nvGraphicFramePr>
          <p:cNvPr id="5" name="Tableau 4">
            <a:extLst>
              <a:ext uri="{FF2B5EF4-FFF2-40B4-BE49-F238E27FC236}">
                <a16:creationId xmlns:a16="http://schemas.microsoft.com/office/drawing/2014/main" id="{0FD595F6-9758-8201-04C7-CEE02D4AE750}"/>
              </a:ext>
            </a:extLst>
          </p:cNvPr>
          <p:cNvGraphicFramePr>
            <a:graphicFrameLocks noGrp="1"/>
          </p:cNvGraphicFramePr>
          <p:nvPr>
            <p:extLst>
              <p:ext uri="{D42A27DB-BD31-4B8C-83A1-F6EECF244321}">
                <p14:modId xmlns:p14="http://schemas.microsoft.com/office/powerpoint/2010/main" val="330434319"/>
              </p:ext>
            </p:extLst>
          </p:nvPr>
        </p:nvGraphicFramePr>
        <p:xfrm>
          <a:off x="589654" y="4265660"/>
          <a:ext cx="6096000" cy="370840"/>
        </p:xfrm>
        <a:graphic>
          <a:graphicData uri="http://schemas.openxmlformats.org/drawingml/2006/table">
            <a:tbl>
              <a:tblPr firstRow="1" bandRow="1">
                <a:tableStyleId>{025D08E4-4CB9-4A25-91DF-C19B82DA8EF8}</a:tableStyleId>
              </a:tblPr>
              <a:tblGrid>
                <a:gridCol w="3048000">
                  <a:extLst>
                    <a:ext uri="{9D8B030D-6E8A-4147-A177-3AD203B41FA5}">
                      <a16:colId xmlns:a16="http://schemas.microsoft.com/office/drawing/2014/main" val="3305406237"/>
                    </a:ext>
                  </a:extLst>
                </a:gridCol>
                <a:gridCol w="3048000">
                  <a:extLst>
                    <a:ext uri="{9D8B030D-6E8A-4147-A177-3AD203B41FA5}">
                      <a16:colId xmlns:a16="http://schemas.microsoft.com/office/drawing/2014/main" val="2227221356"/>
                    </a:ext>
                  </a:extLst>
                </a:gridCol>
              </a:tblGrid>
              <a:tr h="370840">
                <a:tc>
                  <a:txBody>
                    <a:bodyPr/>
                    <a:lstStyle/>
                    <a:p>
                      <a:r>
                        <a:rPr lang="fr-FR" b="1" dirty="0">
                          <a:latin typeface="+mn-lt"/>
                        </a:rPr>
                        <a:t>Solde 2024</a:t>
                      </a:r>
                      <a:r>
                        <a:rPr lang="fr-FR" b="1" baseline="0" dirty="0">
                          <a:latin typeface="+mn-lt"/>
                        </a:rPr>
                        <a:t> (E+E’)</a:t>
                      </a:r>
                      <a:endParaRPr lang="fr-FR" b="1" dirty="0">
                        <a:latin typeface="+mn-lt"/>
                      </a:endParaRPr>
                    </a:p>
                  </a:txBody>
                  <a:tcPr>
                    <a:solidFill>
                      <a:schemeClr val="accent1">
                        <a:lumMod val="20000"/>
                        <a:lumOff val="80000"/>
                      </a:schemeClr>
                    </a:solidFill>
                  </a:tcPr>
                </a:tc>
                <a:tc>
                  <a:txBody>
                    <a:bodyPr/>
                    <a:lstStyle/>
                    <a:p>
                      <a:pPr algn="r"/>
                      <a:r>
                        <a:rPr lang="fr-FR" dirty="0">
                          <a:latin typeface="+mn-lt"/>
                        </a:rPr>
                        <a:t>-149 961,54 €</a:t>
                      </a:r>
                    </a:p>
                  </a:txBody>
                  <a:tcPr/>
                </a:tc>
                <a:extLst>
                  <a:ext uri="{0D108BD9-81ED-4DB2-BD59-A6C34878D82A}">
                    <a16:rowId xmlns:a16="http://schemas.microsoft.com/office/drawing/2014/main" val="1497409009"/>
                  </a:ext>
                </a:extLst>
              </a:tr>
            </a:tbl>
          </a:graphicData>
        </a:graphic>
      </p:graphicFrame>
    </p:spTree>
    <p:extLst>
      <p:ext uri="{BB962C8B-B14F-4D97-AF65-F5344CB8AC3E}">
        <p14:creationId xmlns:p14="http://schemas.microsoft.com/office/powerpoint/2010/main" val="3967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408450" y="46746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ZoneTexte 2"/>
          <p:cNvSpPr txBox="1"/>
          <p:nvPr/>
        </p:nvSpPr>
        <p:spPr>
          <a:xfrm>
            <a:off x="0" y="3449947"/>
            <a:ext cx="7837714" cy="630942"/>
          </a:xfrm>
          <a:prstGeom prst="rect">
            <a:avLst/>
          </a:prstGeom>
          <a:solidFill>
            <a:schemeClr val="accent1"/>
          </a:solidFill>
        </p:spPr>
        <p:txBody>
          <a:bodyPr wrap="square" rtlCol="0">
            <a:spAutoFit/>
          </a:bodyPr>
          <a:lstStyle/>
          <a:p>
            <a:r>
              <a:rPr lang="fr-FR" sz="3500" b="1" dirty="0">
                <a:solidFill>
                  <a:schemeClr val="bg1"/>
                </a:solidFill>
                <a:cs typeface="Calibri" panose="020F0502020204030204" pitchFamily="34" charset="0"/>
              </a:rPr>
              <a:t>Orientations budgétaires</a:t>
            </a:r>
          </a:p>
        </p:txBody>
      </p:sp>
    </p:spTree>
    <p:extLst>
      <p:ext uri="{BB962C8B-B14F-4D97-AF65-F5344CB8AC3E}">
        <p14:creationId xmlns:p14="http://schemas.microsoft.com/office/powerpoint/2010/main" val="160849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392575"/>
            <a:ext cx="5661195" cy="766200"/>
          </a:xfrm>
        </p:spPr>
        <p:txBody>
          <a:bodyPr/>
          <a:lstStyle/>
          <a:p>
            <a:r>
              <a:rPr lang="fr-FR" dirty="0"/>
              <a:t>ORIENTATIONS BUDGÉTAIRES </a:t>
            </a:r>
          </a:p>
        </p:txBody>
      </p:sp>
      <p:sp>
        <p:nvSpPr>
          <p:cNvPr id="8" name="Espace réservé du texte 7"/>
          <p:cNvSpPr>
            <a:spLocks noGrp="1"/>
          </p:cNvSpPr>
          <p:nvPr>
            <p:ph type="body" idx="1"/>
          </p:nvPr>
        </p:nvSpPr>
        <p:spPr>
          <a:xfrm>
            <a:off x="296563" y="1416068"/>
            <a:ext cx="7476285" cy="641332"/>
          </a:xfrm>
        </p:spPr>
        <p:txBody>
          <a:bodyPr/>
          <a:lstStyle/>
          <a:p>
            <a:pPr marL="101600" indent="0" hangingPunct="0">
              <a:buNone/>
            </a:pPr>
            <a:r>
              <a:rPr lang="fr-FR" sz="1100" dirty="0"/>
              <a:t>Afin d’offrir à chaque habitant une parfaite équité d’accès aux services publics et une égalité de traitement, outre les actions courantes conduites par la commune, il est précisé que les orientations du budget 2025 porteront sur les objectifs suivants :</a:t>
            </a:r>
          </a:p>
          <a:p>
            <a:pPr marL="101600" indent="0" hangingPunct="0">
              <a:buNone/>
            </a:pPr>
            <a:endParaRPr lang="fr-FR" sz="1000" dirty="0"/>
          </a:p>
        </p:txBody>
      </p:sp>
      <p:sp>
        <p:nvSpPr>
          <p:cNvPr id="7" name="Espace réservé du texte 6"/>
          <p:cNvSpPr>
            <a:spLocks noGrp="1"/>
          </p:cNvSpPr>
          <p:nvPr>
            <p:ph type="body" idx="2"/>
          </p:nvPr>
        </p:nvSpPr>
        <p:spPr>
          <a:xfrm>
            <a:off x="296561" y="2097995"/>
            <a:ext cx="2164697" cy="1068061"/>
          </a:xfrm>
          <a:solidFill>
            <a:schemeClr val="accent5">
              <a:lumMod val="20000"/>
              <a:lumOff val="80000"/>
            </a:schemeClr>
          </a:solidFill>
        </p:spPr>
        <p:txBody>
          <a:bodyPr/>
          <a:lstStyle/>
          <a:p>
            <a:pPr marL="101600" indent="0" hangingPunct="0">
              <a:buNone/>
            </a:pPr>
            <a:r>
              <a:rPr lang="fr-FR" sz="1400" b="1" dirty="0"/>
              <a:t>Soutien à l’éducation et à la jeunesse</a:t>
            </a:r>
            <a:endParaRPr lang="fr-FR" sz="1400" dirty="0"/>
          </a:p>
          <a:p>
            <a:pPr marL="101600" lvl="0" indent="0" hangingPunct="0">
              <a:buNone/>
            </a:pPr>
            <a:endParaRPr lang="fr-FR" sz="1000" dirty="0"/>
          </a:p>
        </p:txBody>
      </p:sp>
      <p:sp>
        <p:nvSpPr>
          <p:cNvPr id="5" name="Espace réservé du numéro de diapositive 4"/>
          <p:cNvSpPr>
            <a:spLocks noGrp="1"/>
          </p:cNvSpPr>
          <p:nvPr>
            <p:ph type="sldNum" idx="12"/>
          </p:nvPr>
        </p:nvSpPr>
        <p:spPr>
          <a:xfrm>
            <a:off x="7382901" y="4703760"/>
            <a:ext cx="1487400" cy="315600"/>
          </a:xfrm>
        </p:spPr>
        <p:txBody>
          <a:bodyPr/>
          <a:lstStyle/>
          <a:p>
            <a:pPr marL="0" lvl="0" indent="0" algn="r" rtl="0">
              <a:spcBef>
                <a:spcPts val="0"/>
              </a:spcBef>
              <a:spcAft>
                <a:spcPts val="0"/>
              </a:spcAft>
              <a:buNone/>
            </a:pPr>
            <a:fld id="{00000000-1234-1234-1234-123412341234}" type="slidenum">
              <a:rPr lang="fr-FR" smtClean="0"/>
              <a:t>27</a:t>
            </a:fld>
            <a:endParaRPr lang="fr-FR" dirty="0"/>
          </a:p>
        </p:txBody>
      </p:sp>
      <p:sp>
        <p:nvSpPr>
          <p:cNvPr id="10" name="Espace réservé du texte 6"/>
          <p:cNvSpPr txBox="1">
            <a:spLocks/>
          </p:cNvSpPr>
          <p:nvPr/>
        </p:nvSpPr>
        <p:spPr>
          <a:xfrm>
            <a:off x="4822843" y="2042897"/>
            <a:ext cx="2164697" cy="1068061"/>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latin typeface="+mn-lt"/>
              </a:rPr>
              <a:t>Développer des actions culturelles permettant la rencontre et la mobilisation des habitants</a:t>
            </a:r>
          </a:p>
          <a:p>
            <a:pPr marL="101600" indent="0" hangingPunct="0">
              <a:buFont typeface="Roboto Condensed Light"/>
              <a:buNone/>
            </a:pPr>
            <a:endParaRPr lang="fr-FR" sz="1000" dirty="0"/>
          </a:p>
        </p:txBody>
      </p:sp>
      <p:sp>
        <p:nvSpPr>
          <p:cNvPr id="11" name="Espace réservé du texte 6"/>
          <p:cNvSpPr txBox="1">
            <a:spLocks/>
          </p:cNvSpPr>
          <p:nvPr/>
        </p:nvSpPr>
        <p:spPr>
          <a:xfrm>
            <a:off x="7095120" y="2539903"/>
            <a:ext cx="1883869" cy="1092395"/>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solidFill>
                  <a:schemeClr val="bg1"/>
                </a:solidFill>
                <a:latin typeface="+mn-lt"/>
              </a:rPr>
              <a:t>Maintenir la qualité d’accueil des équipements de la commune</a:t>
            </a:r>
          </a:p>
          <a:p>
            <a:pPr marL="101600" indent="0" hangingPunct="0">
              <a:buFont typeface="Roboto Condensed Light"/>
              <a:buNone/>
            </a:pPr>
            <a:endParaRPr lang="fr-FR" sz="1000" dirty="0"/>
          </a:p>
        </p:txBody>
      </p:sp>
      <p:sp>
        <p:nvSpPr>
          <p:cNvPr id="12" name="Espace réservé du texte 6"/>
          <p:cNvSpPr txBox="1">
            <a:spLocks/>
          </p:cNvSpPr>
          <p:nvPr/>
        </p:nvSpPr>
        <p:spPr>
          <a:xfrm>
            <a:off x="273699" y="3298848"/>
            <a:ext cx="2187558" cy="1562712"/>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latin typeface="+mn-lt"/>
              </a:rPr>
              <a:t>Promouvoir une offre de logements et des aménagements fonciers correspondant aux besoins du Programme Local de l’Habitat</a:t>
            </a:r>
          </a:p>
          <a:p>
            <a:pPr marL="101600" indent="0" hangingPunct="0">
              <a:buFont typeface="Roboto Condensed Light"/>
              <a:buNone/>
            </a:pPr>
            <a:endParaRPr lang="fr-FR" sz="1000" dirty="0"/>
          </a:p>
        </p:txBody>
      </p:sp>
      <p:sp>
        <p:nvSpPr>
          <p:cNvPr id="13" name="Espace réservé du texte 6"/>
          <p:cNvSpPr txBox="1">
            <a:spLocks/>
          </p:cNvSpPr>
          <p:nvPr/>
        </p:nvSpPr>
        <p:spPr>
          <a:xfrm>
            <a:off x="2571332" y="3298848"/>
            <a:ext cx="2164697" cy="1562712"/>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latin typeface="+mn-lt"/>
              </a:rPr>
              <a:t>Accompagner l’ensemble des politiques sociales et d’insertion afin de briser l’isolement des personnes en difficulté </a:t>
            </a:r>
          </a:p>
        </p:txBody>
      </p:sp>
      <p:sp>
        <p:nvSpPr>
          <p:cNvPr id="14" name="Espace réservé du texte 6"/>
          <p:cNvSpPr txBox="1">
            <a:spLocks/>
          </p:cNvSpPr>
          <p:nvPr/>
        </p:nvSpPr>
        <p:spPr>
          <a:xfrm>
            <a:off x="2632790" y="2059392"/>
            <a:ext cx="2054622" cy="1109282"/>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latin typeface="+mn-lt"/>
              </a:rPr>
              <a:t>Participer à la protection de l’environnement et à la transition énergétique</a:t>
            </a:r>
          </a:p>
        </p:txBody>
      </p:sp>
      <p:sp>
        <p:nvSpPr>
          <p:cNvPr id="15" name="Espace réservé du texte 6"/>
          <p:cNvSpPr txBox="1">
            <a:spLocks/>
          </p:cNvSpPr>
          <p:nvPr/>
        </p:nvSpPr>
        <p:spPr>
          <a:xfrm>
            <a:off x="4868964" y="3298848"/>
            <a:ext cx="2118575" cy="1562712"/>
          </a:xfrm>
          <a:prstGeom prst="rect">
            <a:avLst/>
          </a:prstGeom>
          <a:solidFill>
            <a:schemeClr val="accent3">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hangingPunct="0">
              <a:buNone/>
            </a:pPr>
            <a:r>
              <a:rPr lang="fr-FR" sz="1200" b="1" dirty="0">
                <a:latin typeface="+mn-lt"/>
              </a:rPr>
              <a:t>Favoriser le développement des commerces, le soutien aux associations communales et le maintien des services publics sur la commune </a:t>
            </a:r>
          </a:p>
        </p:txBody>
      </p:sp>
    </p:spTree>
    <p:extLst>
      <p:ext uri="{BB962C8B-B14F-4D97-AF65-F5344CB8AC3E}">
        <p14:creationId xmlns:p14="http://schemas.microsoft.com/office/powerpoint/2010/main" val="128346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392575"/>
            <a:ext cx="7818120" cy="766200"/>
          </a:xfrm>
        </p:spPr>
        <p:txBody>
          <a:bodyPr/>
          <a:lstStyle/>
          <a:p>
            <a:r>
              <a:rPr lang="fr-FR" dirty="0"/>
              <a:t>ORIENTATIONS BUDGÉTAIRES 2024 </a:t>
            </a:r>
          </a:p>
        </p:txBody>
      </p:sp>
      <p:sp>
        <p:nvSpPr>
          <p:cNvPr id="8" name="Espace réservé du texte 7"/>
          <p:cNvSpPr>
            <a:spLocks noGrp="1"/>
          </p:cNvSpPr>
          <p:nvPr>
            <p:ph type="body" idx="1"/>
          </p:nvPr>
        </p:nvSpPr>
        <p:spPr>
          <a:xfrm>
            <a:off x="262187" y="1457319"/>
            <a:ext cx="8475413" cy="641332"/>
          </a:xfrm>
        </p:spPr>
        <p:txBody>
          <a:bodyPr/>
          <a:lstStyle/>
          <a:p>
            <a:pPr marL="101600" indent="0" hangingPunct="0">
              <a:buNone/>
            </a:pPr>
            <a:r>
              <a:rPr lang="fr-FR" dirty="0"/>
              <a:t>Le budget 2025 se poursuit avec des opérations lancées en 2024.</a:t>
            </a:r>
          </a:p>
          <a:p>
            <a:pPr marL="101600" indent="0" hangingPunct="0">
              <a:buNone/>
            </a:pPr>
            <a:endParaRPr lang="fr-FR" sz="1100" dirty="0"/>
          </a:p>
          <a:p>
            <a:pPr marL="101600" indent="0" hangingPunct="0">
              <a:buNone/>
            </a:pPr>
            <a:endParaRPr lang="fr-FR" sz="1000" dirty="0"/>
          </a:p>
        </p:txBody>
      </p:sp>
      <p:sp>
        <p:nvSpPr>
          <p:cNvPr id="3" name="Espace réservé du texte 2"/>
          <p:cNvSpPr>
            <a:spLocks noGrp="1"/>
          </p:cNvSpPr>
          <p:nvPr>
            <p:ph type="body" idx="2"/>
          </p:nvPr>
        </p:nvSpPr>
        <p:spPr>
          <a:xfrm>
            <a:off x="411480" y="2293601"/>
            <a:ext cx="8586884" cy="2724300"/>
          </a:xfrm>
        </p:spPr>
        <p:txBody>
          <a:bodyPr/>
          <a:lstStyle/>
          <a:p>
            <a:pPr>
              <a:buFont typeface="Wingdings" panose="05000000000000000000" pitchFamily="2" charset="2"/>
              <a:buChar char="v"/>
            </a:pPr>
            <a:r>
              <a:rPr lang="fr-FR" dirty="0"/>
              <a:t>Fin de la Construction et livraison du pôle santé </a:t>
            </a:r>
          </a:p>
          <a:p>
            <a:pPr>
              <a:buFont typeface="Wingdings" panose="05000000000000000000" pitchFamily="2" charset="2"/>
              <a:buChar char="v"/>
            </a:pPr>
            <a:r>
              <a:rPr lang="fr-FR" dirty="0"/>
              <a:t>Lieu d’exposition au monastère des Visitandines</a:t>
            </a:r>
          </a:p>
          <a:p>
            <a:pPr>
              <a:buFont typeface="Wingdings" panose="05000000000000000000" pitchFamily="2" charset="2"/>
              <a:buChar char="v"/>
            </a:pPr>
            <a:r>
              <a:rPr lang="fr-FR" dirty="0"/>
              <a:t>Aménagement d’une maison au col de la Fausse</a:t>
            </a:r>
          </a:p>
          <a:p>
            <a:pPr>
              <a:buFont typeface="Wingdings" panose="05000000000000000000" pitchFamily="2" charset="2"/>
              <a:buChar char="v"/>
            </a:pPr>
            <a:r>
              <a:rPr lang="fr-FR" dirty="0"/>
              <a:t>Aménagement Restaurant scolaires &amp; travaux dans les écoles</a:t>
            </a:r>
          </a:p>
          <a:p>
            <a:pPr>
              <a:buFont typeface="Wingdings" panose="05000000000000000000" pitchFamily="2" charset="2"/>
              <a:buChar char="v"/>
            </a:pPr>
            <a:r>
              <a:rPr lang="fr-FR" dirty="0"/>
              <a:t>Travaux sur le réseau d’eaux pluviales de la déserte  </a:t>
            </a:r>
          </a:p>
        </p:txBody>
      </p:sp>
      <p:sp>
        <p:nvSpPr>
          <p:cNvPr id="5" name="Espace réservé du numéro de diapositive 4"/>
          <p:cNvSpPr>
            <a:spLocks noGrp="1"/>
          </p:cNvSpPr>
          <p:nvPr>
            <p:ph type="sldNum" idx="12"/>
          </p:nvPr>
        </p:nvSpPr>
        <p:spPr>
          <a:xfrm>
            <a:off x="7398925" y="4702301"/>
            <a:ext cx="1487400" cy="315600"/>
          </a:xfrm>
        </p:spPr>
        <p:txBody>
          <a:bodyPr/>
          <a:lstStyle/>
          <a:p>
            <a:pPr marL="0" lvl="0" indent="0" algn="r" rtl="0">
              <a:spcBef>
                <a:spcPts val="0"/>
              </a:spcBef>
              <a:spcAft>
                <a:spcPts val="0"/>
              </a:spcAft>
              <a:buNone/>
            </a:pPr>
            <a:fld id="{00000000-1234-1234-1234-123412341234}" type="slidenum">
              <a:rPr lang="fr-FR" smtClean="0"/>
              <a:t>28</a:t>
            </a:fld>
            <a:endParaRPr lang="fr-FR" dirty="0"/>
          </a:p>
        </p:txBody>
      </p:sp>
    </p:spTree>
    <p:extLst>
      <p:ext uri="{BB962C8B-B14F-4D97-AF65-F5344CB8AC3E}">
        <p14:creationId xmlns:p14="http://schemas.microsoft.com/office/powerpoint/2010/main" val="258575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392575"/>
            <a:ext cx="7256145" cy="766200"/>
          </a:xfrm>
        </p:spPr>
        <p:txBody>
          <a:bodyPr/>
          <a:lstStyle/>
          <a:p>
            <a:r>
              <a:rPr lang="fr-FR" dirty="0"/>
              <a:t>ORIENTATIONS BUDGÉTAIRES 2025</a:t>
            </a:r>
          </a:p>
        </p:txBody>
      </p:sp>
      <p:sp>
        <p:nvSpPr>
          <p:cNvPr id="3" name="Espace réservé du texte 2"/>
          <p:cNvSpPr>
            <a:spLocks noGrp="1"/>
          </p:cNvSpPr>
          <p:nvPr>
            <p:ph type="body" idx="1"/>
          </p:nvPr>
        </p:nvSpPr>
        <p:spPr>
          <a:xfrm>
            <a:off x="411480" y="1912200"/>
            <a:ext cx="8586884" cy="2724300"/>
          </a:xfrm>
        </p:spPr>
        <p:txBody>
          <a:bodyPr/>
          <a:lstStyle/>
          <a:p>
            <a:pPr>
              <a:buFont typeface="Wingdings" panose="05000000000000000000" pitchFamily="2" charset="2"/>
              <a:buChar char="v"/>
            </a:pPr>
            <a:r>
              <a:rPr lang="fr-FR" dirty="0"/>
              <a:t>Rénovation salle du conseil &amp; étude rénovation salles du lavoir</a:t>
            </a:r>
          </a:p>
          <a:p>
            <a:pPr>
              <a:buFont typeface="Wingdings" panose="05000000000000000000" pitchFamily="2" charset="2"/>
              <a:buChar char="v"/>
            </a:pPr>
            <a:r>
              <a:rPr lang="fr-FR" dirty="0"/>
              <a:t>Travaux d’isolation salles des sports et boulodrome</a:t>
            </a:r>
          </a:p>
          <a:p>
            <a:pPr>
              <a:buFont typeface="Wingdings" panose="05000000000000000000" pitchFamily="2" charset="2"/>
              <a:buChar char="v"/>
            </a:pPr>
            <a:r>
              <a:rPr lang="fr-FR" dirty="0"/>
              <a:t>Création d’un réseau de chaleur </a:t>
            </a:r>
          </a:p>
          <a:p>
            <a:pPr>
              <a:buFont typeface="Wingdings" panose="05000000000000000000" pitchFamily="2" charset="2"/>
              <a:buChar char="v"/>
            </a:pPr>
            <a:r>
              <a:rPr lang="fr-FR" dirty="0"/>
              <a:t>Extension du cimetière</a:t>
            </a:r>
          </a:p>
          <a:p>
            <a:pPr>
              <a:buFont typeface="Wingdings" panose="05000000000000000000" pitchFamily="2" charset="2"/>
              <a:buChar char="v"/>
            </a:pPr>
            <a:r>
              <a:rPr lang="fr-FR" dirty="0"/>
              <a:t>Isolation local « Temps et Partage »</a:t>
            </a:r>
          </a:p>
          <a:p>
            <a:pPr>
              <a:buFont typeface="Wingdings" panose="05000000000000000000" pitchFamily="2" charset="2"/>
              <a:buChar char="v"/>
            </a:pPr>
            <a:r>
              <a:rPr lang="fr-FR" dirty="0"/>
              <a:t>Rénovation de logements communaux</a:t>
            </a:r>
          </a:p>
          <a:p>
            <a:pPr>
              <a:buFont typeface="Wingdings" panose="05000000000000000000" pitchFamily="2" charset="2"/>
              <a:buChar char="v"/>
            </a:pPr>
            <a:r>
              <a:rPr lang="fr-FR" dirty="0"/>
              <a:t>Réseaux eaux pluviales rue du Dronaud</a:t>
            </a:r>
          </a:p>
        </p:txBody>
      </p:sp>
      <p:sp>
        <p:nvSpPr>
          <p:cNvPr id="5" name="Espace réservé du numéro de diapositive 4"/>
          <p:cNvSpPr>
            <a:spLocks noGrp="1"/>
          </p:cNvSpPr>
          <p:nvPr>
            <p:ph type="sldNum" idx="12"/>
          </p:nvPr>
        </p:nvSpPr>
        <p:spPr>
          <a:xfrm>
            <a:off x="7389400" y="4702275"/>
            <a:ext cx="1487400" cy="315600"/>
          </a:xfrm>
        </p:spPr>
        <p:txBody>
          <a:bodyPr/>
          <a:lstStyle/>
          <a:p>
            <a:pPr marL="0" lvl="0" indent="0" algn="r" rtl="0">
              <a:spcBef>
                <a:spcPts val="0"/>
              </a:spcBef>
              <a:spcAft>
                <a:spcPts val="0"/>
              </a:spcAft>
              <a:buNone/>
            </a:pPr>
            <a:fld id="{00000000-1234-1234-1234-123412341234}" type="slidenum">
              <a:rPr lang="fr-FR" smtClean="0"/>
              <a:t>29</a:t>
            </a:fld>
            <a:endParaRPr lang="fr-FR" dirty="0"/>
          </a:p>
        </p:txBody>
      </p:sp>
    </p:spTree>
    <p:extLst>
      <p:ext uri="{BB962C8B-B14F-4D97-AF65-F5344CB8AC3E}">
        <p14:creationId xmlns:p14="http://schemas.microsoft.com/office/powerpoint/2010/main" val="239152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8604250" y="4661900"/>
            <a:ext cx="23445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ZoneTexte 2"/>
          <p:cNvSpPr txBox="1"/>
          <p:nvPr/>
        </p:nvSpPr>
        <p:spPr>
          <a:xfrm>
            <a:off x="463525" y="3317953"/>
            <a:ext cx="6294474" cy="630942"/>
          </a:xfrm>
          <a:prstGeom prst="rect">
            <a:avLst/>
          </a:prstGeom>
          <a:solidFill>
            <a:schemeClr val="accent1"/>
          </a:solidFill>
        </p:spPr>
        <p:txBody>
          <a:bodyPr wrap="square" rtlCol="0">
            <a:spAutoFit/>
          </a:bodyPr>
          <a:lstStyle>
            <a:defPPr>
              <a:defRPr lang="en-US"/>
            </a:defPPr>
            <a:lvl1pPr>
              <a:defRPr sz="2000" b="1">
                <a:solidFill>
                  <a:schemeClr val="lt1"/>
                </a:solidFill>
                <a:latin typeface="Roboto Condensed"/>
                <a:ea typeface="Roboto Condensed"/>
                <a:cs typeface="Roboto Condensed"/>
              </a:defRPr>
            </a:lvl1pPr>
          </a:lstStyle>
          <a:p>
            <a:r>
              <a:rPr lang="fr-FR" sz="3500" dirty="0">
                <a:solidFill>
                  <a:schemeClr val="bg1"/>
                </a:solidFill>
                <a:latin typeface="Calibri" panose="020F0502020204030204" pitchFamily="34" charset="0"/>
                <a:ea typeface="+mn-ea"/>
                <a:cs typeface="Calibri" panose="020F0502020204030204" pitchFamily="34" charset="0"/>
              </a:rPr>
              <a:t>Rétrospective 2024</a:t>
            </a:r>
          </a:p>
        </p:txBody>
      </p:sp>
    </p:spTree>
    <p:extLst>
      <p:ext uri="{BB962C8B-B14F-4D97-AF65-F5344CB8AC3E}">
        <p14:creationId xmlns:p14="http://schemas.microsoft.com/office/powerpoint/2010/main" val="117657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398925" y="4703175"/>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6</a:t>
            </a:r>
            <a:endParaRPr sz="3000" b="1" dirty="0">
              <a:solidFill>
                <a:srgbClr val="3F5378"/>
              </a:solidFill>
              <a:latin typeface="Roboto Condensed"/>
              <a:ea typeface="Roboto Condensed"/>
              <a:cs typeface="Roboto Condensed"/>
              <a:sym typeface="Roboto Condensed"/>
            </a:endParaRPr>
          </a:p>
        </p:txBody>
      </p:sp>
      <p:sp>
        <p:nvSpPr>
          <p:cNvPr id="3" name="ZoneTexte 2"/>
          <p:cNvSpPr txBox="1"/>
          <p:nvPr/>
        </p:nvSpPr>
        <p:spPr>
          <a:xfrm>
            <a:off x="0" y="3456822"/>
            <a:ext cx="7837714" cy="707886"/>
          </a:xfrm>
          <a:prstGeom prst="rect">
            <a:avLst/>
          </a:prstGeom>
          <a:solidFill>
            <a:schemeClr val="accent1"/>
          </a:solidFill>
        </p:spPr>
        <p:txBody>
          <a:bodyPr wrap="square" rtlCol="0">
            <a:spAutoFit/>
          </a:bodyPr>
          <a:lstStyle/>
          <a:p>
            <a:r>
              <a:rPr lang="fr-FR" sz="4000" b="1" dirty="0">
                <a:solidFill>
                  <a:schemeClr val="bg1"/>
                </a:solidFill>
                <a:cs typeface="Calibri" panose="020F0502020204030204" pitchFamily="34" charset="0"/>
              </a:rPr>
              <a:t>Fiscalité</a:t>
            </a:r>
          </a:p>
        </p:txBody>
      </p:sp>
    </p:spTree>
    <p:extLst>
      <p:ext uri="{BB962C8B-B14F-4D97-AF65-F5344CB8AC3E}">
        <p14:creationId xmlns:p14="http://schemas.microsoft.com/office/powerpoint/2010/main" val="203192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388409" y="4676806"/>
            <a:ext cx="480060" cy="273844"/>
          </a:xfrm>
        </p:spPr>
        <p:txBody>
          <a:bodyPr/>
          <a:lstStyle/>
          <a:p>
            <a:pPr marL="0" lvl="0" indent="0" algn="r" rtl="0">
              <a:spcBef>
                <a:spcPts val="0"/>
              </a:spcBef>
              <a:spcAft>
                <a:spcPts val="0"/>
              </a:spcAft>
              <a:buNone/>
            </a:pPr>
            <a:fld id="{00000000-1234-1234-1234-123412341234}" type="slidenum">
              <a:rPr lang="fr-FR" smtClean="0"/>
              <a:t>31</a:t>
            </a:fld>
            <a:endParaRPr lang="fr-FR" dirty="0"/>
          </a:p>
        </p:txBody>
      </p:sp>
      <p:sp>
        <p:nvSpPr>
          <p:cNvPr id="3" name="ZoneTexte 2"/>
          <p:cNvSpPr txBox="1"/>
          <p:nvPr/>
        </p:nvSpPr>
        <p:spPr>
          <a:xfrm>
            <a:off x="0" y="55750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Fiscalité et taux d’imposition</a:t>
            </a:r>
          </a:p>
        </p:txBody>
      </p:sp>
      <p:sp>
        <p:nvSpPr>
          <p:cNvPr id="5" name="Rectangle 4"/>
          <p:cNvSpPr/>
          <p:nvPr/>
        </p:nvSpPr>
        <p:spPr>
          <a:xfrm>
            <a:off x="4903263" y="2558177"/>
            <a:ext cx="4195849" cy="2339102"/>
          </a:xfrm>
          <a:prstGeom prst="rect">
            <a:avLst/>
          </a:prstGeom>
        </p:spPr>
        <p:txBody>
          <a:bodyPr wrap="square">
            <a:spAutoFit/>
          </a:bodyPr>
          <a:lstStyle/>
          <a:p>
            <a:endParaRPr lang="fr-FR" dirty="0"/>
          </a:p>
          <a:p>
            <a:r>
              <a:rPr lang="fr-FR" sz="1600" dirty="0"/>
              <a:t>L’évolution des bases font l’objet d’une revalorisation des bases (+1,7% pour 2025) et une revalorisation physique pour prise en compte des nouvelles construction ( estimée à 0,03%)</a:t>
            </a:r>
          </a:p>
          <a:p>
            <a:endParaRPr lang="fr-FR" sz="1600" dirty="0"/>
          </a:p>
          <a:p>
            <a:r>
              <a:rPr lang="fr-FR" sz="1600" b="1" dirty="0">
                <a:solidFill>
                  <a:srgbClr val="FF0000"/>
                </a:solidFill>
              </a:rPr>
              <a:t>Il n’est pas prévu d’augmentation de taux en 2025</a:t>
            </a:r>
          </a:p>
        </p:txBody>
      </p:sp>
      <p:pic>
        <p:nvPicPr>
          <p:cNvPr id="6" name="Image 5">
            <a:extLst>
              <a:ext uri="{FF2B5EF4-FFF2-40B4-BE49-F238E27FC236}">
                <a16:creationId xmlns:a16="http://schemas.microsoft.com/office/drawing/2014/main" id="{36743B7F-D4CF-D05F-1930-1EEAB0ACECA1}"/>
              </a:ext>
            </a:extLst>
          </p:cNvPr>
          <p:cNvPicPr>
            <a:picLocks noChangeAspect="1"/>
          </p:cNvPicPr>
          <p:nvPr/>
        </p:nvPicPr>
        <p:blipFill>
          <a:blip r:embed="rId2"/>
          <a:stretch>
            <a:fillRect/>
          </a:stretch>
        </p:blipFill>
        <p:spPr>
          <a:xfrm>
            <a:off x="163031" y="1199728"/>
            <a:ext cx="4149456" cy="1501034"/>
          </a:xfrm>
          <a:prstGeom prst="rect">
            <a:avLst/>
          </a:prstGeom>
        </p:spPr>
      </p:pic>
      <p:pic>
        <p:nvPicPr>
          <p:cNvPr id="8" name="Image 7">
            <a:extLst>
              <a:ext uri="{FF2B5EF4-FFF2-40B4-BE49-F238E27FC236}">
                <a16:creationId xmlns:a16="http://schemas.microsoft.com/office/drawing/2014/main" id="{3FB3D8D2-955B-0317-B9EA-1CD63A0D0B48}"/>
              </a:ext>
            </a:extLst>
          </p:cNvPr>
          <p:cNvPicPr>
            <a:picLocks noChangeAspect="1"/>
          </p:cNvPicPr>
          <p:nvPr/>
        </p:nvPicPr>
        <p:blipFill>
          <a:blip r:embed="rId3"/>
          <a:stretch>
            <a:fillRect/>
          </a:stretch>
        </p:blipFill>
        <p:spPr>
          <a:xfrm>
            <a:off x="4433454" y="1199728"/>
            <a:ext cx="4048299" cy="1559401"/>
          </a:xfrm>
          <a:prstGeom prst="rect">
            <a:avLst/>
          </a:prstGeom>
        </p:spPr>
      </p:pic>
      <p:pic>
        <p:nvPicPr>
          <p:cNvPr id="10" name="Image 9">
            <a:extLst>
              <a:ext uri="{FF2B5EF4-FFF2-40B4-BE49-F238E27FC236}">
                <a16:creationId xmlns:a16="http://schemas.microsoft.com/office/drawing/2014/main" id="{84FA847C-235D-567F-8975-D613F79D6809}"/>
              </a:ext>
            </a:extLst>
          </p:cNvPr>
          <p:cNvPicPr>
            <a:picLocks noChangeAspect="1"/>
          </p:cNvPicPr>
          <p:nvPr/>
        </p:nvPicPr>
        <p:blipFill>
          <a:blip r:embed="rId4"/>
          <a:stretch>
            <a:fillRect/>
          </a:stretch>
        </p:blipFill>
        <p:spPr>
          <a:xfrm>
            <a:off x="44888" y="2964191"/>
            <a:ext cx="4858375" cy="1621809"/>
          </a:xfrm>
          <a:prstGeom prst="rect">
            <a:avLst/>
          </a:prstGeom>
        </p:spPr>
      </p:pic>
    </p:spTree>
    <p:extLst>
      <p:ext uri="{BB962C8B-B14F-4D97-AF65-F5344CB8AC3E}">
        <p14:creationId xmlns:p14="http://schemas.microsoft.com/office/powerpoint/2010/main" val="181024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07146" y="4704588"/>
            <a:ext cx="480060" cy="273844"/>
          </a:xfrm>
        </p:spPr>
        <p:txBody>
          <a:bodyPr/>
          <a:lstStyle/>
          <a:p>
            <a:pPr marL="0" lvl="0" indent="0" algn="r" rtl="0">
              <a:spcBef>
                <a:spcPts val="0"/>
              </a:spcBef>
              <a:spcAft>
                <a:spcPts val="0"/>
              </a:spcAft>
              <a:buNone/>
            </a:pPr>
            <a:fld id="{00000000-1234-1234-1234-123412341234}" type="slidenum">
              <a:rPr lang="fr-FR" smtClean="0"/>
              <a:t>32</a:t>
            </a:fld>
            <a:endParaRPr lang="fr-FR" dirty="0"/>
          </a:p>
        </p:txBody>
      </p:sp>
      <p:sp>
        <p:nvSpPr>
          <p:cNvPr id="3" name="ZoneTexte 2"/>
          <p:cNvSpPr txBox="1"/>
          <p:nvPr/>
        </p:nvSpPr>
        <p:spPr>
          <a:xfrm>
            <a:off x="0" y="557500"/>
            <a:ext cx="8717281" cy="400110"/>
          </a:xfrm>
          <a:prstGeom prst="rect">
            <a:avLst/>
          </a:prstGeom>
          <a:solidFill>
            <a:schemeClr val="accent1"/>
          </a:solidFill>
        </p:spPr>
        <p:txBody>
          <a:bodyPr wrap="square" rtlCol="0">
            <a:spAutoFit/>
          </a:bodyPr>
          <a:lstStyle/>
          <a:p>
            <a:r>
              <a:rPr lang="fr-FR" sz="2000" b="1" dirty="0">
                <a:solidFill>
                  <a:schemeClr val="lt1"/>
                </a:solidFill>
                <a:ea typeface="Roboto Condensed"/>
                <a:cs typeface="Roboto Condensed"/>
                <a:sym typeface="Roboto Condensed"/>
              </a:rPr>
              <a:t>Fiscalité et taux d’imposition</a:t>
            </a:r>
          </a:p>
        </p:txBody>
      </p:sp>
      <p:graphicFrame>
        <p:nvGraphicFramePr>
          <p:cNvPr id="4" name="Tableau 3"/>
          <p:cNvGraphicFramePr>
            <a:graphicFrameLocks noGrp="1"/>
          </p:cNvGraphicFramePr>
          <p:nvPr>
            <p:extLst>
              <p:ext uri="{D42A27DB-BD31-4B8C-83A1-F6EECF244321}">
                <p14:modId xmlns:p14="http://schemas.microsoft.com/office/powerpoint/2010/main" val="614245194"/>
              </p:ext>
            </p:extLst>
          </p:nvPr>
        </p:nvGraphicFramePr>
        <p:xfrm>
          <a:off x="431760" y="1354413"/>
          <a:ext cx="7853760" cy="2577596"/>
        </p:xfrm>
        <a:graphic>
          <a:graphicData uri="http://schemas.openxmlformats.org/drawingml/2006/table">
            <a:tbl>
              <a:tblPr firstRow="1" bandRow="1">
                <a:tableStyleId>{025D08E4-4CB9-4A25-91DF-C19B82DA8EF8}</a:tableStyleId>
              </a:tblPr>
              <a:tblGrid>
                <a:gridCol w="5357716">
                  <a:extLst>
                    <a:ext uri="{9D8B030D-6E8A-4147-A177-3AD203B41FA5}">
                      <a16:colId xmlns:a16="http://schemas.microsoft.com/office/drawing/2014/main" val="4122460743"/>
                    </a:ext>
                  </a:extLst>
                </a:gridCol>
                <a:gridCol w="2496044">
                  <a:extLst>
                    <a:ext uri="{9D8B030D-6E8A-4147-A177-3AD203B41FA5}">
                      <a16:colId xmlns:a16="http://schemas.microsoft.com/office/drawing/2014/main" val="1072719411"/>
                    </a:ext>
                  </a:extLst>
                </a:gridCol>
              </a:tblGrid>
              <a:tr h="949958">
                <a:tc>
                  <a:txBody>
                    <a:bodyPr/>
                    <a:lstStyle/>
                    <a:p>
                      <a:endParaRPr lang="fr-FR"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000" b="0" i="0" u="none" strike="noStrike" cap="none" dirty="0">
                          <a:solidFill>
                            <a:schemeClr val="dk1"/>
                          </a:solidFill>
                          <a:latin typeface="Roboto Condensed Light"/>
                          <a:ea typeface="Roboto Condensed Light"/>
                          <a:cs typeface="Roboto Condensed Light"/>
                          <a:sym typeface="Arial"/>
                        </a:rPr>
                        <a:t>Proposition</a:t>
                      </a:r>
                    </a:p>
                    <a:p>
                      <a:pPr algn="ctr"/>
                      <a:r>
                        <a:rPr lang="fr-FR" sz="2000" b="0" i="0" u="none" strike="noStrike" cap="none" dirty="0">
                          <a:solidFill>
                            <a:schemeClr val="dk1"/>
                          </a:solidFill>
                          <a:latin typeface="Roboto Condensed Light"/>
                          <a:ea typeface="Roboto Condensed Light"/>
                          <a:cs typeface="Roboto Condensed Light"/>
                          <a:sym typeface="Arial"/>
                        </a:rPr>
                        <a:t>taux 2025</a:t>
                      </a:r>
                    </a:p>
                    <a:p>
                      <a:pPr algn="ctr"/>
                      <a:endParaRPr lang="fr-FR" sz="1400" b="0" i="0" u="none" strike="noStrike" cap="none" baseline="0" dirty="0">
                        <a:solidFill>
                          <a:srgbClr val="000000"/>
                        </a:solidFill>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8390392"/>
                  </a:ext>
                </a:extLst>
              </a:tr>
              <a:tr h="542546">
                <a:tc>
                  <a:txBody>
                    <a:bodyPr/>
                    <a:lstStyle/>
                    <a:p>
                      <a:r>
                        <a:rPr lang="fr-FR" sz="2000" b="0" i="0" u="none" strike="noStrike" cap="none" dirty="0">
                          <a:solidFill>
                            <a:schemeClr val="dk1"/>
                          </a:solidFill>
                          <a:latin typeface="Roboto Condensed Light"/>
                          <a:ea typeface="Roboto Condensed Light"/>
                          <a:cs typeface="Roboto Condensed Light"/>
                          <a:sym typeface="Arial"/>
                        </a:rPr>
                        <a:t>Taxe d’habitation sur les résidences secondaires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000" b="0" i="0" u="none" strike="noStrike" cap="none" dirty="0">
                          <a:solidFill>
                            <a:schemeClr val="dk1"/>
                          </a:solidFill>
                          <a:latin typeface="Roboto Condensed Light"/>
                          <a:ea typeface="Roboto Condensed Light"/>
                          <a:cs typeface="Roboto Condensed Light"/>
                          <a:sym typeface="Arial"/>
                        </a:rPr>
                        <a:t>10,30 %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75924477"/>
                  </a:ext>
                </a:extLst>
              </a:tr>
              <a:tr h="54254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dirty="0">
                          <a:solidFill>
                            <a:schemeClr val="dk1"/>
                          </a:solidFill>
                          <a:latin typeface="Roboto Condensed Light"/>
                          <a:ea typeface="Roboto Condensed Light"/>
                          <a:cs typeface="Roboto Condensed Light"/>
                          <a:sym typeface="Arial"/>
                        </a:rPr>
                        <a:t>Taxe foncière sur les propriétés bâties</a:t>
                      </a:r>
                    </a:p>
                  </a:txBody>
                  <a:tcPr>
                    <a:lnT w="12700" cap="flat" cmpd="sng" algn="ctr">
                      <a:solidFill>
                        <a:schemeClr val="tx1"/>
                      </a:solidFill>
                      <a:prstDash val="solid"/>
                      <a:round/>
                      <a:headEnd type="none" w="med" len="med"/>
                      <a:tailEnd type="none" w="med" len="med"/>
                    </a:lnT>
                  </a:tcPr>
                </a:tc>
                <a:tc>
                  <a:txBody>
                    <a:bodyPr/>
                    <a:lstStyle/>
                    <a:p>
                      <a:pPr algn="ctr"/>
                      <a:r>
                        <a:rPr lang="fr-FR" sz="2000" b="0" i="0" u="none" strike="noStrike" cap="none" dirty="0">
                          <a:solidFill>
                            <a:schemeClr val="dk1"/>
                          </a:solidFill>
                          <a:latin typeface="Roboto Condensed Light"/>
                          <a:ea typeface="Roboto Condensed Light"/>
                          <a:cs typeface="Roboto Condensed Light"/>
                          <a:sym typeface="Arial"/>
                        </a:rPr>
                        <a:t>28,92%</a:t>
                      </a:r>
                    </a:p>
                  </a:txBody>
                  <a:tcPr/>
                </a:tc>
                <a:extLst>
                  <a:ext uri="{0D108BD9-81ED-4DB2-BD59-A6C34878D82A}">
                    <a16:rowId xmlns:a16="http://schemas.microsoft.com/office/drawing/2014/main" val="3474384321"/>
                  </a:ext>
                </a:extLst>
              </a:tr>
              <a:tr h="54254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dirty="0">
                          <a:solidFill>
                            <a:schemeClr val="dk1"/>
                          </a:solidFill>
                          <a:latin typeface="Roboto Condensed Light"/>
                          <a:ea typeface="Roboto Condensed Light"/>
                          <a:cs typeface="Roboto Condensed Light"/>
                          <a:sym typeface="Arial"/>
                        </a:rPr>
                        <a:t>Taxe foncière sur les propriétés non bâties</a:t>
                      </a:r>
                    </a:p>
                  </a:txBody>
                  <a:tcPr/>
                </a:tc>
                <a:tc>
                  <a:txBody>
                    <a:bodyPr/>
                    <a:lstStyle/>
                    <a:p>
                      <a:pPr algn="ctr"/>
                      <a:r>
                        <a:rPr lang="fr-FR" sz="2000" b="0" i="0" u="none" strike="noStrike" cap="none" dirty="0">
                          <a:solidFill>
                            <a:schemeClr val="dk1"/>
                          </a:solidFill>
                          <a:latin typeface="Roboto Condensed Light"/>
                          <a:ea typeface="Roboto Condensed Light"/>
                          <a:cs typeface="Roboto Condensed Light"/>
                          <a:sym typeface="Arial"/>
                        </a:rPr>
                        <a:t>41, 04%</a:t>
                      </a:r>
                    </a:p>
                  </a:txBody>
                  <a:tcPr/>
                </a:tc>
                <a:extLst>
                  <a:ext uri="{0D108BD9-81ED-4DB2-BD59-A6C34878D82A}">
                    <a16:rowId xmlns:a16="http://schemas.microsoft.com/office/drawing/2014/main" val="3064371720"/>
                  </a:ext>
                </a:extLst>
              </a:tr>
            </a:tbl>
          </a:graphicData>
        </a:graphic>
      </p:graphicFrame>
    </p:spTree>
    <p:extLst>
      <p:ext uri="{BB962C8B-B14F-4D97-AF65-F5344CB8AC3E}">
        <p14:creationId xmlns:p14="http://schemas.microsoft.com/office/powerpoint/2010/main" val="216781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814274" y="392575"/>
            <a:ext cx="7014901"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BP - RESULTATS DE L’EXERCICE 2024</a:t>
            </a:r>
            <a:endParaRPr dirty="0"/>
          </a:p>
        </p:txBody>
      </p:sp>
      <p:sp>
        <p:nvSpPr>
          <p:cNvPr id="270" name="Google Shape;270;p18"/>
          <p:cNvSpPr txBox="1">
            <a:spLocks noGrp="1"/>
          </p:cNvSpPr>
          <p:nvPr>
            <p:ph type="sldNum" idx="12"/>
          </p:nvPr>
        </p:nvSpPr>
        <p:spPr>
          <a:xfrm>
            <a:off x="7344950" y="46619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dirty="0"/>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eau 3"/>
          <p:cNvGraphicFramePr>
            <a:graphicFrameLocks noGrp="1"/>
          </p:cNvGraphicFramePr>
          <p:nvPr>
            <p:extLst>
              <p:ext uri="{D42A27DB-BD31-4B8C-83A1-F6EECF244321}">
                <p14:modId xmlns:p14="http://schemas.microsoft.com/office/powerpoint/2010/main" val="2447561282"/>
              </p:ext>
            </p:extLst>
          </p:nvPr>
        </p:nvGraphicFramePr>
        <p:xfrm>
          <a:off x="210455" y="1661376"/>
          <a:ext cx="4267202" cy="1854215"/>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3182917781"/>
                    </a:ext>
                  </a:extLst>
                </a:gridCol>
                <a:gridCol w="1930400">
                  <a:extLst>
                    <a:ext uri="{9D8B030D-6E8A-4147-A177-3AD203B41FA5}">
                      <a16:colId xmlns:a16="http://schemas.microsoft.com/office/drawing/2014/main" val="297306787"/>
                    </a:ext>
                  </a:extLst>
                </a:gridCol>
              </a:tblGrid>
              <a:tr h="287682">
                <a:tc gridSpan="2">
                  <a:txBody>
                    <a:bodyPr/>
                    <a:lstStyle/>
                    <a:p>
                      <a:r>
                        <a:rPr lang="fr-FR" b="1" dirty="0">
                          <a:latin typeface="+mn-lt"/>
                        </a:rPr>
                        <a:t>Section</a:t>
                      </a:r>
                      <a:r>
                        <a:rPr lang="fr-FR" b="1" baseline="0" dirty="0">
                          <a:latin typeface="+mn-lt"/>
                        </a:rPr>
                        <a:t> de fonctionnement</a:t>
                      </a:r>
                      <a:endParaRPr lang="fr-FR" b="1" dirty="0">
                        <a:latin typeface="+mn-lt"/>
                      </a:endParaRPr>
                    </a:p>
                  </a:txBody>
                  <a:tcPr>
                    <a:solidFill>
                      <a:schemeClr val="accent1">
                        <a:lumMod val="20000"/>
                        <a:lumOff val="80000"/>
                      </a:schemeClr>
                    </a:solidFill>
                  </a:tcPr>
                </a:tc>
                <a:tc hMerge="1">
                  <a:txBody>
                    <a:bodyPr/>
                    <a:lstStyle/>
                    <a:p>
                      <a:endParaRPr lang="fr-FR" dirty="0"/>
                    </a:p>
                  </a:txBody>
                  <a:tcPr/>
                </a:tc>
                <a:extLst>
                  <a:ext uri="{0D108BD9-81ED-4DB2-BD59-A6C34878D82A}">
                    <a16:rowId xmlns:a16="http://schemas.microsoft.com/office/drawing/2014/main" val="1441498551"/>
                  </a:ext>
                </a:extLst>
              </a:tr>
              <a:tr h="291228">
                <a:tc>
                  <a:txBody>
                    <a:bodyPr/>
                    <a:lstStyle/>
                    <a:p>
                      <a:r>
                        <a:rPr lang="fr-FR" dirty="0">
                          <a:latin typeface="+mn-lt"/>
                        </a:rPr>
                        <a:t>Recettes (A)</a:t>
                      </a:r>
                    </a:p>
                  </a:txBody>
                  <a:tcPr/>
                </a:tc>
                <a:tc>
                  <a:txBody>
                    <a:bodyPr/>
                    <a:lstStyle/>
                    <a:p>
                      <a:pPr algn="r"/>
                      <a:r>
                        <a:rPr lang="fr-FR" dirty="0">
                          <a:latin typeface="+mn-lt"/>
                        </a:rPr>
                        <a:t>5 505 950,86 €</a:t>
                      </a:r>
                    </a:p>
                  </a:txBody>
                  <a:tcPr/>
                </a:tc>
                <a:extLst>
                  <a:ext uri="{0D108BD9-81ED-4DB2-BD59-A6C34878D82A}">
                    <a16:rowId xmlns:a16="http://schemas.microsoft.com/office/drawing/2014/main" val="3809771256"/>
                  </a:ext>
                </a:extLst>
              </a:tr>
              <a:tr h="291228">
                <a:tc>
                  <a:txBody>
                    <a:bodyPr/>
                    <a:lstStyle/>
                    <a:p>
                      <a:r>
                        <a:rPr lang="fr-FR" dirty="0">
                          <a:latin typeface="+mn-lt"/>
                        </a:rPr>
                        <a:t>Dépenses (B)</a:t>
                      </a:r>
                    </a:p>
                  </a:txBody>
                  <a:tcPr/>
                </a:tc>
                <a:tc>
                  <a:txBody>
                    <a:bodyPr/>
                    <a:lstStyle/>
                    <a:p>
                      <a:pPr algn="r"/>
                      <a:r>
                        <a:rPr lang="fr-FR" dirty="0">
                          <a:latin typeface="+mn-lt"/>
                        </a:rPr>
                        <a:t>4 749 962,10 €</a:t>
                      </a:r>
                    </a:p>
                  </a:txBody>
                  <a:tcPr/>
                </a:tc>
                <a:extLst>
                  <a:ext uri="{0D108BD9-81ED-4DB2-BD59-A6C34878D82A}">
                    <a16:rowId xmlns:a16="http://schemas.microsoft.com/office/drawing/2014/main" val="1916832078"/>
                  </a:ext>
                </a:extLst>
              </a:tr>
              <a:tr h="368315">
                <a:tc>
                  <a:txBody>
                    <a:bodyPr/>
                    <a:lstStyle/>
                    <a:p>
                      <a:r>
                        <a:rPr lang="fr-FR" dirty="0">
                          <a:latin typeface="+mn-lt"/>
                        </a:rPr>
                        <a:t>Résultat (C= A-B)</a:t>
                      </a:r>
                    </a:p>
                  </a:txBody>
                  <a:tcPr/>
                </a:tc>
                <a:tc>
                  <a:txBody>
                    <a:bodyPr/>
                    <a:lstStyle/>
                    <a:p>
                      <a:pPr algn="r"/>
                      <a:r>
                        <a:rPr lang="fr-FR" dirty="0">
                          <a:latin typeface="+mn-lt"/>
                        </a:rPr>
                        <a:t>755 988,76 €</a:t>
                      </a:r>
                    </a:p>
                  </a:txBody>
                  <a:tcPr/>
                </a:tc>
                <a:extLst>
                  <a:ext uri="{0D108BD9-81ED-4DB2-BD59-A6C34878D82A}">
                    <a16:rowId xmlns:a16="http://schemas.microsoft.com/office/drawing/2014/main" val="1131674495"/>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algn="r"/>
                      <a:r>
                        <a:rPr lang="fr-FR" dirty="0">
                          <a:latin typeface="+mn-lt"/>
                        </a:rPr>
                        <a:t>144 232,75 €</a:t>
                      </a:r>
                    </a:p>
                  </a:txBody>
                  <a:tcPr/>
                </a:tc>
                <a:extLst>
                  <a:ext uri="{0D108BD9-81ED-4DB2-BD59-A6C34878D82A}">
                    <a16:rowId xmlns:a16="http://schemas.microsoft.com/office/drawing/2014/main" val="1428711051"/>
                  </a:ext>
                </a:extLst>
              </a:tr>
              <a:tr h="291228">
                <a:tc>
                  <a:txBody>
                    <a:bodyPr/>
                    <a:lstStyle/>
                    <a:p>
                      <a:r>
                        <a:rPr lang="fr-FR" dirty="0">
                          <a:latin typeface="+mn-lt"/>
                        </a:rPr>
                        <a:t>Résultat clôture</a:t>
                      </a:r>
                      <a:r>
                        <a:rPr lang="fr-FR" baseline="0" dirty="0">
                          <a:latin typeface="+mn-lt"/>
                        </a:rPr>
                        <a:t> (E = C+D)</a:t>
                      </a:r>
                    </a:p>
                  </a:txBody>
                  <a:tcPr/>
                </a:tc>
                <a:tc>
                  <a:txBody>
                    <a:bodyPr/>
                    <a:lstStyle/>
                    <a:p>
                      <a:pPr algn="r"/>
                      <a:r>
                        <a:rPr lang="fr-FR" dirty="0">
                          <a:latin typeface="+mn-lt"/>
                        </a:rPr>
                        <a:t>900 221,51 €</a:t>
                      </a:r>
                    </a:p>
                  </a:txBody>
                  <a:tcPr/>
                </a:tc>
                <a:extLst>
                  <a:ext uri="{0D108BD9-81ED-4DB2-BD59-A6C34878D82A}">
                    <a16:rowId xmlns:a16="http://schemas.microsoft.com/office/drawing/2014/main" val="3397379907"/>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974087206"/>
              </p:ext>
            </p:extLst>
          </p:nvPr>
        </p:nvGraphicFramePr>
        <p:xfrm>
          <a:off x="4688112" y="1661376"/>
          <a:ext cx="4267202" cy="1783080"/>
        </p:xfrm>
        <a:graphic>
          <a:graphicData uri="http://schemas.openxmlformats.org/drawingml/2006/table">
            <a:tbl>
              <a:tblPr firstRow="1" bandRow="1">
                <a:tableStyleId>{025D08E4-4CB9-4A25-91DF-C19B82DA8EF8}</a:tableStyleId>
              </a:tblPr>
              <a:tblGrid>
                <a:gridCol w="2336802">
                  <a:extLst>
                    <a:ext uri="{9D8B030D-6E8A-4147-A177-3AD203B41FA5}">
                      <a16:colId xmlns:a16="http://schemas.microsoft.com/office/drawing/2014/main" val="3182917781"/>
                    </a:ext>
                  </a:extLst>
                </a:gridCol>
                <a:gridCol w="1930400">
                  <a:extLst>
                    <a:ext uri="{9D8B030D-6E8A-4147-A177-3AD203B41FA5}">
                      <a16:colId xmlns:a16="http://schemas.microsoft.com/office/drawing/2014/main" val="297306787"/>
                    </a:ext>
                  </a:extLst>
                </a:gridCol>
              </a:tblGrid>
              <a:tr h="291228">
                <a:tc gridSpan="2">
                  <a:txBody>
                    <a:bodyPr/>
                    <a:lstStyle/>
                    <a:p>
                      <a:r>
                        <a:rPr lang="fr-FR" b="1" dirty="0">
                          <a:latin typeface="+mn-lt"/>
                        </a:rPr>
                        <a:t>Section</a:t>
                      </a:r>
                      <a:r>
                        <a:rPr lang="fr-FR" b="1" baseline="0" dirty="0">
                          <a:latin typeface="+mn-lt"/>
                        </a:rPr>
                        <a:t> d’investissement</a:t>
                      </a:r>
                      <a:endParaRPr lang="fr-FR" b="1" dirty="0">
                        <a:latin typeface="+mn-lt"/>
                      </a:endParaRPr>
                    </a:p>
                  </a:txBody>
                  <a:tcPr>
                    <a:solidFill>
                      <a:schemeClr val="accent3">
                        <a:lumMod val="20000"/>
                        <a:lumOff val="80000"/>
                      </a:schemeClr>
                    </a:solidFill>
                  </a:tcPr>
                </a:tc>
                <a:tc hMerge="1">
                  <a:txBody>
                    <a:bodyPr/>
                    <a:lstStyle/>
                    <a:p>
                      <a:endParaRPr lang="fr-FR" dirty="0"/>
                    </a:p>
                  </a:txBody>
                  <a:tcPr/>
                </a:tc>
                <a:extLst>
                  <a:ext uri="{0D108BD9-81ED-4DB2-BD59-A6C34878D82A}">
                    <a16:rowId xmlns:a16="http://schemas.microsoft.com/office/drawing/2014/main" val="1441498551"/>
                  </a:ext>
                </a:extLst>
              </a:tr>
              <a:tr h="291228">
                <a:tc>
                  <a:txBody>
                    <a:bodyPr/>
                    <a:lstStyle/>
                    <a:p>
                      <a:r>
                        <a:rPr lang="fr-FR" dirty="0">
                          <a:latin typeface="+mn-lt"/>
                        </a:rPr>
                        <a:t>Recettes (A)</a:t>
                      </a:r>
                    </a:p>
                  </a:txBody>
                  <a:tcPr/>
                </a:tc>
                <a:tc>
                  <a:txBody>
                    <a:bodyPr/>
                    <a:lstStyle/>
                    <a:p>
                      <a:pPr algn="r"/>
                      <a:r>
                        <a:rPr lang="fr-FR" dirty="0">
                          <a:latin typeface="+mn-lt"/>
                        </a:rPr>
                        <a:t>1 961 003,70 €</a:t>
                      </a:r>
                    </a:p>
                  </a:txBody>
                  <a:tcPr/>
                </a:tc>
                <a:extLst>
                  <a:ext uri="{0D108BD9-81ED-4DB2-BD59-A6C34878D82A}">
                    <a16:rowId xmlns:a16="http://schemas.microsoft.com/office/drawing/2014/main" val="3809771256"/>
                  </a:ext>
                </a:extLst>
              </a:tr>
              <a:tr h="291228">
                <a:tc>
                  <a:txBody>
                    <a:bodyPr/>
                    <a:lstStyle/>
                    <a:p>
                      <a:r>
                        <a:rPr lang="fr-FR" dirty="0">
                          <a:latin typeface="+mn-lt"/>
                        </a:rPr>
                        <a:t>Dépenses (B)</a:t>
                      </a:r>
                    </a:p>
                  </a:txBody>
                  <a:tcPr/>
                </a:tc>
                <a:tc>
                  <a:txBody>
                    <a:bodyPr/>
                    <a:lstStyle/>
                    <a:p>
                      <a:pPr algn="r"/>
                      <a:r>
                        <a:rPr lang="fr-FR" dirty="0">
                          <a:latin typeface="+mn-lt"/>
                        </a:rPr>
                        <a:t>2 193 217,31 €</a:t>
                      </a:r>
                    </a:p>
                  </a:txBody>
                  <a:tcPr/>
                </a:tc>
                <a:extLst>
                  <a:ext uri="{0D108BD9-81ED-4DB2-BD59-A6C34878D82A}">
                    <a16:rowId xmlns:a16="http://schemas.microsoft.com/office/drawing/2014/main" val="1916832078"/>
                  </a:ext>
                </a:extLst>
              </a:tr>
              <a:tr h="291228">
                <a:tc>
                  <a:txBody>
                    <a:bodyPr/>
                    <a:lstStyle/>
                    <a:p>
                      <a:r>
                        <a:rPr lang="fr-FR" dirty="0">
                          <a:latin typeface="+mn-lt"/>
                        </a:rPr>
                        <a:t>Résultat (C= A-B)</a:t>
                      </a:r>
                    </a:p>
                  </a:txBody>
                  <a:tcPr/>
                </a:tc>
                <a:tc>
                  <a:txBody>
                    <a:bodyPr/>
                    <a:lstStyle/>
                    <a:p>
                      <a:pPr algn="r"/>
                      <a:r>
                        <a:rPr lang="fr-FR" dirty="0">
                          <a:latin typeface="+mn-lt"/>
                        </a:rPr>
                        <a:t>-232 213,61 €</a:t>
                      </a:r>
                    </a:p>
                  </a:txBody>
                  <a:tcPr/>
                </a:tc>
                <a:extLst>
                  <a:ext uri="{0D108BD9-81ED-4DB2-BD59-A6C34878D82A}">
                    <a16:rowId xmlns:a16="http://schemas.microsoft.com/office/drawing/2014/main" val="1131674495"/>
                  </a:ext>
                </a:extLst>
              </a:tr>
              <a:tr h="29122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n-lt"/>
                        </a:rPr>
                        <a:t>Résultat reporté (D)</a:t>
                      </a:r>
                    </a:p>
                  </a:txBody>
                  <a:tcPr/>
                </a:tc>
                <a:tc>
                  <a:txBody>
                    <a:bodyPr/>
                    <a:lstStyle/>
                    <a:p>
                      <a:pPr algn="r"/>
                      <a:r>
                        <a:rPr lang="fr-FR" dirty="0">
                          <a:latin typeface="+mn-lt"/>
                        </a:rPr>
                        <a:t>-501 637,07 €</a:t>
                      </a:r>
                    </a:p>
                  </a:txBody>
                  <a:tcPr/>
                </a:tc>
                <a:extLst>
                  <a:ext uri="{0D108BD9-81ED-4DB2-BD59-A6C34878D82A}">
                    <a16:rowId xmlns:a16="http://schemas.microsoft.com/office/drawing/2014/main" val="1428711051"/>
                  </a:ext>
                </a:extLst>
              </a:tr>
              <a:tr h="291228">
                <a:tc>
                  <a:txBody>
                    <a:bodyPr/>
                    <a:lstStyle/>
                    <a:p>
                      <a:r>
                        <a:rPr lang="fr-FR" dirty="0">
                          <a:latin typeface="+mn-lt"/>
                        </a:rPr>
                        <a:t>Résultat clôture</a:t>
                      </a:r>
                      <a:r>
                        <a:rPr lang="fr-FR" baseline="0" dirty="0">
                          <a:latin typeface="+mn-lt"/>
                        </a:rPr>
                        <a:t> (E’ = C+D)</a:t>
                      </a:r>
                    </a:p>
                  </a:txBody>
                  <a:tcPr/>
                </a:tc>
                <a:tc>
                  <a:txBody>
                    <a:bodyPr/>
                    <a:lstStyle/>
                    <a:p>
                      <a:pPr algn="r"/>
                      <a:r>
                        <a:rPr lang="fr-FR" dirty="0">
                          <a:latin typeface="+mn-lt"/>
                        </a:rPr>
                        <a:t>-733 850,68 €</a:t>
                      </a:r>
                    </a:p>
                  </a:txBody>
                  <a:tcPr/>
                </a:tc>
                <a:extLst>
                  <a:ext uri="{0D108BD9-81ED-4DB2-BD59-A6C34878D82A}">
                    <a16:rowId xmlns:a16="http://schemas.microsoft.com/office/drawing/2014/main" val="339737990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65450038"/>
              </p:ext>
            </p:extLst>
          </p:nvPr>
        </p:nvGraphicFramePr>
        <p:xfrm>
          <a:off x="210455" y="3788502"/>
          <a:ext cx="6096000" cy="370840"/>
        </p:xfrm>
        <a:graphic>
          <a:graphicData uri="http://schemas.openxmlformats.org/drawingml/2006/table">
            <a:tbl>
              <a:tblPr firstRow="1" bandRow="1">
                <a:tableStyleId>{025D08E4-4CB9-4A25-91DF-C19B82DA8EF8}</a:tableStyleId>
              </a:tblPr>
              <a:tblGrid>
                <a:gridCol w="3048000">
                  <a:extLst>
                    <a:ext uri="{9D8B030D-6E8A-4147-A177-3AD203B41FA5}">
                      <a16:colId xmlns:a16="http://schemas.microsoft.com/office/drawing/2014/main" val="1083293044"/>
                    </a:ext>
                  </a:extLst>
                </a:gridCol>
                <a:gridCol w="3048000">
                  <a:extLst>
                    <a:ext uri="{9D8B030D-6E8A-4147-A177-3AD203B41FA5}">
                      <a16:colId xmlns:a16="http://schemas.microsoft.com/office/drawing/2014/main" val="2857491548"/>
                    </a:ext>
                  </a:extLst>
                </a:gridCol>
              </a:tblGrid>
              <a:tr h="370840">
                <a:tc>
                  <a:txBody>
                    <a:bodyPr/>
                    <a:lstStyle/>
                    <a:p>
                      <a:r>
                        <a:rPr lang="fr-FR" b="1" dirty="0">
                          <a:latin typeface="+mn-lt"/>
                        </a:rPr>
                        <a:t>Solde 2024</a:t>
                      </a:r>
                      <a:r>
                        <a:rPr lang="fr-FR" b="1" baseline="0" dirty="0">
                          <a:latin typeface="+mn-lt"/>
                        </a:rPr>
                        <a:t> (E+E’)</a:t>
                      </a:r>
                      <a:endParaRPr lang="fr-FR" b="1" dirty="0">
                        <a:latin typeface="+mn-lt"/>
                      </a:endParaRPr>
                    </a:p>
                  </a:txBody>
                  <a:tcPr>
                    <a:solidFill>
                      <a:schemeClr val="accent1">
                        <a:lumMod val="20000"/>
                        <a:lumOff val="80000"/>
                      </a:schemeClr>
                    </a:solidFill>
                  </a:tcPr>
                </a:tc>
                <a:tc>
                  <a:txBody>
                    <a:bodyPr/>
                    <a:lstStyle/>
                    <a:p>
                      <a:pPr algn="r"/>
                      <a:r>
                        <a:rPr lang="fr-FR" dirty="0">
                          <a:latin typeface="+mn-lt"/>
                        </a:rPr>
                        <a:t>+166 370,83€</a:t>
                      </a:r>
                    </a:p>
                  </a:txBody>
                  <a:tcPr/>
                </a:tc>
                <a:extLst>
                  <a:ext uri="{0D108BD9-81ED-4DB2-BD59-A6C34878D82A}">
                    <a16:rowId xmlns:a16="http://schemas.microsoft.com/office/drawing/2014/main" val="3259887839"/>
                  </a:ext>
                </a:extLst>
              </a:tr>
            </a:tbl>
          </a:graphicData>
        </a:graphic>
      </p:graphicFrame>
    </p:spTree>
    <p:extLst>
      <p:ext uri="{BB962C8B-B14F-4D97-AF65-F5344CB8AC3E}">
        <p14:creationId xmlns:p14="http://schemas.microsoft.com/office/powerpoint/2010/main" val="232359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388096"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4" name="ZoneTexte 3"/>
          <p:cNvSpPr txBox="1"/>
          <p:nvPr/>
        </p:nvSpPr>
        <p:spPr>
          <a:xfrm>
            <a:off x="0" y="251140"/>
            <a:ext cx="8703989" cy="400110"/>
          </a:xfrm>
          <a:prstGeom prst="rect">
            <a:avLst/>
          </a:prstGeom>
          <a:solidFill>
            <a:schemeClr val="accent1"/>
          </a:solidFill>
        </p:spPr>
        <p:txBody>
          <a:bodyPr wrap="square" rtlCol="0">
            <a:spAutoFit/>
          </a:bodyPr>
          <a:lstStyle/>
          <a:p>
            <a:r>
              <a:rPr lang="fr-FR" sz="2000" b="1" dirty="0">
                <a:solidFill>
                  <a:schemeClr val="lt1"/>
                </a:solidFill>
                <a:latin typeface="Rockwell" panose="02060603020205020403" pitchFamily="18" charset="0"/>
                <a:ea typeface="Roboto Condensed"/>
                <a:cs typeface="Roboto Condensed"/>
                <a:sym typeface="Roboto Condensed"/>
              </a:rPr>
              <a:t>Zoom sur la section de fonctionnement – dépenses</a:t>
            </a:r>
          </a:p>
        </p:txBody>
      </p:sp>
      <p:sp>
        <p:nvSpPr>
          <p:cNvPr id="6" name="ZoneTexte 5"/>
          <p:cNvSpPr txBox="1"/>
          <p:nvPr/>
        </p:nvSpPr>
        <p:spPr>
          <a:xfrm>
            <a:off x="342900" y="986700"/>
            <a:ext cx="3733800" cy="3447098"/>
          </a:xfrm>
          <a:prstGeom prst="rect">
            <a:avLst/>
          </a:prstGeom>
          <a:solidFill>
            <a:schemeClr val="accent3">
              <a:lumMod val="20000"/>
              <a:lumOff val="80000"/>
            </a:schemeClr>
          </a:solidFill>
        </p:spPr>
        <p:txBody>
          <a:bodyPr wrap="square" rtlCol="0">
            <a:spAutoFit/>
          </a:bodyPr>
          <a:lstStyle/>
          <a:p>
            <a:r>
              <a:rPr lang="fr-FR" dirty="0">
                <a:solidFill>
                  <a:schemeClr val="dk1"/>
                </a:solidFill>
                <a:ea typeface="Roboto Condensed Light"/>
                <a:cs typeface="Roboto Condensed Light"/>
                <a:sym typeface="Roboto Condensed Light"/>
              </a:rPr>
              <a:t>Les dépenses réelles de fonctionnement ont diminué en 2024 de </a:t>
            </a:r>
            <a:r>
              <a:rPr lang="fr-FR" b="1" dirty="0">
                <a:solidFill>
                  <a:schemeClr val="dk1"/>
                </a:solidFill>
                <a:ea typeface="Roboto Condensed Light"/>
                <a:cs typeface="Roboto Condensed Light"/>
                <a:sym typeface="Roboto Condensed Light"/>
              </a:rPr>
              <a:t>-1,2% </a:t>
            </a:r>
            <a:r>
              <a:rPr lang="fr-FR" dirty="0">
                <a:solidFill>
                  <a:schemeClr val="dk1"/>
                </a:solidFill>
                <a:ea typeface="Roboto Condensed Light"/>
                <a:cs typeface="Roboto Condensed Light"/>
                <a:sym typeface="Roboto Condensed Light"/>
              </a:rPr>
              <a:t>par rapport au compte administratif 2023. </a:t>
            </a:r>
          </a:p>
          <a:p>
            <a:r>
              <a:rPr lang="fr-FR" dirty="0">
                <a:solidFill>
                  <a:schemeClr val="dk1"/>
                </a:solidFill>
                <a:ea typeface="Roboto Condensed Light"/>
                <a:cs typeface="Roboto Condensed Light"/>
                <a:sym typeface="Roboto Condensed Light"/>
              </a:rPr>
              <a:t>Elles s’établiraient à 4  439 011€.</a:t>
            </a:r>
          </a:p>
          <a:p>
            <a:endParaRPr lang="fr-FR" dirty="0">
              <a:solidFill>
                <a:schemeClr val="dk1"/>
              </a:solidFill>
              <a:ea typeface="Roboto Condensed Light"/>
              <a:cs typeface="Roboto Condensed Light"/>
              <a:sym typeface="Roboto Condensed Light"/>
            </a:endParaRPr>
          </a:p>
          <a:p>
            <a:r>
              <a:rPr lang="fr-FR" dirty="0">
                <a:solidFill>
                  <a:schemeClr val="dk1"/>
                </a:solidFill>
                <a:ea typeface="Roboto Condensed Light"/>
                <a:cs typeface="Roboto Condensed Light"/>
                <a:sym typeface="Roboto Condensed Light"/>
              </a:rPr>
              <a:t> Les charges de personnel constituent le premier poste de dépenses (42,5%) suivi des charges à caractère général (34,6%) et subventions (18,1%).</a:t>
            </a:r>
          </a:p>
          <a:p>
            <a:endParaRPr lang="fr-FR" sz="1000" dirty="0">
              <a:solidFill>
                <a:schemeClr val="dk1"/>
              </a:solidFill>
              <a:ea typeface="Roboto Condensed Light"/>
              <a:cs typeface="Roboto Condensed Light"/>
              <a:sym typeface="Roboto Condensed Light"/>
            </a:endParaRPr>
          </a:p>
          <a:p>
            <a:endParaRPr lang="fr-FR" sz="1000" dirty="0">
              <a:solidFill>
                <a:schemeClr val="dk1"/>
              </a:solidFill>
              <a:latin typeface="Roboto Condensed Light"/>
              <a:ea typeface="Roboto Condensed Light"/>
              <a:cs typeface="Roboto Condensed Light"/>
              <a:sym typeface="Roboto Condensed Light"/>
            </a:endParaRPr>
          </a:p>
        </p:txBody>
      </p:sp>
      <p:pic>
        <p:nvPicPr>
          <p:cNvPr id="10" name="Image 9">
            <a:extLst>
              <a:ext uri="{FF2B5EF4-FFF2-40B4-BE49-F238E27FC236}">
                <a16:creationId xmlns:a16="http://schemas.microsoft.com/office/drawing/2014/main" id="{97E43E68-CCD0-C9F3-E0B3-978CA868A103}"/>
              </a:ext>
            </a:extLst>
          </p:cNvPr>
          <p:cNvPicPr>
            <a:picLocks noChangeAspect="1"/>
          </p:cNvPicPr>
          <p:nvPr/>
        </p:nvPicPr>
        <p:blipFill>
          <a:blip r:embed="rId3"/>
          <a:srcRect l="4385" t="74" r="8965"/>
          <a:stretch/>
        </p:blipFill>
        <p:spPr>
          <a:xfrm>
            <a:off x="4076701" y="789970"/>
            <a:ext cx="5013512" cy="3643828"/>
          </a:xfrm>
          <a:prstGeom prst="rect">
            <a:avLst/>
          </a:prstGeom>
        </p:spPr>
      </p:pic>
    </p:spTree>
    <p:extLst>
      <p:ext uri="{BB962C8B-B14F-4D97-AF65-F5344CB8AC3E}">
        <p14:creationId xmlns:p14="http://schemas.microsoft.com/office/powerpoint/2010/main" val="297792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369046"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ZoneTexte 5"/>
          <p:cNvSpPr txBox="1"/>
          <p:nvPr/>
        </p:nvSpPr>
        <p:spPr>
          <a:xfrm>
            <a:off x="0" y="383340"/>
            <a:ext cx="9144000" cy="707886"/>
          </a:xfrm>
          <a:prstGeom prst="rect">
            <a:avLst/>
          </a:prstGeom>
          <a:solidFill>
            <a:schemeClr val="accent1"/>
          </a:solidFill>
        </p:spPr>
        <p:txBody>
          <a:bodyPr wrap="square" rtlCol="0">
            <a:spAutoFit/>
          </a:bodyPr>
          <a:lstStyle/>
          <a:p>
            <a:r>
              <a:rPr lang="fr-FR" sz="2000" b="1" dirty="0">
                <a:solidFill>
                  <a:schemeClr val="lt1"/>
                </a:solidFill>
                <a:latin typeface="Rockwell" panose="02060603020205020403" pitchFamily="18" charset="0"/>
                <a:ea typeface="Roboto Condensed"/>
                <a:cs typeface="Roboto Condensed"/>
                <a:sym typeface="Roboto Condensed"/>
              </a:rPr>
              <a:t>Section de fonctionnement –  dépenses – charges à caractère général- fluides </a:t>
            </a:r>
          </a:p>
        </p:txBody>
      </p:sp>
      <p:pic>
        <p:nvPicPr>
          <p:cNvPr id="9" name="Image 8">
            <a:extLst>
              <a:ext uri="{FF2B5EF4-FFF2-40B4-BE49-F238E27FC236}">
                <a16:creationId xmlns:a16="http://schemas.microsoft.com/office/drawing/2014/main" id="{69E34B65-2806-FF8C-8950-AB5EE13F4BB1}"/>
              </a:ext>
            </a:extLst>
          </p:cNvPr>
          <p:cNvPicPr>
            <a:picLocks noChangeAspect="1"/>
          </p:cNvPicPr>
          <p:nvPr/>
        </p:nvPicPr>
        <p:blipFill>
          <a:blip r:embed="rId3"/>
          <a:srcRect t="4342"/>
          <a:stretch/>
        </p:blipFill>
        <p:spPr>
          <a:xfrm>
            <a:off x="0" y="1101437"/>
            <a:ext cx="8745214" cy="2376054"/>
          </a:xfrm>
          <a:prstGeom prst="rect">
            <a:avLst/>
          </a:prstGeom>
        </p:spPr>
      </p:pic>
    </p:spTree>
    <p:extLst>
      <p:ext uri="{BB962C8B-B14F-4D97-AF65-F5344CB8AC3E}">
        <p14:creationId xmlns:p14="http://schemas.microsoft.com/office/powerpoint/2010/main" val="76755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369046" y="4704588"/>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6" name="ZoneTexte 5"/>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latin typeface="Rockwell" panose="02060603020205020403" pitchFamily="18" charset="0"/>
                <a:ea typeface="Roboto Condensed"/>
                <a:cs typeface="Roboto Condensed"/>
                <a:sym typeface="Roboto Condensed"/>
              </a:rPr>
              <a:t>Section de fonctionnement – dépenses de personnel</a:t>
            </a:r>
          </a:p>
        </p:txBody>
      </p:sp>
      <p:sp>
        <p:nvSpPr>
          <p:cNvPr id="7" name="ZoneTexte 6"/>
          <p:cNvSpPr txBox="1"/>
          <p:nvPr/>
        </p:nvSpPr>
        <p:spPr>
          <a:xfrm>
            <a:off x="184894" y="3265605"/>
            <a:ext cx="8742127" cy="1200329"/>
          </a:xfrm>
          <a:prstGeom prst="rect">
            <a:avLst/>
          </a:prstGeom>
          <a:solidFill>
            <a:schemeClr val="accent3">
              <a:lumMod val="20000"/>
              <a:lumOff val="80000"/>
            </a:schemeClr>
          </a:solidFill>
        </p:spPr>
        <p:txBody>
          <a:bodyPr wrap="square" rtlCol="0">
            <a:spAutoFit/>
          </a:bodyPr>
          <a:lstStyle/>
          <a:p>
            <a:r>
              <a:rPr lang="fr-FR" dirty="0">
                <a:solidFill>
                  <a:schemeClr val="dk1"/>
                </a:solidFill>
                <a:ea typeface="Roboto Condensed Light"/>
                <a:cs typeface="Roboto Condensed Light"/>
                <a:sym typeface="Roboto Condensed Light"/>
              </a:rPr>
              <a:t>Les dépenses de personnes représentent 42,50% des dépenses réelles de fonctionnement. </a:t>
            </a:r>
          </a:p>
          <a:p>
            <a:r>
              <a:rPr lang="fr-FR" dirty="0">
                <a:solidFill>
                  <a:schemeClr val="dk1"/>
                </a:solidFill>
                <a:ea typeface="Roboto Condensed Light"/>
                <a:cs typeface="Roboto Condensed Light"/>
                <a:sym typeface="Roboto Condensed Light"/>
              </a:rPr>
              <a:t>Elles augmentent de +6,6 % par rapport au CA 2023.</a:t>
            </a:r>
          </a:p>
          <a:p>
            <a:endParaRPr lang="fr-FR" dirty="0">
              <a:solidFill>
                <a:schemeClr val="dk1"/>
              </a:solidFill>
              <a:latin typeface="Roboto Condensed Light"/>
              <a:ea typeface="Roboto Condensed Light"/>
              <a:cs typeface="Roboto Condensed Light"/>
              <a:sym typeface="Roboto Condensed Light"/>
            </a:endParaRPr>
          </a:p>
        </p:txBody>
      </p:sp>
      <p:pic>
        <p:nvPicPr>
          <p:cNvPr id="4" name="Image 3">
            <a:extLst>
              <a:ext uri="{FF2B5EF4-FFF2-40B4-BE49-F238E27FC236}">
                <a16:creationId xmlns:a16="http://schemas.microsoft.com/office/drawing/2014/main" id="{B6A91D51-35C4-9457-1A2F-F3A9D8D52C08}"/>
              </a:ext>
            </a:extLst>
          </p:cNvPr>
          <p:cNvPicPr>
            <a:picLocks noChangeAspect="1"/>
          </p:cNvPicPr>
          <p:nvPr/>
        </p:nvPicPr>
        <p:blipFill>
          <a:blip r:embed="rId3"/>
          <a:stretch>
            <a:fillRect/>
          </a:stretch>
        </p:blipFill>
        <p:spPr>
          <a:xfrm>
            <a:off x="682265" y="1184003"/>
            <a:ext cx="7211431" cy="1819529"/>
          </a:xfrm>
          <a:prstGeom prst="rect">
            <a:avLst/>
          </a:prstGeom>
        </p:spPr>
      </p:pic>
    </p:spTree>
    <p:extLst>
      <p:ext uri="{BB962C8B-B14F-4D97-AF65-F5344CB8AC3E}">
        <p14:creationId xmlns:p14="http://schemas.microsoft.com/office/powerpoint/2010/main" val="35606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ZoneTexte 3"/>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latin typeface="Rockwell" panose="02060603020205020403" pitchFamily="18" charset="0"/>
                <a:ea typeface="Roboto Condensed"/>
                <a:cs typeface="Roboto Condensed"/>
                <a:sym typeface="Roboto Condensed"/>
              </a:rPr>
              <a:t>Section de fonctionnement (hors opérations d’ordre) – recettes</a:t>
            </a:r>
          </a:p>
        </p:txBody>
      </p:sp>
      <p:pic>
        <p:nvPicPr>
          <p:cNvPr id="5" name="Image 4">
            <a:extLst>
              <a:ext uri="{FF2B5EF4-FFF2-40B4-BE49-F238E27FC236}">
                <a16:creationId xmlns:a16="http://schemas.microsoft.com/office/drawing/2014/main" id="{E18698F3-9BDD-DCD3-77E3-6463E08554CC}"/>
              </a:ext>
            </a:extLst>
          </p:cNvPr>
          <p:cNvPicPr>
            <a:picLocks noChangeAspect="1"/>
          </p:cNvPicPr>
          <p:nvPr/>
        </p:nvPicPr>
        <p:blipFill>
          <a:blip r:embed="rId3"/>
          <a:stretch>
            <a:fillRect/>
          </a:stretch>
        </p:blipFill>
        <p:spPr>
          <a:xfrm>
            <a:off x="945677" y="789970"/>
            <a:ext cx="6672323" cy="3713840"/>
          </a:xfrm>
          <a:prstGeom prst="rect">
            <a:avLst/>
          </a:prstGeom>
        </p:spPr>
      </p:pic>
    </p:spTree>
    <p:extLst>
      <p:ext uri="{BB962C8B-B14F-4D97-AF65-F5344CB8AC3E}">
        <p14:creationId xmlns:p14="http://schemas.microsoft.com/office/powerpoint/2010/main" val="226715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sz="quarter" idx="12"/>
          </p:nvPr>
        </p:nvSpPr>
        <p:spPr>
          <a:xfrm>
            <a:off x="8362696" y="4719513"/>
            <a:ext cx="48006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4" name="ZoneTexte 3"/>
          <p:cNvSpPr txBox="1"/>
          <p:nvPr/>
        </p:nvSpPr>
        <p:spPr>
          <a:xfrm>
            <a:off x="-1" y="389860"/>
            <a:ext cx="8717281" cy="400110"/>
          </a:xfrm>
          <a:prstGeom prst="rect">
            <a:avLst/>
          </a:prstGeom>
          <a:solidFill>
            <a:schemeClr val="accent1"/>
          </a:solidFill>
        </p:spPr>
        <p:txBody>
          <a:bodyPr wrap="square" rtlCol="0">
            <a:spAutoFit/>
          </a:bodyPr>
          <a:lstStyle/>
          <a:p>
            <a:r>
              <a:rPr lang="fr-FR" sz="2000" b="1" dirty="0">
                <a:solidFill>
                  <a:schemeClr val="lt1"/>
                </a:solidFill>
                <a:latin typeface="Rockwell" panose="02060603020205020403" pitchFamily="18" charset="0"/>
                <a:ea typeface="Roboto Condensed"/>
                <a:cs typeface="Roboto Condensed"/>
                <a:sym typeface="Roboto Condensed"/>
              </a:rPr>
              <a:t>Section de fonctionnement (hors opérations d’ordre) –recettes</a:t>
            </a:r>
          </a:p>
        </p:txBody>
      </p:sp>
      <p:sp>
        <p:nvSpPr>
          <p:cNvPr id="5" name="ZoneTexte 4"/>
          <p:cNvSpPr txBox="1"/>
          <p:nvPr/>
        </p:nvSpPr>
        <p:spPr>
          <a:xfrm>
            <a:off x="228600" y="4193138"/>
            <a:ext cx="8134096" cy="800219"/>
          </a:xfrm>
          <a:prstGeom prst="rect">
            <a:avLst/>
          </a:prstGeom>
          <a:solidFill>
            <a:schemeClr val="accent3">
              <a:lumMod val="20000"/>
              <a:lumOff val="80000"/>
            </a:schemeClr>
          </a:solidFill>
        </p:spPr>
        <p:txBody>
          <a:bodyPr wrap="square" rtlCol="0">
            <a:spAutoFit/>
          </a:bodyPr>
          <a:lstStyle/>
          <a:p>
            <a:r>
              <a:rPr lang="fr-FR" dirty="0">
                <a:solidFill>
                  <a:schemeClr val="dk1"/>
                </a:solidFill>
                <a:latin typeface="Rockwell" panose="02060603020205020403" pitchFamily="18" charset="0"/>
                <a:ea typeface="Roboto Condensed Light"/>
                <a:cs typeface="Roboto Condensed Light"/>
                <a:sym typeface="Roboto Condensed Light"/>
              </a:rPr>
              <a:t>Les recettes sont principalement issues de la fiscalité locale (60%) et des dotations (21%).</a:t>
            </a:r>
          </a:p>
          <a:p>
            <a:r>
              <a:rPr lang="fr-FR" sz="1000" dirty="0">
                <a:solidFill>
                  <a:schemeClr val="dk1"/>
                </a:solidFill>
                <a:latin typeface="Roboto Condensed Light"/>
                <a:ea typeface="Roboto Condensed Light"/>
                <a:cs typeface="Roboto Condensed Light"/>
                <a:sym typeface="Roboto Condensed Light"/>
              </a:rPr>
              <a:t> </a:t>
            </a:r>
          </a:p>
        </p:txBody>
      </p:sp>
      <p:pic>
        <p:nvPicPr>
          <p:cNvPr id="6" name="Image 5">
            <a:extLst>
              <a:ext uri="{FF2B5EF4-FFF2-40B4-BE49-F238E27FC236}">
                <a16:creationId xmlns:a16="http://schemas.microsoft.com/office/drawing/2014/main" id="{CE9ADBB4-BE56-94E0-3139-F3376715A84C}"/>
              </a:ext>
            </a:extLst>
          </p:cNvPr>
          <p:cNvPicPr>
            <a:picLocks noChangeAspect="1"/>
          </p:cNvPicPr>
          <p:nvPr/>
        </p:nvPicPr>
        <p:blipFill>
          <a:blip r:embed="rId3"/>
          <a:srcRect t="6117"/>
          <a:stretch/>
        </p:blipFill>
        <p:spPr>
          <a:xfrm>
            <a:off x="776538" y="789970"/>
            <a:ext cx="7164202" cy="3371309"/>
          </a:xfrm>
          <a:prstGeom prst="rect">
            <a:avLst/>
          </a:prstGeom>
        </p:spPr>
      </p:pic>
    </p:spTree>
    <p:extLst>
      <p:ext uri="{BB962C8B-B14F-4D97-AF65-F5344CB8AC3E}">
        <p14:creationId xmlns:p14="http://schemas.microsoft.com/office/powerpoint/2010/main" val="930254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TM03090434[[fn=Type de bois]]</Template>
  <TotalTime>6311</TotalTime>
  <Words>1154</Words>
  <Application>Microsoft Office PowerPoint</Application>
  <PresentationFormat>Affichage à l'écran (16:9)</PresentationFormat>
  <Paragraphs>202</Paragraphs>
  <Slides>32</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Roboto Condensed Light</vt:lpstr>
      <vt:lpstr>Wingdings</vt:lpstr>
      <vt:lpstr>Calibri</vt:lpstr>
      <vt:lpstr>Rockwell Condensed</vt:lpstr>
      <vt:lpstr>Arial</vt:lpstr>
      <vt:lpstr>Roboto Condensed</vt:lpstr>
      <vt:lpstr>Rockwell</vt:lpstr>
      <vt:lpstr>Rockwell (Corps)</vt:lpstr>
      <vt:lpstr>Type de bois</vt:lpstr>
      <vt:lpstr>Rapport d’orientations budgétaires 2025  Commune de Vaugneray</vt:lpstr>
      <vt:lpstr>Introduction</vt:lpstr>
      <vt:lpstr>Présentation PowerPoint</vt:lpstr>
      <vt:lpstr>BP - RESULTATS DE L’EXERCICE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PROSPECTIVE DE LA COMMUNE  </vt:lpstr>
      <vt:lpstr>ANALYSE RETROSPECTIVE DE LA COMMUNE</vt:lpstr>
      <vt:lpstr>Présentation PowerPoint</vt:lpstr>
      <vt:lpstr>Présentation PowerPoint</vt:lpstr>
      <vt:lpstr>Présentation PowerPoint</vt:lpstr>
      <vt:lpstr>PLH - RESULTATS DE L’EXERCICE 2024</vt:lpstr>
      <vt:lpstr>Présentation PowerPoint</vt:lpstr>
      <vt:lpstr>PLH - RESULTATS DE L’EXERCICE 2024</vt:lpstr>
      <vt:lpstr>Présentation PowerPoint</vt:lpstr>
      <vt:lpstr>Création d’un pôle santé</vt:lpstr>
      <vt:lpstr>Présentation PowerPoint</vt:lpstr>
      <vt:lpstr>ORIENTATIONS BUDGÉTAIRES </vt:lpstr>
      <vt:lpstr>ORIENTATIONS BUDGÉTAIRES 2024 </vt:lpstr>
      <vt:lpstr>ORIENTATIONS BUDGÉTAIRES 2025</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sabrina mezni</dc:creator>
  <cp:lastModifiedBy>MARIE</cp:lastModifiedBy>
  <cp:revision>214</cp:revision>
  <cp:lastPrinted>2023-01-30T12:50:52Z</cp:lastPrinted>
  <dcterms:modified xsi:type="dcterms:W3CDTF">2025-02-17T15:38:52Z</dcterms:modified>
</cp:coreProperties>
</file>