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497" r:id="rId2"/>
    <p:sldId id="501" r:id="rId3"/>
    <p:sldId id="519" r:id="rId4"/>
    <p:sldId id="508" r:id="rId5"/>
    <p:sldId id="509" r:id="rId6"/>
    <p:sldId id="513" r:id="rId7"/>
    <p:sldId id="510" r:id="rId8"/>
    <p:sldId id="511" r:id="rId9"/>
    <p:sldId id="512" r:id="rId10"/>
    <p:sldId id="514" r:id="rId11"/>
    <p:sldId id="515" r:id="rId12"/>
    <p:sldId id="516" r:id="rId13"/>
    <p:sldId id="517" r:id="rId14"/>
    <p:sldId id="518" r:id="rId15"/>
    <p:sldId id="520" r:id="rId16"/>
    <p:sldId id="521" r:id="rId17"/>
    <p:sldId id="498" r:id="rId18"/>
    <p:sldId id="502" r:id="rId19"/>
    <p:sldId id="503" r:id="rId20"/>
    <p:sldId id="504" r:id="rId21"/>
    <p:sldId id="505" r:id="rId22"/>
    <p:sldId id="506" r:id="rId23"/>
    <p:sldId id="507" r:id="rId24"/>
    <p:sldId id="522" r:id="rId25"/>
    <p:sldId id="523" r:id="rId26"/>
    <p:sldId id="524" r:id="rId27"/>
    <p:sldId id="525" r:id="rId28"/>
    <p:sldId id="499" r:id="rId29"/>
    <p:sldId id="529" r:id="rId30"/>
    <p:sldId id="530" r:id="rId31"/>
    <p:sldId id="531" r:id="rId32"/>
    <p:sldId id="532" r:id="rId33"/>
    <p:sldId id="536" r:id="rId34"/>
    <p:sldId id="534" r:id="rId35"/>
    <p:sldId id="535" r:id="rId36"/>
  </p:sldIdLst>
  <p:sldSz cx="9144000" cy="6858000" type="screen4x3"/>
  <p:notesSz cx="6799263" cy="99298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6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ntine POUGNET" initials="VP" lastIdx="2" clrIdx="0">
    <p:extLst>
      <p:ext uri="{19B8F6BF-5375-455C-9EA6-DF929625EA0E}">
        <p15:presenceInfo xmlns:p15="http://schemas.microsoft.com/office/powerpoint/2012/main" userId="S-1-5-21-3412304581-4166986402-2840909840-11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B7BF0F"/>
    <a:srgbClr val="FF00FF"/>
    <a:srgbClr val="DACECD"/>
    <a:srgbClr val="FCD5B5"/>
    <a:srgbClr val="FFB8A7"/>
    <a:srgbClr val="E6B9B8"/>
    <a:srgbClr val="006600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C3B2C3-21CA-4BAD-8231-197BDA0B811A}" v="1002" dt="2020-09-28T13:37:34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9" autoAdjust="0"/>
    <p:restoredTop sz="91498" autoAdjust="0"/>
  </p:normalViewPr>
  <p:slideViewPr>
    <p:cSldViewPr snapToGrid="0" snapToObjects="1">
      <p:cViewPr varScale="1">
        <p:scale>
          <a:sx n="105" d="100"/>
          <a:sy n="105" d="100"/>
        </p:scale>
        <p:origin x="13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5142" y="108"/>
      </p:cViewPr>
      <p:guideLst>
        <p:guide orient="horz" pos="2896"/>
        <p:guide pos="2142"/>
        <p:guide orient="horz"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9T15:56:28.76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9T15:59:38.498" idx="2">
    <p:pos x="10" y="10"/>
    <p:text>Matérialisation des zones humides de compensation aussi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7F2EA-0FA3-4181-AE10-9631B938ACB0}" type="doc">
      <dgm:prSet loTypeId="urn:microsoft.com/office/officeart/2005/8/layout/hProcess7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162B6C5C-8EE4-46EC-BF36-35C55A8CD76E}">
      <dgm:prSet phldrT="[Texte]"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/>
            <a:t>Constitution du dossier </a:t>
          </a:r>
        </a:p>
      </dgm:t>
    </dgm:pt>
    <dgm:pt modelId="{04C65BAE-41A1-4317-AF3E-456A36C490C4}" type="parTrans" cxnId="{B7EF64E0-F0AD-41E1-A9B0-EEC496437AED}">
      <dgm:prSet/>
      <dgm:spPr/>
      <dgm:t>
        <a:bodyPr/>
        <a:lstStyle/>
        <a:p>
          <a:endParaRPr lang="fr-FR" sz="2400"/>
        </a:p>
      </dgm:t>
    </dgm:pt>
    <dgm:pt modelId="{B5F8F87B-8F54-4398-B286-C1357471010A}" type="sibTrans" cxnId="{B7EF64E0-F0AD-41E1-A9B0-EEC496437AED}">
      <dgm:prSet/>
      <dgm:spPr/>
      <dgm:t>
        <a:bodyPr/>
        <a:lstStyle/>
        <a:p>
          <a:endParaRPr lang="fr-FR" sz="2400"/>
        </a:p>
      </dgm:t>
    </dgm:pt>
    <dgm:pt modelId="{06643E29-08C9-48FD-9DD4-B104247795AD}">
      <dgm:prSet phldrT="[Texte]" custT="1"/>
      <dgm:spPr/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dirty="0"/>
            <a:t>Consultation CDNPS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i="1" dirty="0">
              <a:solidFill>
                <a:srgbClr val="FFFF00"/>
              </a:solidFill>
              <a:sym typeface="Wingdings" panose="05000000000000000000" pitchFamily="2" charset="2"/>
            </a:rPr>
            <a:t> </a:t>
          </a:r>
          <a:r>
            <a:rPr lang="fr-FR" sz="1600" i="1" dirty="0">
              <a:solidFill>
                <a:srgbClr val="FFFF00"/>
              </a:solidFill>
            </a:rPr>
            <a:t>novembre 2020</a:t>
          </a:r>
          <a:endParaRPr lang="fr-FR" sz="1600" dirty="0"/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dirty="0">
              <a:solidFill>
                <a:schemeClr val="bg1"/>
              </a:solidFill>
            </a:rPr>
            <a:t>Transmission aux personnes publiques associées (PPA) pour examen conjoint et consultation CDPENAF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i="1" dirty="0">
            <a:solidFill>
              <a:schemeClr val="bg1"/>
            </a:solidFill>
          </a:endParaRP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dirty="0">
              <a:solidFill>
                <a:schemeClr val="bg1"/>
              </a:solidFill>
            </a:rPr>
            <a:t>Consultation autorité environnementale (si requise)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i="1" dirty="0">
            <a:solidFill>
              <a:schemeClr val="bg1"/>
            </a:solidFill>
          </a:endParaRP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dirty="0">
              <a:solidFill>
                <a:schemeClr val="bg1"/>
              </a:solidFill>
            </a:rPr>
            <a:t>Réunion d’examen conjoint avec les PPA</a:t>
          </a:r>
        </a:p>
      </dgm:t>
    </dgm:pt>
    <dgm:pt modelId="{FD67921A-2829-4A77-94D0-A3322BA8D973}" type="parTrans" cxnId="{5646C6A3-F501-4210-914C-D601B2FAC068}">
      <dgm:prSet/>
      <dgm:spPr/>
      <dgm:t>
        <a:bodyPr/>
        <a:lstStyle/>
        <a:p>
          <a:endParaRPr lang="fr-FR" sz="2400"/>
        </a:p>
      </dgm:t>
    </dgm:pt>
    <dgm:pt modelId="{56254142-B437-4673-94F0-8FECE035C282}" type="sibTrans" cxnId="{5646C6A3-F501-4210-914C-D601B2FAC068}">
      <dgm:prSet/>
      <dgm:spPr/>
      <dgm:t>
        <a:bodyPr/>
        <a:lstStyle/>
        <a:p>
          <a:endParaRPr lang="fr-FR" sz="2400"/>
        </a:p>
      </dgm:t>
    </dgm:pt>
    <dgm:pt modelId="{7BFE09EF-A68B-4EA6-859D-8D43FC9A9FA9}">
      <dgm:prSet phldrT="[Texte]" custT="1"/>
      <dgm:spPr>
        <a:solidFill>
          <a:schemeClr val="accent5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1800" b="1" dirty="0"/>
            <a:t>Enquête publique</a:t>
          </a:r>
        </a:p>
      </dgm:t>
    </dgm:pt>
    <dgm:pt modelId="{B4D35942-2F31-4BAF-956C-61753AB301CA}" type="parTrans" cxnId="{44D49045-BD27-47D0-A860-BAAE5CC4C0E8}">
      <dgm:prSet/>
      <dgm:spPr/>
      <dgm:t>
        <a:bodyPr/>
        <a:lstStyle/>
        <a:p>
          <a:endParaRPr lang="fr-FR" sz="2400"/>
        </a:p>
      </dgm:t>
    </dgm:pt>
    <dgm:pt modelId="{36767ECA-D933-4A5B-9854-A4B7DAEED174}" type="sibTrans" cxnId="{44D49045-BD27-47D0-A860-BAAE5CC4C0E8}">
      <dgm:prSet/>
      <dgm:spPr/>
      <dgm:t>
        <a:bodyPr/>
        <a:lstStyle/>
        <a:p>
          <a:endParaRPr lang="fr-FR" sz="2400"/>
        </a:p>
      </dgm:t>
    </dgm:pt>
    <dgm:pt modelId="{4F5F9DFA-4E5F-492D-8ED2-BD7C667174C5}">
      <dgm:prSet phldrT="[Texte]" custT="1"/>
      <dgm:spPr/>
      <dgm:t>
        <a:bodyPr/>
        <a:lstStyle/>
        <a:p>
          <a:r>
            <a:rPr lang="fr-FR" sz="1600" dirty="0">
              <a:solidFill>
                <a:schemeClr val="bg1"/>
              </a:solidFill>
            </a:rPr>
            <a:t>Arrêté du Maire prescrivant l'enquête publique</a:t>
          </a:r>
        </a:p>
        <a:p>
          <a:endParaRPr lang="fr-FR" sz="1600" dirty="0">
            <a:solidFill>
              <a:schemeClr val="bg1"/>
            </a:solidFill>
          </a:endParaRPr>
        </a:p>
        <a:p>
          <a:r>
            <a:rPr lang="fr-FR" sz="1600" dirty="0">
              <a:solidFill>
                <a:schemeClr val="bg1"/>
              </a:solidFill>
            </a:rPr>
            <a:t>Enquête publique portant sur la déclaration de projet et la mise en compatibilité du PLU</a:t>
          </a:r>
        </a:p>
        <a:p>
          <a:endParaRPr lang="fr-FR" sz="1600" dirty="0">
            <a:solidFill>
              <a:schemeClr val="bg1"/>
            </a:solidFill>
          </a:endParaRPr>
        </a:p>
      </dgm:t>
    </dgm:pt>
    <dgm:pt modelId="{A9E98F0C-11CC-4B73-8F57-96638BAA6D4B}" type="parTrans" cxnId="{FB15F54E-E8F5-4161-8A4F-1CAA7F7E544A}">
      <dgm:prSet/>
      <dgm:spPr/>
      <dgm:t>
        <a:bodyPr/>
        <a:lstStyle/>
        <a:p>
          <a:endParaRPr lang="fr-FR" sz="2400"/>
        </a:p>
      </dgm:t>
    </dgm:pt>
    <dgm:pt modelId="{1C4D2CFC-4835-47E6-8CCD-A716A162314B}" type="sibTrans" cxnId="{FB15F54E-E8F5-4161-8A4F-1CAA7F7E544A}">
      <dgm:prSet/>
      <dgm:spPr/>
      <dgm:t>
        <a:bodyPr/>
        <a:lstStyle/>
        <a:p>
          <a:endParaRPr lang="fr-FR" sz="2400"/>
        </a:p>
      </dgm:t>
    </dgm:pt>
    <dgm:pt modelId="{49FC04E0-7AF2-46BC-BD33-9223717F113E}">
      <dgm:prSet phldrT="[Texte]"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1800" b="1" dirty="0"/>
            <a:t>Consultations / examen conjoint</a:t>
          </a:r>
        </a:p>
      </dgm:t>
    </dgm:pt>
    <dgm:pt modelId="{9DE84480-5308-42C0-B20E-0D11D2396E85}" type="sibTrans" cxnId="{8E7DA7F2-61C8-440F-BF8D-92F27F2EBF33}">
      <dgm:prSet/>
      <dgm:spPr/>
      <dgm:t>
        <a:bodyPr/>
        <a:lstStyle/>
        <a:p>
          <a:endParaRPr lang="fr-FR" sz="2400"/>
        </a:p>
      </dgm:t>
    </dgm:pt>
    <dgm:pt modelId="{D1A6B3E1-0D28-4410-A293-1594B0EC972D}" type="parTrans" cxnId="{8E7DA7F2-61C8-440F-BF8D-92F27F2EBF33}">
      <dgm:prSet/>
      <dgm:spPr/>
      <dgm:t>
        <a:bodyPr/>
        <a:lstStyle/>
        <a:p>
          <a:endParaRPr lang="fr-FR" sz="2400"/>
        </a:p>
      </dgm:t>
    </dgm:pt>
    <dgm:pt modelId="{8B558639-E35F-4874-8671-75BF2D5D934D}">
      <dgm:prSet phldrT="[Texte]" custT="1"/>
      <dgm:spPr/>
      <dgm:t>
        <a:bodyPr/>
        <a:lstStyle/>
        <a:p>
          <a:r>
            <a:rPr lang="fr-FR" sz="1600" dirty="0"/>
            <a:t>Engagement de la procédure  par arrêté du Maire </a:t>
          </a:r>
        </a:p>
        <a:p>
          <a:r>
            <a:rPr lang="fr-FR" sz="1600" i="1" dirty="0">
              <a:solidFill>
                <a:srgbClr val="FFFF00"/>
              </a:solidFill>
            </a:rPr>
            <a:t>18 mai 2020</a:t>
          </a:r>
        </a:p>
        <a:p>
          <a:r>
            <a:rPr lang="fr-FR" sz="1600" dirty="0"/>
            <a:t>Demande d’examen au cas par cas</a:t>
          </a:r>
        </a:p>
        <a:p>
          <a:r>
            <a:rPr lang="fr-FR" sz="1600" i="1" dirty="0">
              <a:solidFill>
                <a:srgbClr val="FFFF00"/>
              </a:solidFill>
            </a:rPr>
            <a:t>07 août</a:t>
          </a:r>
        </a:p>
        <a:p>
          <a:r>
            <a:rPr lang="fr-FR" sz="1600" i="1" dirty="0">
              <a:solidFill>
                <a:srgbClr val="FFFF00"/>
              </a:solidFill>
              <a:sym typeface="Wingdings" panose="05000000000000000000" pitchFamily="2" charset="2"/>
            </a:rPr>
            <a:t> </a:t>
          </a:r>
          <a:r>
            <a:rPr lang="fr-FR" sz="1600" i="1" dirty="0">
              <a:solidFill>
                <a:srgbClr val="FFFF00"/>
              </a:solidFill>
            </a:rPr>
            <a:t> 7 octobre 2020</a:t>
          </a:r>
          <a:endParaRPr lang="fr-FR" sz="1600" dirty="0"/>
        </a:p>
        <a:p>
          <a:r>
            <a:rPr lang="fr-FR" sz="1600" dirty="0">
              <a:solidFill>
                <a:schemeClr val="bg1"/>
              </a:solidFill>
            </a:rPr>
            <a:t>Constitution du dossier de déclaration de projet et mise en compatibilité du PLU</a:t>
          </a:r>
        </a:p>
        <a:p>
          <a:endParaRPr lang="fr-FR" sz="1600" dirty="0">
            <a:solidFill>
              <a:schemeClr val="bg1"/>
            </a:solidFill>
          </a:endParaRPr>
        </a:p>
        <a:p>
          <a:r>
            <a:rPr lang="fr-FR" sz="1600" dirty="0">
              <a:solidFill>
                <a:schemeClr val="bg1"/>
              </a:solidFill>
            </a:rPr>
            <a:t>Intégration éventuelle d’une évaluation environnementale</a:t>
          </a:r>
        </a:p>
      </dgm:t>
    </dgm:pt>
    <dgm:pt modelId="{D1DF872F-EF6C-4C16-BFFD-C1BF11363161}" type="parTrans" cxnId="{82D3CE92-7E2C-4AEF-A52C-D4769A5DE033}">
      <dgm:prSet/>
      <dgm:spPr/>
      <dgm:t>
        <a:bodyPr/>
        <a:lstStyle/>
        <a:p>
          <a:endParaRPr lang="fr-FR" sz="2400"/>
        </a:p>
      </dgm:t>
    </dgm:pt>
    <dgm:pt modelId="{DC9DE4F6-DDC6-4A0C-8C2F-14CDADDD3ADE}" type="sibTrans" cxnId="{82D3CE92-7E2C-4AEF-A52C-D4769A5DE033}">
      <dgm:prSet/>
      <dgm:spPr/>
      <dgm:t>
        <a:bodyPr/>
        <a:lstStyle/>
        <a:p>
          <a:endParaRPr lang="fr-FR" sz="2400"/>
        </a:p>
      </dgm:t>
    </dgm:pt>
    <dgm:pt modelId="{DE933361-B469-458B-962F-F9D8222754AF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1800" b="1" dirty="0"/>
            <a:t>Approbation du PLU révisé</a:t>
          </a:r>
        </a:p>
      </dgm:t>
    </dgm:pt>
    <dgm:pt modelId="{54E558C8-47C8-4ACC-ACA8-2C7A0B725FB2}" type="parTrans" cxnId="{4E27F80F-8DFE-4BEB-BB31-AE6FAF425B46}">
      <dgm:prSet/>
      <dgm:spPr/>
      <dgm:t>
        <a:bodyPr/>
        <a:lstStyle/>
        <a:p>
          <a:endParaRPr lang="fr-FR" sz="2400"/>
        </a:p>
      </dgm:t>
    </dgm:pt>
    <dgm:pt modelId="{7A9D57E1-056A-4A87-B908-51F00528C8F0}" type="sibTrans" cxnId="{4E27F80F-8DFE-4BEB-BB31-AE6FAF425B46}">
      <dgm:prSet/>
      <dgm:spPr/>
      <dgm:t>
        <a:bodyPr/>
        <a:lstStyle/>
        <a:p>
          <a:endParaRPr lang="fr-FR" sz="2400"/>
        </a:p>
      </dgm:t>
    </dgm:pt>
    <dgm:pt modelId="{C349DECB-753B-4B68-874D-006245DF1FE6}">
      <dgm:prSet custT="1"/>
      <dgm:spPr/>
      <dgm:t>
        <a:bodyPr/>
        <a:lstStyle/>
        <a:p>
          <a:r>
            <a:rPr lang="fr-FR" sz="1600" dirty="0">
              <a:solidFill>
                <a:schemeClr val="bg1"/>
              </a:solidFill>
            </a:rPr>
            <a:t>Modification éventuelle du dossier pour tenir compte des consultations et des résultats de l'enquête publique</a:t>
          </a:r>
        </a:p>
        <a:p>
          <a:endParaRPr lang="fr-FR" sz="1600" dirty="0">
            <a:solidFill>
              <a:schemeClr val="bg1"/>
            </a:solidFill>
          </a:endParaRPr>
        </a:p>
        <a:p>
          <a:r>
            <a:rPr lang="fr-FR" sz="1600" dirty="0">
              <a:solidFill>
                <a:schemeClr val="bg1"/>
              </a:solidFill>
            </a:rPr>
            <a:t>Délibération du Conseil Municipal déclarant l’intérêt général et  approuvant la mise en compatibilité</a:t>
          </a:r>
        </a:p>
      </dgm:t>
    </dgm:pt>
    <dgm:pt modelId="{BCBF8616-F524-4D50-B6EF-F0415DE6FB84}" type="parTrans" cxnId="{6EE23611-E801-4487-982B-7AC1D0112A4F}">
      <dgm:prSet/>
      <dgm:spPr/>
      <dgm:t>
        <a:bodyPr/>
        <a:lstStyle/>
        <a:p>
          <a:endParaRPr lang="fr-FR" sz="2400"/>
        </a:p>
      </dgm:t>
    </dgm:pt>
    <dgm:pt modelId="{6EC2CDD5-7D0C-4299-AA8E-605822883FDC}" type="sibTrans" cxnId="{6EE23611-E801-4487-982B-7AC1D0112A4F}">
      <dgm:prSet/>
      <dgm:spPr/>
      <dgm:t>
        <a:bodyPr/>
        <a:lstStyle/>
        <a:p>
          <a:endParaRPr lang="fr-FR" sz="2400"/>
        </a:p>
      </dgm:t>
    </dgm:pt>
    <dgm:pt modelId="{560FED67-1341-43C0-A288-75E784004C0A}" type="pres">
      <dgm:prSet presAssocID="{F1B7F2EA-0FA3-4181-AE10-9631B938ACB0}" presName="Name0" presStyleCnt="0">
        <dgm:presLayoutVars>
          <dgm:dir/>
          <dgm:animLvl val="lvl"/>
          <dgm:resizeHandles val="exact"/>
        </dgm:presLayoutVars>
      </dgm:prSet>
      <dgm:spPr/>
    </dgm:pt>
    <dgm:pt modelId="{DF2C98DC-BE2B-4327-A4AC-E5E3CD83C9BE}" type="pres">
      <dgm:prSet presAssocID="{162B6C5C-8EE4-46EC-BF36-35C55A8CD76E}" presName="compositeNode" presStyleCnt="0">
        <dgm:presLayoutVars>
          <dgm:bulletEnabled val="1"/>
        </dgm:presLayoutVars>
      </dgm:prSet>
      <dgm:spPr/>
    </dgm:pt>
    <dgm:pt modelId="{ED8F2AE9-C67C-46F5-98D5-93C90727DE0C}" type="pres">
      <dgm:prSet presAssocID="{162B6C5C-8EE4-46EC-BF36-35C55A8CD76E}" presName="bgRect" presStyleLbl="node1" presStyleIdx="0" presStyleCnt="4" custScaleY="204630"/>
      <dgm:spPr/>
    </dgm:pt>
    <dgm:pt modelId="{385B9E5A-1949-47DC-A281-06A63FBC976C}" type="pres">
      <dgm:prSet presAssocID="{162B6C5C-8EE4-46EC-BF36-35C55A8CD76E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6062085B-DDC7-43C9-A481-1EF7F579AF41}" type="pres">
      <dgm:prSet presAssocID="{162B6C5C-8EE4-46EC-BF36-35C55A8CD76E}" presName="childNode" presStyleLbl="node1" presStyleIdx="0" presStyleCnt="4">
        <dgm:presLayoutVars>
          <dgm:bulletEnabled val="1"/>
        </dgm:presLayoutVars>
      </dgm:prSet>
      <dgm:spPr/>
    </dgm:pt>
    <dgm:pt modelId="{B8080FF2-A358-435A-AB3E-8FE28EA02F06}" type="pres">
      <dgm:prSet presAssocID="{B5F8F87B-8F54-4398-B286-C1357471010A}" presName="hSp" presStyleCnt="0"/>
      <dgm:spPr/>
    </dgm:pt>
    <dgm:pt modelId="{06E46938-04F1-4970-8013-81DEDFFD1D99}" type="pres">
      <dgm:prSet presAssocID="{B5F8F87B-8F54-4398-B286-C1357471010A}" presName="vProcSp" presStyleCnt="0"/>
      <dgm:spPr/>
    </dgm:pt>
    <dgm:pt modelId="{B3C2627B-B31E-4CCD-B0F2-2C1B9D0EB3D5}" type="pres">
      <dgm:prSet presAssocID="{B5F8F87B-8F54-4398-B286-C1357471010A}" presName="vSp1" presStyleCnt="0"/>
      <dgm:spPr/>
    </dgm:pt>
    <dgm:pt modelId="{4FE66287-A849-4954-A9BE-F619A983046C}" type="pres">
      <dgm:prSet presAssocID="{B5F8F87B-8F54-4398-B286-C1357471010A}" presName="simulatedConn" presStyleLbl="solidFgAcc1" presStyleIdx="0" presStyleCnt="3" custLinFactY="440001" custLinFactNeighborX="-3341" custLinFactNeighborY="500000"/>
      <dgm:spPr>
        <a:ln>
          <a:solidFill>
            <a:schemeClr val="accent5">
              <a:lumMod val="75000"/>
            </a:schemeClr>
          </a:solidFill>
        </a:ln>
      </dgm:spPr>
    </dgm:pt>
    <dgm:pt modelId="{9E5800BE-4B99-440D-9D59-3ED322AA7FA9}" type="pres">
      <dgm:prSet presAssocID="{B5F8F87B-8F54-4398-B286-C1357471010A}" presName="vSp2" presStyleCnt="0"/>
      <dgm:spPr/>
    </dgm:pt>
    <dgm:pt modelId="{57557080-16EB-4E24-8B35-5F3C0C136D91}" type="pres">
      <dgm:prSet presAssocID="{B5F8F87B-8F54-4398-B286-C1357471010A}" presName="sibTrans" presStyleCnt="0"/>
      <dgm:spPr/>
    </dgm:pt>
    <dgm:pt modelId="{5CCB7D93-DD36-4BF8-94BF-0F41B03A4839}" type="pres">
      <dgm:prSet presAssocID="{49FC04E0-7AF2-46BC-BD33-9223717F113E}" presName="compositeNode" presStyleCnt="0">
        <dgm:presLayoutVars>
          <dgm:bulletEnabled val="1"/>
        </dgm:presLayoutVars>
      </dgm:prSet>
      <dgm:spPr/>
    </dgm:pt>
    <dgm:pt modelId="{C9476D22-57DC-40D1-8074-C19A11244847}" type="pres">
      <dgm:prSet presAssocID="{49FC04E0-7AF2-46BC-BD33-9223717F113E}" presName="bgRect" presStyleLbl="node1" presStyleIdx="1" presStyleCnt="4" custScaleY="204630"/>
      <dgm:spPr/>
    </dgm:pt>
    <dgm:pt modelId="{3333107E-7EC9-44AC-B662-87F84423A604}" type="pres">
      <dgm:prSet presAssocID="{49FC04E0-7AF2-46BC-BD33-9223717F113E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2B391E0-757F-4FD3-B52E-B1ACD90A5833}" type="pres">
      <dgm:prSet presAssocID="{49FC04E0-7AF2-46BC-BD33-9223717F113E}" presName="childNode" presStyleLbl="node1" presStyleIdx="1" presStyleCnt="4">
        <dgm:presLayoutVars>
          <dgm:bulletEnabled val="1"/>
        </dgm:presLayoutVars>
      </dgm:prSet>
      <dgm:spPr/>
    </dgm:pt>
    <dgm:pt modelId="{36089308-61E0-4075-9C92-6E63924A4BA6}" type="pres">
      <dgm:prSet presAssocID="{9DE84480-5308-42C0-B20E-0D11D2396E85}" presName="hSp" presStyleCnt="0"/>
      <dgm:spPr/>
    </dgm:pt>
    <dgm:pt modelId="{99EFFCC6-A440-47EB-8D53-D5BBA5C1453C}" type="pres">
      <dgm:prSet presAssocID="{9DE84480-5308-42C0-B20E-0D11D2396E85}" presName="vProcSp" presStyleCnt="0"/>
      <dgm:spPr/>
    </dgm:pt>
    <dgm:pt modelId="{EA7313F0-D1EC-42DD-BB25-65164B6B806A}" type="pres">
      <dgm:prSet presAssocID="{9DE84480-5308-42C0-B20E-0D11D2396E85}" presName="vSp1" presStyleCnt="0"/>
      <dgm:spPr/>
    </dgm:pt>
    <dgm:pt modelId="{4E7CE1A2-B3B5-45F8-AA11-1AB617181BF5}" type="pres">
      <dgm:prSet presAssocID="{9DE84480-5308-42C0-B20E-0D11D2396E85}" presName="simulatedConn" presStyleLbl="solidFgAcc1" presStyleIdx="1" presStyleCnt="3" custLinFactY="440001" custLinFactNeighborX="-3341" custLinFactNeighborY="500000"/>
      <dgm:spPr>
        <a:ln>
          <a:solidFill>
            <a:schemeClr val="accent5"/>
          </a:solidFill>
        </a:ln>
      </dgm:spPr>
    </dgm:pt>
    <dgm:pt modelId="{2C9F4FED-4289-42E5-969A-85370E671456}" type="pres">
      <dgm:prSet presAssocID="{9DE84480-5308-42C0-B20E-0D11D2396E85}" presName="vSp2" presStyleCnt="0"/>
      <dgm:spPr/>
    </dgm:pt>
    <dgm:pt modelId="{AAD9AA9C-B7E9-450A-8E0F-E633FA3AFBB7}" type="pres">
      <dgm:prSet presAssocID="{9DE84480-5308-42C0-B20E-0D11D2396E85}" presName="sibTrans" presStyleCnt="0"/>
      <dgm:spPr/>
    </dgm:pt>
    <dgm:pt modelId="{EB73F28B-6AF7-4DE9-B8A6-7BB506BA7E36}" type="pres">
      <dgm:prSet presAssocID="{7BFE09EF-A68B-4EA6-859D-8D43FC9A9FA9}" presName="compositeNode" presStyleCnt="0">
        <dgm:presLayoutVars>
          <dgm:bulletEnabled val="1"/>
        </dgm:presLayoutVars>
      </dgm:prSet>
      <dgm:spPr/>
    </dgm:pt>
    <dgm:pt modelId="{BEE7BBFD-588F-4A32-96B2-E2EC9AF18006}" type="pres">
      <dgm:prSet presAssocID="{7BFE09EF-A68B-4EA6-859D-8D43FC9A9FA9}" presName="bgRect" presStyleLbl="node1" presStyleIdx="2" presStyleCnt="4" custScaleY="204630"/>
      <dgm:spPr/>
    </dgm:pt>
    <dgm:pt modelId="{E8C09292-381C-4962-A811-B5C8991B30CF}" type="pres">
      <dgm:prSet presAssocID="{7BFE09EF-A68B-4EA6-859D-8D43FC9A9FA9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0060423D-E043-45BC-8741-8CFFE7265F4D}" type="pres">
      <dgm:prSet presAssocID="{7BFE09EF-A68B-4EA6-859D-8D43FC9A9FA9}" presName="childNode" presStyleLbl="node1" presStyleIdx="2" presStyleCnt="4">
        <dgm:presLayoutVars>
          <dgm:bulletEnabled val="1"/>
        </dgm:presLayoutVars>
      </dgm:prSet>
      <dgm:spPr/>
    </dgm:pt>
    <dgm:pt modelId="{B1CB1717-5F4E-4180-B197-BD7C32678E53}" type="pres">
      <dgm:prSet presAssocID="{36767ECA-D933-4A5B-9854-A4B7DAEED174}" presName="hSp" presStyleCnt="0"/>
      <dgm:spPr/>
    </dgm:pt>
    <dgm:pt modelId="{F27DDFB3-54C4-45C1-A60E-85F1DDB15001}" type="pres">
      <dgm:prSet presAssocID="{36767ECA-D933-4A5B-9854-A4B7DAEED174}" presName="vProcSp" presStyleCnt="0"/>
      <dgm:spPr/>
    </dgm:pt>
    <dgm:pt modelId="{CBD3E39C-ECE5-4233-8E2B-E8C7407BCBB0}" type="pres">
      <dgm:prSet presAssocID="{36767ECA-D933-4A5B-9854-A4B7DAEED174}" presName="vSp1" presStyleCnt="0"/>
      <dgm:spPr/>
    </dgm:pt>
    <dgm:pt modelId="{E8DD5D8C-7782-4113-9216-2C18A0A6F525}" type="pres">
      <dgm:prSet presAssocID="{36767ECA-D933-4A5B-9854-A4B7DAEED174}" presName="simulatedConn" presStyleLbl="solidFgAcc1" presStyleIdx="2" presStyleCnt="3" custLinFactY="440001" custLinFactNeighborX="-3341" custLinFactNeighborY="500000"/>
      <dgm:spPr>
        <a:ln>
          <a:solidFill>
            <a:schemeClr val="accent5">
              <a:lumMod val="60000"/>
              <a:lumOff val="40000"/>
            </a:schemeClr>
          </a:solidFill>
        </a:ln>
      </dgm:spPr>
    </dgm:pt>
    <dgm:pt modelId="{E7F4641A-98E9-46C7-9AFF-4B44577B9915}" type="pres">
      <dgm:prSet presAssocID="{36767ECA-D933-4A5B-9854-A4B7DAEED174}" presName="vSp2" presStyleCnt="0"/>
      <dgm:spPr/>
    </dgm:pt>
    <dgm:pt modelId="{A6EE0FEC-A4B7-4717-B25A-0B9EA138E3EB}" type="pres">
      <dgm:prSet presAssocID="{36767ECA-D933-4A5B-9854-A4B7DAEED174}" presName="sibTrans" presStyleCnt="0"/>
      <dgm:spPr/>
    </dgm:pt>
    <dgm:pt modelId="{35C0934A-BA67-4640-B89F-0475FA6B3F31}" type="pres">
      <dgm:prSet presAssocID="{DE933361-B469-458B-962F-F9D8222754AF}" presName="compositeNode" presStyleCnt="0">
        <dgm:presLayoutVars>
          <dgm:bulletEnabled val="1"/>
        </dgm:presLayoutVars>
      </dgm:prSet>
      <dgm:spPr/>
    </dgm:pt>
    <dgm:pt modelId="{2829E9F3-1996-4DE6-BA62-37DD6ACF8E43}" type="pres">
      <dgm:prSet presAssocID="{DE933361-B469-458B-962F-F9D8222754AF}" presName="bgRect" presStyleLbl="node1" presStyleIdx="3" presStyleCnt="4" custScaleY="204630"/>
      <dgm:spPr/>
    </dgm:pt>
    <dgm:pt modelId="{C4D0B93C-2C91-46E6-BC83-086B7F153FB1}" type="pres">
      <dgm:prSet presAssocID="{DE933361-B469-458B-962F-F9D8222754AF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6DE2637E-A7D5-4943-8AA2-A00B853676BD}" type="pres">
      <dgm:prSet presAssocID="{DE933361-B469-458B-962F-F9D8222754AF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4E27F80F-8DFE-4BEB-BB31-AE6FAF425B46}" srcId="{F1B7F2EA-0FA3-4181-AE10-9631B938ACB0}" destId="{DE933361-B469-458B-962F-F9D8222754AF}" srcOrd="3" destOrd="0" parTransId="{54E558C8-47C8-4ACC-ACA8-2C7A0B725FB2}" sibTransId="{7A9D57E1-056A-4A87-B908-51F00528C8F0}"/>
    <dgm:cxn modelId="{6EE23611-E801-4487-982B-7AC1D0112A4F}" srcId="{DE933361-B469-458B-962F-F9D8222754AF}" destId="{C349DECB-753B-4B68-874D-006245DF1FE6}" srcOrd="0" destOrd="0" parTransId="{BCBF8616-F524-4D50-B6EF-F0415DE6FB84}" sibTransId="{6EC2CDD5-7D0C-4299-AA8E-605822883FDC}"/>
    <dgm:cxn modelId="{19F1BE26-A646-4CDB-9086-8DBDED918CB2}" type="presOf" srcId="{06643E29-08C9-48FD-9DD4-B104247795AD}" destId="{42B391E0-757F-4FD3-B52E-B1ACD90A5833}" srcOrd="0" destOrd="0" presId="urn:microsoft.com/office/officeart/2005/8/layout/hProcess7"/>
    <dgm:cxn modelId="{1A24E336-C57B-462F-90D7-B24035399885}" type="presOf" srcId="{162B6C5C-8EE4-46EC-BF36-35C55A8CD76E}" destId="{385B9E5A-1949-47DC-A281-06A63FBC976C}" srcOrd="1" destOrd="0" presId="urn:microsoft.com/office/officeart/2005/8/layout/hProcess7"/>
    <dgm:cxn modelId="{FD8FCD3D-F451-48F0-9D05-8274724A2244}" type="presOf" srcId="{7BFE09EF-A68B-4EA6-859D-8D43FC9A9FA9}" destId="{E8C09292-381C-4962-A811-B5C8991B30CF}" srcOrd="1" destOrd="0" presId="urn:microsoft.com/office/officeart/2005/8/layout/hProcess7"/>
    <dgm:cxn modelId="{44D49045-BD27-47D0-A860-BAAE5CC4C0E8}" srcId="{F1B7F2EA-0FA3-4181-AE10-9631B938ACB0}" destId="{7BFE09EF-A68B-4EA6-859D-8D43FC9A9FA9}" srcOrd="2" destOrd="0" parTransId="{B4D35942-2F31-4BAF-956C-61753AB301CA}" sibTransId="{36767ECA-D933-4A5B-9854-A4B7DAEED174}"/>
    <dgm:cxn modelId="{FB15F54E-E8F5-4161-8A4F-1CAA7F7E544A}" srcId="{7BFE09EF-A68B-4EA6-859D-8D43FC9A9FA9}" destId="{4F5F9DFA-4E5F-492D-8ED2-BD7C667174C5}" srcOrd="0" destOrd="0" parTransId="{A9E98F0C-11CC-4B73-8F57-96638BAA6D4B}" sibTransId="{1C4D2CFC-4835-47E6-8CCD-A716A162314B}"/>
    <dgm:cxn modelId="{CF062453-E22F-4689-8DFC-2DDCA69B74A5}" type="presOf" srcId="{8B558639-E35F-4874-8671-75BF2D5D934D}" destId="{6062085B-DDC7-43C9-A481-1EF7F579AF41}" srcOrd="0" destOrd="0" presId="urn:microsoft.com/office/officeart/2005/8/layout/hProcess7"/>
    <dgm:cxn modelId="{346DA453-502A-4D8C-9172-02F823B7C925}" type="presOf" srcId="{49FC04E0-7AF2-46BC-BD33-9223717F113E}" destId="{C9476D22-57DC-40D1-8074-C19A11244847}" srcOrd="0" destOrd="0" presId="urn:microsoft.com/office/officeart/2005/8/layout/hProcess7"/>
    <dgm:cxn modelId="{F5A5B15A-7637-410A-B7D2-49BBF3908D71}" type="presOf" srcId="{F1B7F2EA-0FA3-4181-AE10-9631B938ACB0}" destId="{560FED67-1341-43C0-A288-75E784004C0A}" srcOrd="0" destOrd="0" presId="urn:microsoft.com/office/officeart/2005/8/layout/hProcess7"/>
    <dgm:cxn modelId="{EA300D7C-D117-4992-A093-859B6D61322A}" type="presOf" srcId="{DE933361-B469-458B-962F-F9D8222754AF}" destId="{2829E9F3-1996-4DE6-BA62-37DD6ACF8E43}" srcOrd="0" destOrd="0" presId="urn:microsoft.com/office/officeart/2005/8/layout/hProcess7"/>
    <dgm:cxn modelId="{BB6AF38C-F20C-4C8D-ABC1-23108F5B7C5D}" type="presOf" srcId="{49FC04E0-7AF2-46BC-BD33-9223717F113E}" destId="{3333107E-7EC9-44AC-B662-87F84423A604}" srcOrd="1" destOrd="0" presId="urn:microsoft.com/office/officeart/2005/8/layout/hProcess7"/>
    <dgm:cxn modelId="{44F6C18D-84C3-49CB-A4E4-081B0DEBE539}" type="presOf" srcId="{4F5F9DFA-4E5F-492D-8ED2-BD7C667174C5}" destId="{0060423D-E043-45BC-8741-8CFFE7265F4D}" srcOrd="0" destOrd="0" presId="urn:microsoft.com/office/officeart/2005/8/layout/hProcess7"/>
    <dgm:cxn modelId="{82D3CE92-7E2C-4AEF-A52C-D4769A5DE033}" srcId="{162B6C5C-8EE4-46EC-BF36-35C55A8CD76E}" destId="{8B558639-E35F-4874-8671-75BF2D5D934D}" srcOrd="0" destOrd="0" parTransId="{D1DF872F-EF6C-4C16-BFFD-C1BF11363161}" sibTransId="{DC9DE4F6-DDC6-4A0C-8C2F-14CDADDD3ADE}"/>
    <dgm:cxn modelId="{5646C6A3-F501-4210-914C-D601B2FAC068}" srcId="{49FC04E0-7AF2-46BC-BD33-9223717F113E}" destId="{06643E29-08C9-48FD-9DD4-B104247795AD}" srcOrd="0" destOrd="0" parTransId="{FD67921A-2829-4A77-94D0-A3322BA8D973}" sibTransId="{56254142-B437-4673-94F0-8FECE035C282}"/>
    <dgm:cxn modelId="{8E7B6CAB-B8FA-48FF-A8D9-5F051933A7B7}" type="presOf" srcId="{C349DECB-753B-4B68-874D-006245DF1FE6}" destId="{6DE2637E-A7D5-4943-8AA2-A00B853676BD}" srcOrd="0" destOrd="0" presId="urn:microsoft.com/office/officeart/2005/8/layout/hProcess7"/>
    <dgm:cxn modelId="{68AEC7BF-8A3D-456B-ABB2-D812CA8E6542}" type="presOf" srcId="{DE933361-B469-458B-962F-F9D8222754AF}" destId="{C4D0B93C-2C91-46E6-BC83-086B7F153FB1}" srcOrd="1" destOrd="0" presId="urn:microsoft.com/office/officeart/2005/8/layout/hProcess7"/>
    <dgm:cxn modelId="{3031BCCA-767D-42DF-AB17-3E63039FBE1A}" type="presOf" srcId="{7BFE09EF-A68B-4EA6-859D-8D43FC9A9FA9}" destId="{BEE7BBFD-588F-4A32-96B2-E2EC9AF18006}" srcOrd="0" destOrd="0" presId="urn:microsoft.com/office/officeart/2005/8/layout/hProcess7"/>
    <dgm:cxn modelId="{B7EF64E0-F0AD-41E1-A9B0-EEC496437AED}" srcId="{F1B7F2EA-0FA3-4181-AE10-9631B938ACB0}" destId="{162B6C5C-8EE4-46EC-BF36-35C55A8CD76E}" srcOrd="0" destOrd="0" parTransId="{04C65BAE-41A1-4317-AF3E-456A36C490C4}" sibTransId="{B5F8F87B-8F54-4398-B286-C1357471010A}"/>
    <dgm:cxn modelId="{8E7DA7F2-61C8-440F-BF8D-92F27F2EBF33}" srcId="{F1B7F2EA-0FA3-4181-AE10-9631B938ACB0}" destId="{49FC04E0-7AF2-46BC-BD33-9223717F113E}" srcOrd="1" destOrd="0" parTransId="{D1A6B3E1-0D28-4410-A293-1594B0EC972D}" sibTransId="{9DE84480-5308-42C0-B20E-0D11D2396E85}"/>
    <dgm:cxn modelId="{CBB3AFF2-10C1-4E33-B48E-1D2A36852FB7}" type="presOf" srcId="{162B6C5C-8EE4-46EC-BF36-35C55A8CD76E}" destId="{ED8F2AE9-C67C-46F5-98D5-93C90727DE0C}" srcOrd="0" destOrd="0" presId="urn:microsoft.com/office/officeart/2005/8/layout/hProcess7"/>
    <dgm:cxn modelId="{32D497F4-0E21-49FD-B4A3-48A81658E229}" type="presParOf" srcId="{560FED67-1341-43C0-A288-75E784004C0A}" destId="{DF2C98DC-BE2B-4327-A4AC-E5E3CD83C9BE}" srcOrd="0" destOrd="0" presId="urn:microsoft.com/office/officeart/2005/8/layout/hProcess7"/>
    <dgm:cxn modelId="{2DE05B89-02B9-4F6A-A8AD-655ED5577737}" type="presParOf" srcId="{DF2C98DC-BE2B-4327-A4AC-E5E3CD83C9BE}" destId="{ED8F2AE9-C67C-46F5-98D5-93C90727DE0C}" srcOrd="0" destOrd="0" presId="urn:microsoft.com/office/officeart/2005/8/layout/hProcess7"/>
    <dgm:cxn modelId="{6A7571D8-B7C6-45FF-991B-8C4BAA8F6FE6}" type="presParOf" srcId="{DF2C98DC-BE2B-4327-A4AC-E5E3CD83C9BE}" destId="{385B9E5A-1949-47DC-A281-06A63FBC976C}" srcOrd="1" destOrd="0" presId="urn:microsoft.com/office/officeart/2005/8/layout/hProcess7"/>
    <dgm:cxn modelId="{7A12F74F-0C96-4440-81C4-7963A0B17562}" type="presParOf" srcId="{DF2C98DC-BE2B-4327-A4AC-E5E3CD83C9BE}" destId="{6062085B-DDC7-43C9-A481-1EF7F579AF41}" srcOrd="2" destOrd="0" presId="urn:microsoft.com/office/officeart/2005/8/layout/hProcess7"/>
    <dgm:cxn modelId="{164E5770-F4A4-43C4-B341-8E61B2364CE3}" type="presParOf" srcId="{560FED67-1341-43C0-A288-75E784004C0A}" destId="{B8080FF2-A358-435A-AB3E-8FE28EA02F06}" srcOrd="1" destOrd="0" presId="urn:microsoft.com/office/officeart/2005/8/layout/hProcess7"/>
    <dgm:cxn modelId="{9C1C5DB8-EBDB-43B0-B2C1-9DFD8C8DA911}" type="presParOf" srcId="{560FED67-1341-43C0-A288-75E784004C0A}" destId="{06E46938-04F1-4970-8013-81DEDFFD1D99}" srcOrd="2" destOrd="0" presId="urn:microsoft.com/office/officeart/2005/8/layout/hProcess7"/>
    <dgm:cxn modelId="{6E77E6E7-12E2-4381-94F0-0EB1BB121779}" type="presParOf" srcId="{06E46938-04F1-4970-8013-81DEDFFD1D99}" destId="{B3C2627B-B31E-4CCD-B0F2-2C1B9D0EB3D5}" srcOrd="0" destOrd="0" presId="urn:microsoft.com/office/officeart/2005/8/layout/hProcess7"/>
    <dgm:cxn modelId="{D9A070D1-257E-45BB-B5FA-057527DA2471}" type="presParOf" srcId="{06E46938-04F1-4970-8013-81DEDFFD1D99}" destId="{4FE66287-A849-4954-A9BE-F619A983046C}" srcOrd="1" destOrd="0" presId="urn:microsoft.com/office/officeart/2005/8/layout/hProcess7"/>
    <dgm:cxn modelId="{16D827F2-BFC6-4B85-8FB1-09187A305DB8}" type="presParOf" srcId="{06E46938-04F1-4970-8013-81DEDFFD1D99}" destId="{9E5800BE-4B99-440D-9D59-3ED322AA7FA9}" srcOrd="2" destOrd="0" presId="urn:microsoft.com/office/officeart/2005/8/layout/hProcess7"/>
    <dgm:cxn modelId="{0DCF0260-2946-4918-9637-6D2104563211}" type="presParOf" srcId="{560FED67-1341-43C0-A288-75E784004C0A}" destId="{57557080-16EB-4E24-8B35-5F3C0C136D91}" srcOrd="3" destOrd="0" presId="urn:microsoft.com/office/officeart/2005/8/layout/hProcess7"/>
    <dgm:cxn modelId="{38C53F80-6F40-4109-B879-98E994DDC780}" type="presParOf" srcId="{560FED67-1341-43C0-A288-75E784004C0A}" destId="{5CCB7D93-DD36-4BF8-94BF-0F41B03A4839}" srcOrd="4" destOrd="0" presId="urn:microsoft.com/office/officeart/2005/8/layout/hProcess7"/>
    <dgm:cxn modelId="{0FB28D13-380F-446F-9C34-4D4127EE9704}" type="presParOf" srcId="{5CCB7D93-DD36-4BF8-94BF-0F41B03A4839}" destId="{C9476D22-57DC-40D1-8074-C19A11244847}" srcOrd="0" destOrd="0" presId="urn:microsoft.com/office/officeart/2005/8/layout/hProcess7"/>
    <dgm:cxn modelId="{940AC2D6-666F-4CE8-9610-4F9DB781612B}" type="presParOf" srcId="{5CCB7D93-DD36-4BF8-94BF-0F41B03A4839}" destId="{3333107E-7EC9-44AC-B662-87F84423A604}" srcOrd="1" destOrd="0" presId="urn:microsoft.com/office/officeart/2005/8/layout/hProcess7"/>
    <dgm:cxn modelId="{17106E31-7D0A-493C-8A88-795109E61FA8}" type="presParOf" srcId="{5CCB7D93-DD36-4BF8-94BF-0F41B03A4839}" destId="{42B391E0-757F-4FD3-B52E-B1ACD90A5833}" srcOrd="2" destOrd="0" presId="urn:microsoft.com/office/officeart/2005/8/layout/hProcess7"/>
    <dgm:cxn modelId="{2BADE78E-57F2-4B08-A9C5-E3478F4839EC}" type="presParOf" srcId="{560FED67-1341-43C0-A288-75E784004C0A}" destId="{36089308-61E0-4075-9C92-6E63924A4BA6}" srcOrd="5" destOrd="0" presId="urn:microsoft.com/office/officeart/2005/8/layout/hProcess7"/>
    <dgm:cxn modelId="{74FD4BD5-7F0C-41B0-ACF3-E948DAFE2B36}" type="presParOf" srcId="{560FED67-1341-43C0-A288-75E784004C0A}" destId="{99EFFCC6-A440-47EB-8D53-D5BBA5C1453C}" srcOrd="6" destOrd="0" presId="urn:microsoft.com/office/officeart/2005/8/layout/hProcess7"/>
    <dgm:cxn modelId="{77646E32-B383-4A9B-8EBC-E96572EE1E7A}" type="presParOf" srcId="{99EFFCC6-A440-47EB-8D53-D5BBA5C1453C}" destId="{EA7313F0-D1EC-42DD-BB25-65164B6B806A}" srcOrd="0" destOrd="0" presId="urn:microsoft.com/office/officeart/2005/8/layout/hProcess7"/>
    <dgm:cxn modelId="{B0D06532-492D-499F-A4F5-38A1EB0F475D}" type="presParOf" srcId="{99EFFCC6-A440-47EB-8D53-D5BBA5C1453C}" destId="{4E7CE1A2-B3B5-45F8-AA11-1AB617181BF5}" srcOrd="1" destOrd="0" presId="urn:microsoft.com/office/officeart/2005/8/layout/hProcess7"/>
    <dgm:cxn modelId="{59D1D641-F3A4-45F6-BB10-E6098FE21308}" type="presParOf" srcId="{99EFFCC6-A440-47EB-8D53-D5BBA5C1453C}" destId="{2C9F4FED-4289-42E5-969A-85370E671456}" srcOrd="2" destOrd="0" presId="urn:microsoft.com/office/officeart/2005/8/layout/hProcess7"/>
    <dgm:cxn modelId="{81E1E338-13D5-4705-9A95-39F081F29ACA}" type="presParOf" srcId="{560FED67-1341-43C0-A288-75E784004C0A}" destId="{AAD9AA9C-B7E9-450A-8E0F-E633FA3AFBB7}" srcOrd="7" destOrd="0" presId="urn:microsoft.com/office/officeart/2005/8/layout/hProcess7"/>
    <dgm:cxn modelId="{8D36FCDB-3D1F-4C11-98A7-E64195692043}" type="presParOf" srcId="{560FED67-1341-43C0-A288-75E784004C0A}" destId="{EB73F28B-6AF7-4DE9-B8A6-7BB506BA7E36}" srcOrd="8" destOrd="0" presId="urn:microsoft.com/office/officeart/2005/8/layout/hProcess7"/>
    <dgm:cxn modelId="{4468B584-74DD-42E7-81A7-E4B67B5BC1C9}" type="presParOf" srcId="{EB73F28B-6AF7-4DE9-B8A6-7BB506BA7E36}" destId="{BEE7BBFD-588F-4A32-96B2-E2EC9AF18006}" srcOrd="0" destOrd="0" presId="urn:microsoft.com/office/officeart/2005/8/layout/hProcess7"/>
    <dgm:cxn modelId="{9E4E2280-D954-45A9-9C03-4D76DDEB88AD}" type="presParOf" srcId="{EB73F28B-6AF7-4DE9-B8A6-7BB506BA7E36}" destId="{E8C09292-381C-4962-A811-B5C8991B30CF}" srcOrd="1" destOrd="0" presId="urn:microsoft.com/office/officeart/2005/8/layout/hProcess7"/>
    <dgm:cxn modelId="{F74A3778-4703-4B89-9C05-EC75AAFB08A1}" type="presParOf" srcId="{EB73F28B-6AF7-4DE9-B8A6-7BB506BA7E36}" destId="{0060423D-E043-45BC-8741-8CFFE7265F4D}" srcOrd="2" destOrd="0" presId="urn:microsoft.com/office/officeart/2005/8/layout/hProcess7"/>
    <dgm:cxn modelId="{84AC494C-B4B1-4399-8710-84F85BB590F7}" type="presParOf" srcId="{560FED67-1341-43C0-A288-75E784004C0A}" destId="{B1CB1717-5F4E-4180-B197-BD7C32678E53}" srcOrd="9" destOrd="0" presId="urn:microsoft.com/office/officeart/2005/8/layout/hProcess7"/>
    <dgm:cxn modelId="{51AF980E-328B-46FC-A69C-8821EA64555B}" type="presParOf" srcId="{560FED67-1341-43C0-A288-75E784004C0A}" destId="{F27DDFB3-54C4-45C1-A60E-85F1DDB15001}" srcOrd="10" destOrd="0" presId="urn:microsoft.com/office/officeart/2005/8/layout/hProcess7"/>
    <dgm:cxn modelId="{1DA47098-26B8-48A6-B853-141F80A58CDE}" type="presParOf" srcId="{F27DDFB3-54C4-45C1-A60E-85F1DDB15001}" destId="{CBD3E39C-ECE5-4233-8E2B-E8C7407BCBB0}" srcOrd="0" destOrd="0" presId="urn:microsoft.com/office/officeart/2005/8/layout/hProcess7"/>
    <dgm:cxn modelId="{EA20FFA2-7E10-4C53-9B0D-75E2C3800D56}" type="presParOf" srcId="{F27DDFB3-54C4-45C1-A60E-85F1DDB15001}" destId="{E8DD5D8C-7782-4113-9216-2C18A0A6F525}" srcOrd="1" destOrd="0" presId="urn:microsoft.com/office/officeart/2005/8/layout/hProcess7"/>
    <dgm:cxn modelId="{8F10D2B2-A984-48B3-8FD5-0D681AFA11DC}" type="presParOf" srcId="{F27DDFB3-54C4-45C1-A60E-85F1DDB15001}" destId="{E7F4641A-98E9-46C7-9AFF-4B44577B9915}" srcOrd="2" destOrd="0" presId="urn:microsoft.com/office/officeart/2005/8/layout/hProcess7"/>
    <dgm:cxn modelId="{28B24A0D-97DA-4097-B3E1-0A6AD940641E}" type="presParOf" srcId="{560FED67-1341-43C0-A288-75E784004C0A}" destId="{A6EE0FEC-A4B7-4717-B25A-0B9EA138E3EB}" srcOrd="11" destOrd="0" presId="urn:microsoft.com/office/officeart/2005/8/layout/hProcess7"/>
    <dgm:cxn modelId="{F57FCCE3-25FC-41AC-B635-EDF997BD6F9D}" type="presParOf" srcId="{560FED67-1341-43C0-A288-75E784004C0A}" destId="{35C0934A-BA67-4640-B89F-0475FA6B3F31}" srcOrd="12" destOrd="0" presId="urn:microsoft.com/office/officeart/2005/8/layout/hProcess7"/>
    <dgm:cxn modelId="{BAB4C6FF-E61B-46CF-A00A-565D141E0A14}" type="presParOf" srcId="{35C0934A-BA67-4640-B89F-0475FA6B3F31}" destId="{2829E9F3-1996-4DE6-BA62-37DD6ACF8E43}" srcOrd="0" destOrd="0" presId="urn:microsoft.com/office/officeart/2005/8/layout/hProcess7"/>
    <dgm:cxn modelId="{42D0B156-E5D7-4EBC-BB35-281248FCCC56}" type="presParOf" srcId="{35C0934A-BA67-4640-B89F-0475FA6B3F31}" destId="{C4D0B93C-2C91-46E6-BC83-086B7F153FB1}" srcOrd="1" destOrd="0" presId="urn:microsoft.com/office/officeart/2005/8/layout/hProcess7"/>
    <dgm:cxn modelId="{DCD7195B-F807-4173-9998-A3C7D18E165D}" type="presParOf" srcId="{35C0934A-BA67-4640-B89F-0475FA6B3F31}" destId="{6DE2637E-A7D5-4943-8AA2-A00B853676BD}" srcOrd="2" destOrd="0" presId="urn:microsoft.com/office/officeart/2005/8/layout/hProcess7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F2AE9-C67C-46F5-98D5-93C90727DE0C}">
      <dsp:nvSpPr>
        <dsp:cNvPr id="0" name=""/>
        <dsp:cNvSpPr/>
      </dsp:nvSpPr>
      <dsp:spPr>
        <a:xfrm>
          <a:off x="3654" y="0"/>
          <a:ext cx="2198382" cy="5398260"/>
        </a:xfrm>
        <a:prstGeom prst="roundRect">
          <a:avLst>
            <a:gd name="adj" fmla="val 5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Constitution du dossier </a:t>
          </a:r>
        </a:p>
      </dsp:txBody>
      <dsp:txXfrm rot="16200000">
        <a:off x="-1989793" y="1993448"/>
        <a:ext cx="4426573" cy="439676"/>
      </dsp:txXfrm>
    </dsp:sp>
    <dsp:sp modelId="{6062085B-DDC7-43C9-A481-1EF7F579AF41}">
      <dsp:nvSpPr>
        <dsp:cNvPr id="0" name=""/>
        <dsp:cNvSpPr/>
      </dsp:nvSpPr>
      <dsp:spPr>
        <a:xfrm>
          <a:off x="443331" y="0"/>
          <a:ext cx="1637795" cy="53982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Engagement de la procédure  par arrêté du Maire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i="1" kern="1200" dirty="0">
              <a:solidFill>
                <a:srgbClr val="FFFF00"/>
              </a:solidFill>
            </a:rPr>
            <a:t>18 mai 2020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Demande d’examen au cas par cas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i="1" kern="1200" dirty="0">
              <a:solidFill>
                <a:srgbClr val="FFFF00"/>
              </a:solidFill>
            </a:rPr>
            <a:t>07 août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i="1" kern="1200" dirty="0">
              <a:solidFill>
                <a:srgbClr val="FFFF00"/>
              </a:solidFill>
              <a:sym typeface="Wingdings" panose="05000000000000000000" pitchFamily="2" charset="2"/>
            </a:rPr>
            <a:t> </a:t>
          </a:r>
          <a:r>
            <a:rPr lang="fr-FR" sz="1600" i="1" kern="1200" dirty="0">
              <a:solidFill>
                <a:srgbClr val="FFFF00"/>
              </a:solidFill>
            </a:rPr>
            <a:t> 7 octobre 2020</a:t>
          </a:r>
          <a:endParaRPr lang="fr-FR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Constitution du dossier de déclaration de projet et mise en compatibilité du PLU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Intégration éventuelle d’une évaluation environnementale</a:t>
          </a:r>
        </a:p>
      </dsp:txBody>
      <dsp:txXfrm>
        <a:off x="443331" y="0"/>
        <a:ext cx="1637795" cy="5398260"/>
      </dsp:txXfrm>
    </dsp:sp>
    <dsp:sp modelId="{C9476D22-57DC-40D1-8074-C19A11244847}">
      <dsp:nvSpPr>
        <dsp:cNvPr id="0" name=""/>
        <dsp:cNvSpPr/>
      </dsp:nvSpPr>
      <dsp:spPr>
        <a:xfrm>
          <a:off x="2278980" y="0"/>
          <a:ext cx="2198382" cy="5398260"/>
        </a:xfrm>
        <a:prstGeom prst="roundRect">
          <a:avLst>
            <a:gd name="adj" fmla="val 50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Consultations / examen conjoint</a:t>
          </a:r>
        </a:p>
      </dsp:txBody>
      <dsp:txXfrm rot="16200000">
        <a:off x="285532" y="1993448"/>
        <a:ext cx="4426573" cy="439676"/>
      </dsp:txXfrm>
    </dsp:sp>
    <dsp:sp modelId="{4FE66287-A849-4954-A9BE-F619A983046C}">
      <dsp:nvSpPr>
        <dsp:cNvPr id="0" name=""/>
        <dsp:cNvSpPr/>
      </dsp:nvSpPr>
      <dsp:spPr>
        <a:xfrm rot="5400000">
          <a:off x="2085157" y="4705930"/>
          <a:ext cx="387597" cy="32975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391E0-757F-4FD3-B52E-B1ACD90A5833}">
      <dsp:nvSpPr>
        <dsp:cNvPr id="0" name=""/>
        <dsp:cNvSpPr/>
      </dsp:nvSpPr>
      <dsp:spPr>
        <a:xfrm>
          <a:off x="2718657" y="0"/>
          <a:ext cx="1637795" cy="53982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Consultation CDNPS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i="1" kern="1200" dirty="0">
              <a:solidFill>
                <a:srgbClr val="FFFF00"/>
              </a:solidFill>
              <a:sym typeface="Wingdings" panose="05000000000000000000" pitchFamily="2" charset="2"/>
            </a:rPr>
            <a:t> </a:t>
          </a:r>
          <a:r>
            <a:rPr lang="fr-FR" sz="1600" i="1" kern="1200" dirty="0">
              <a:solidFill>
                <a:srgbClr val="FFFF00"/>
              </a:solidFill>
            </a:rPr>
            <a:t>novembre 2020</a:t>
          </a:r>
          <a:endParaRPr lang="fr-FR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Transmission aux personnes publiques associées (PPA) pour examen conjoint et consultation CDPENAF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i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Consultation autorité environnementale (si requise)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i="1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Réunion d’examen conjoint avec les PPA</a:t>
          </a:r>
        </a:p>
      </dsp:txBody>
      <dsp:txXfrm>
        <a:off x="2718657" y="0"/>
        <a:ext cx="1637795" cy="5398260"/>
      </dsp:txXfrm>
    </dsp:sp>
    <dsp:sp modelId="{BEE7BBFD-588F-4A32-96B2-E2EC9AF18006}">
      <dsp:nvSpPr>
        <dsp:cNvPr id="0" name=""/>
        <dsp:cNvSpPr/>
      </dsp:nvSpPr>
      <dsp:spPr>
        <a:xfrm>
          <a:off x="4554307" y="0"/>
          <a:ext cx="2198382" cy="5398260"/>
        </a:xfrm>
        <a:prstGeom prst="roundRect">
          <a:avLst>
            <a:gd name="adj" fmla="val 5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Enquête publique</a:t>
          </a:r>
        </a:p>
      </dsp:txBody>
      <dsp:txXfrm rot="16200000">
        <a:off x="2560858" y="1993448"/>
        <a:ext cx="4426573" cy="439676"/>
      </dsp:txXfrm>
    </dsp:sp>
    <dsp:sp modelId="{4E7CE1A2-B3B5-45F8-AA11-1AB617181BF5}">
      <dsp:nvSpPr>
        <dsp:cNvPr id="0" name=""/>
        <dsp:cNvSpPr/>
      </dsp:nvSpPr>
      <dsp:spPr>
        <a:xfrm rot="5400000">
          <a:off x="4360483" y="4705930"/>
          <a:ext cx="387597" cy="32975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0423D-E043-45BC-8741-8CFFE7265F4D}">
      <dsp:nvSpPr>
        <dsp:cNvPr id="0" name=""/>
        <dsp:cNvSpPr/>
      </dsp:nvSpPr>
      <dsp:spPr>
        <a:xfrm>
          <a:off x="4993983" y="0"/>
          <a:ext cx="1637795" cy="53982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Arrêté du Maire prescrivant l'enquête publique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Enquête publique portant sur la déclaration de projet et la mise en compatibilité du PLU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solidFill>
              <a:schemeClr val="bg1"/>
            </a:solidFill>
          </a:endParaRPr>
        </a:p>
      </dsp:txBody>
      <dsp:txXfrm>
        <a:off x="4993983" y="0"/>
        <a:ext cx="1637795" cy="5398260"/>
      </dsp:txXfrm>
    </dsp:sp>
    <dsp:sp modelId="{2829E9F3-1996-4DE6-BA62-37DD6ACF8E43}">
      <dsp:nvSpPr>
        <dsp:cNvPr id="0" name=""/>
        <dsp:cNvSpPr/>
      </dsp:nvSpPr>
      <dsp:spPr>
        <a:xfrm>
          <a:off x="6829633" y="0"/>
          <a:ext cx="2198382" cy="5398260"/>
        </a:xfrm>
        <a:prstGeom prst="roundRect">
          <a:avLst>
            <a:gd name="adj" fmla="val 5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Approbation du PLU révisé</a:t>
          </a:r>
        </a:p>
      </dsp:txBody>
      <dsp:txXfrm rot="16200000">
        <a:off x="4836184" y="1993448"/>
        <a:ext cx="4426573" cy="439676"/>
      </dsp:txXfrm>
    </dsp:sp>
    <dsp:sp modelId="{E8DD5D8C-7782-4113-9216-2C18A0A6F525}">
      <dsp:nvSpPr>
        <dsp:cNvPr id="0" name=""/>
        <dsp:cNvSpPr/>
      </dsp:nvSpPr>
      <dsp:spPr>
        <a:xfrm rot="5400000">
          <a:off x="6635809" y="4705930"/>
          <a:ext cx="387597" cy="32975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2637E-A7D5-4943-8AA2-A00B853676BD}">
      <dsp:nvSpPr>
        <dsp:cNvPr id="0" name=""/>
        <dsp:cNvSpPr/>
      </dsp:nvSpPr>
      <dsp:spPr>
        <a:xfrm>
          <a:off x="7269309" y="0"/>
          <a:ext cx="1637795" cy="53982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Modification éventuelle du dossier pour tenir compte des consultations et des résultats de l'enquête publique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>
            <a:solidFill>
              <a:schemeClr val="bg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Délibération du Conseil Municipal déclarant l’intérêt général et  approuvant la mise en compatibilité</a:t>
          </a:r>
        </a:p>
      </dsp:txBody>
      <dsp:txXfrm>
        <a:off x="7269309" y="0"/>
        <a:ext cx="1637795" cy="5398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39DC4-A49A-8847-8282-7D4F6638FD6F}" type="datetimeFigureOut">
              <a:rPr lang="fr-FR" smtClean="0"/>
              <a:t>29/09/2020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0604-1CDD-C640-A4AD-2C52F4E2A3E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1522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296C8-3B20-4F41-A8B4-35021803F71F}" type="datetimeFigureOut">
              <a:rPr lang="fr-FR" smtClean="0"/>
              <a:t>29/09/2020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9365D-DB9B-8F4B-95EF-0A9930D2AD4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6678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9365D-DB9B-8F4B-95EF-0A9930D2AD40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36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0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6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166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9365D-DB9B-8F4B-95EF-0A9930D2AD40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231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79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90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0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35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9365D-DB9B-8F4B-95EF-0A9930D2AD4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15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D0C6B677-0D43-4696-A785-BCE7E4738A90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4396928" y="2113467"/>
            <a:ext cx="1943098" cy="7545961"/>
          </a:xfrm>
          <a:prstGeom prst="rect">
            <a:avLst/>
          </a:prstGeom>
          <a:solidFill>
            <a:srgbClr val="8093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66451A4-7C9E-440F-8E9E-979AF8BD25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48070" y="1968176"/>
            <a:ext cx="3981451" cy="22154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C7E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Illustration commune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163B3DA-F4E2-4347-89FF-3AECE8EC08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3914" y="5061386"/>
            <a:ext cx="6969125" cy="363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TYPE PROCÉDURE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F4DF032-F154-41DE-A8D0-9390EE3FE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915" y="5571394"/>
            <a:ext cx="6969124" cy="112760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buNone/>
              <a:defRPr lang="fr-FR" sz="24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buNone/>
              <a:defRPr lang="fr-FR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457200" rtl="0" eaLnBrk="1" latinLnBrk="0" hangingPunct="1">
              <a:buNone/>
              <a:defRPr lang="fr-FR" sz="1800" kern="1200" dirty="0" smtClean="0">
                <a:solidFill>
                  <a:srgbClr val="6C7E80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fr-FR" sz="1800" kern="1200" dirty="0" smtClean="0">
                <a:solidFill>
                  <a:srgbClr val="6C7E80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fr-FR" sz="1800" kern="1200" dirty="0">
                <a:solidFill>
                  <a:srgbClr val="6C7E8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Nom réunion</a:t>
            </a:r>
          </a:p>
          <a:p>
            <a:pPr lvl="1"/>
            <a:r>
              <a:rPr lang="fr-FR" dirty="0"/>
              <a:t>Contenu réunion</a:t>
            </a:r>
          </a:p>
          <a:p>
            <a:pPr lvl="1"/>
            <a:r>
              <a:rPr lang="fr-FR" dirty="0"/>
              <a:t>date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B23C46-5B56-46E5-90F3-A4C259C655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6440" y="198842"/>
            <a:ext cx="5584710" cy="10380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buNone/>
              <a:defRPr lang="fr-FR" sz="2400" kern="1200" dirty="0" smtClean="0">
                <a:solidFill>
                  <a:srgbClr val="0F6C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buNone/>
              <a:defRPr lang="fr-FR" sz="2400" b="1" kern="1200" dirty="0" smtClean="0">
                <a:solidFill>
                  <a:srgbClr val="0F6C74"/>
                </a:solidFill>
                <a:latin typeface="Montserrat SemiBold" panose="00000700000000000000" pitchFamily="2" charset="0"/>
                <a:ea typeface="+mn-ea"/>
                <a:cs typeface="Helvetica"/>
              </a:defRPr>
            </a:lvl2pPr>
            <a:lvl3pPr marL="0" algn="l" defTabSz="457200" rtl="0" eaLnBrk="1" latinLnBrk="0" hangingPunct="1">
              <a:defRPr lang="fr-FR" sz="2400" kern="1200" dirty="0" smtClean="0">
                <a:solidFill>
                  <a:srgbClr val="0F6C74"/>
                </a:solidFill>
                <a:latin typeface="Helvetica Light"/>
                <a:ea typeface="+mn-ea"/>
                <a:cs typeface="Helvetica Light"/>
              </a:defRPr>
            </a:lvl3pPr>
            <a:lvl4pPr marL="0" algn="l" defTabSz="457200" rtl="0" eaLnBrk="1" latinLnBrk="0" hangingPunct="1">
              <a:defRPr lang="fr-FR" sz="2400" kern="1200" dirty="0" smtClean="0">
                <a:solidFill>
                  <a:srgbClr val="0F6C74"/>
                </a:solidFill>
                <a:latin typeface="Helvetica Light"/>
                <a:ea typeface="+mn-ea"/>
                <a:cs typeface="Helvetica Light"/>
              </a:defRPr>
            </a:lvl4pPr>
            <a:lvl5pPr marL="0" algn="l" defTabSz="457200" rtl="0" eaLnBrk="1" latinLnBrk="0" hangingPunct="1">
              <a:defRPr lang="fr-FR" sz="2400" kern="1200" dirty="0">
                <a:solidFill>
                  <a:srgbClr val="0F6C74"/>
                </a:solidFill>
                <a:latin typeface="Helvetica Light"/>
                <a:ea typeface="+mn-ea"/>
                <a:cs typeface="Helvetica Light"/>
              </a:defRPr>
            </a:lvl5pPr>
          </a:lstStyle>
          <a:p>
            <a:pPr lvl="0"/>
            <a:r>
              <a:rPr lang="fr-FR" dirty="0"/>
              <a:t>Commune de Nom commune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7E1FB87-56E3-4ABF-AC08-9C6EAD3BAA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31150" y="198438"/>
            <a:ext cx="1212850" cy="10382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Logo commune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5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6950" y="-4762"/>
            <a:ext cx="7931389" cy="5889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rgbClr val="0F6C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2037" y="869953"/>
            <a:ext cx="7936303" cy="559123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7BF0F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F0EAFFA8-3AB1-46AD-B01F-EEDF0B3F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97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467" y="4406900"/>
            <a:ext cx="7166245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fr-FR" sz="3200" kern="1200" dirty="0">
                <a:solidFill>
                  <a:srgbClr val="0F6C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28467" y="2906713"/>
            <a:ext cx="716624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22D993-4A55-4D1E-ABF4-D8E5E7496BE9}"/>
              </a:ext>
            </a:extLst>
          </p:cNvPr>
          <p:cNvSpPr txBox="1"/>
          <p:nvPr userDrawn="1"/>
        </p:nvSpPr>
        <p:spPr>
          <a:xfrm>
            <a:off x="3680371" y="705721"/>
            <a:ext cx="5116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pc="300" dirty="0">
                <a:solidFill>
                  <a:schemeClr val="bg1"/>
                </a:solidFill>
                <a:latin typeface="Helvetica Light"/>
                <a:cs typeface="Helvetica Light"/>
              </a:rPr>
              <a:t>DÉPARTEMENT DE LA HAUTE-SAVOIE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316D7F-B3AC-4658-897C-9C8DF96704E7}"/>
              </a:ext>
            </a:extLst>
          </p:cNvPr>
          <p:cNvSpPr txBox="1"/>
          <p:nvPr userDrawn="1"/>
        </p:nvSpPr>
        <p:spPr>
          <a:xfrm>
            <a:off x="3673072" y="2028680"/>
            <a:ext cx="470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Helvetica Light"/>
                <a:cs typeface="Helvetica Light"/>
              </a:rPr>
              <a:t>Commune de </a:t>
            </a:r>
          </a:p>
          <a:p>
            <a:r>
              <a:rPr lang="fr-FR" sz="2400" b="1" dirty="0">
                <a:solidFill>
                  <a:schemeClr val="bg1"/>
                </a:solidFill>
                <a:latin typeface="Helvetica"/>
                <a:cs typeface="Helvetica"/>
              </a:rPr>
              <a:t>VILLE-LA-GRAND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A9772F41-39DE-4BC9-BE55-960DAD61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38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011686" y="860425"/>
            <a:ext cx="3888000" cy="52355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B7BF0F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lang="fr-FR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SzPct val="50000"/>
              <a:buFont typeface="Arial" panose="020B0604020202020204" pitchFamily="34" charset="0"/>
              <a:buChar char="►"/>
            </a:pPr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4D9AB5C6-0400-435C-A91A-1CBEE126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86" y="-4762"/>
            <a:ext cx="8002800" cy="5889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rgbClr val="0F6C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2EC5CA2-4197-4EFE-8351-F26A4663963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013086" y="860425"/>
            <a:ext cx="3888000" cy="522983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B7BF0F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lang="fr-FR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SzPct val="50000"/>
              <a:buFont typeface="Arial" panose="020B0604020202020204" pitchFamily="34" charset="0"/>
              <a:buChar char="►"/>
            </a:pPr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716A4845-AB50-4B84-8CD2-ACD3357F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71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011686" y="853629"/>
            <a:ext cx="8002800" cy="43203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rgbClr val="6C7E80"/>
                </a:solidFill>
                <a:latin typeface="Montserrat Medium" panose="000006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7A02CDBC-93E3-43A4-A83F-8D423DAB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86" y="-4762"/>
            <a:ext cx="8002800" cy="5889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>
                <a:solidFill>
                  <a:srgbClr val="0F6C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9" name="Espace réservé du graphique 18">
            <a:extLst>
              <a:ext uri="{FF2B5EF4-FFF2-40B4-BE49-F238E27FC236}">
                <a16:creationId xmlns:a16="http://schemas.microsoft.com/office/drawing/2014/main" id="{968893AF-07BE-42BB-AE7D-5CACAEAAEFA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530975" y="1481951"/>
            <a:ext cx="2482850" cy="23137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9E4BFEAD-5BA0-4971-B5CC-DE4D8FEBE4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30975" y="3933825"/>
            <a:ext cx="2482850" cy="256822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A2D5035A-0BC3-429B-BE8F-3AF2B36600C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11686" y="1481950"/>
            <a:ext cx="5311420" cy="50200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B7BF0F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 marL="1600200" indent="-228600"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SzPct val="50000"/>
              <a:buFont typeface="Arial" panose="020B0604020202020204" pitchFamily="34" charset="0"/>
              <a:buChar char="►"/>
            </a:pPr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3718277B-4220-4535-B772-19E2B5A7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379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06F2237A-C809-4EC0-9877-89E076D0B1A0}"/>
              </a:ext>
            </a:extLst>
          </p:cNvPr>
          <p:cNvSpPr txBox="1">
            <a:spLocks/>
          </p:cNvSpPr>
          <p:nvPr userDrawn="1"/>
        </p:nvSpPr>
        <p:spPr>
          <a:xfrm>
            <a:off x="1011686" y="-4762"/>
            <a:ext cx="8002800" cy="588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F6C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Cliquez et modifiez le titre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8CC1BA67-CA75-4171-8E45-A84D4B4F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76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BF1CC1E7-3307-4A2D-B574-09C0AA79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809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992037" y="273050"/>
            <a:ext cx="2473476" cy="11620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lang="fr-FR" sz="2400" kern="1200" dirty="0">
                <a:solidFill>
                  <a:srgbClr val="0F6C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92037" y="1435099"/>
            <a:ext cx="2473476" cy="5131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177AFA19-2CF6-4CF5-B0FB-9C5EDCA1A4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593521" y="273050"/>
            <a:ext cx="5296636" cy="62795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B7BF0F"/>
              </a:buClr>
              <a:buFont typeface="Wingdings" panose="05000000000000000000" pitchFamily="2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 marL="1600200" indent="-228600"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SzPct val="50000"/>
              <a:buFont typeface="Arial" panose="020B0604020202020204" pitchFamily="34" charset="0"/>
              <a:buChar char="►"/>
            </a:pPr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961EFE4-785B-4DD6-9EEA-3125886E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36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D0938A7-275B-4C81-B9C6-E7A2DCD47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4369" y="6574118"/>
            <a:ext cx="679631" cy="27085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B7B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874A4-FAFB-7548-9D1A-B52EBF25629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56A148-D54C-4DF8-ADC2-4D837BA4134F}"/>
              </a:ext>
            </a:extLst>
          </p:cNvPr>
          <p:cNvSpPr txBox="1"/>
          <p:nvPr userDrawn="1"/>
        </p:nvSpPr>
        <p:spPr>
          <a:xfrm>
            <a:off x="992037" y="6566111"/>
            <a:ext cx="74723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00" dirty="0">
                <a:solidFill>
                  <a:srgbClr val="0F6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 de </a:t>
            </a:r>
            <a:r>
              <a:rPr lang="fr-FR" sz="1300" b="1" dirty="0">
                <a:solidFill>
                  <a:srgbClr val="0F6C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A9A960B-546B-4CA6-9932-E9D04998FBE7}"/>
              </a:ext>
            </a:extLst>
          </p:cNvPr>
          <p:cNvSpPr txBox="1">
            <a:spLocks/>
          </p:cNvSpPr>
          <p:nvPr userDrawn="1"/>
        </p:nvSpPr>
        <p:spPr>
          <a:xfrm>
            <a:off x="996950" y="-4762"/>
            <a:ext cx="7931389" cy="5889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F6C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AF4457B-BEED-4133-BF1B-F0F4C5EF534E}"/>
              </a:ext>
            </a:extLst>
          </p:cNvPr>
          <p:cNvSpPr txBox="1">
            <a:spLocks/>
          </p:cNvSpPr>
          <p:nvPr userDrawn="1"/>
        </p:nvSpPr>
        <p:spPr>
          <a:xfrm>
            <a:off x="992037" y="869953"/>
            <a:ext cx="7936303" cy="55912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B7BF0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96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D4C2A9-4865-4D04-83DE-97FFCBB82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3917" y="5060340"/>
            <a:ext cx="6969124" cy="1523340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rgbClr val="B7BF0F"/>
                </a:solidFill>
              </a:rPr>
              <a:t>Aménagement d’un espace de loisirs et sportif dans le secteur du lac de Thuy</a:t>
            </a:r>
          </a:p>
          <a:p>
            <a:endParaRPr lang="fr-FR" sz="1600" dirty="0">
              <a:solidFill>
                <a:srgbClr val="0F6C74"/>
              </a:solidFill>
            </a:endParaRPr>
          </a:p>
          <a:p>
            <a:endParaRPr lang="fr-FR" sz="1600" dirty="0">
              <a:solidFill>
                <a:srgbClr val="0F6C74"/>
              </a:solidFill>
            </a:endParaRPr>
          </a:p>
          <a:p>
            <a:r>
              <a:rPr lang="fr-FR" sz="1600" dirty="0">
                <a:solidFill>
                  <a:srgbClr val="0F6C74"/>
                </a:solidFill>
              </a:rPr>
              <a:t>Réunion du Conseil Municipal</a:t>
            </a:r>
          </a:p>
          <a:p>
            <a:r>
              <a:rPr lang="fr-FR" sz="1600" dirty="0">
                <a:solidFill>
                  <a:srgbClr val="0F6C74"/>
                </a:solidFill>
              </a:rPr>
              <a:t>1</a:t>
            </a:r>
            <a:r>
              <a:rPr lang="fr-FR" sz="1600" baseline="30000" dirty="0">
                <a:solidFill>
                  <a:srgbClr val="0F6C74"/>
                </a:solidFill>
              </a:rPr>
              <a:t>er</a:t>
            </a:r>
            <a:r>
              <a:rPr lang="fr-FR" sz="1600" dirty="0">
                <a:solidFill>
                  <a:srgbClr val="0F6C74"/>
                </a:solidFill>
              </a:rPr>
              <a:t> octobre 2020</a:t>
            </a:r>
            <a:endParaRPr lang="en-GB" sz="1600" dirty="0">
              <a:solidFill>
                <a:srgbClr val="0F6C74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3A1E67-B849-4650-8729-FF819CB814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2971" y="1040818"/>
            <a:ext cx="6969124" cy="466622"/>
          </a:xfrm>
        </p:spPr>
        <p:txBody>
          <a:bodyPr anchor="ctr"/>
          <a:lstStyle/>
          <a:p>
            <a:pPr algn="ctr"/>
            <a:r>
              <a:rPr lang="fr-FR" dirty="0"/>
              <a:t>Commune de </a:t>
            </a:r>
            <a:r>
              <a:rPr lang="fr-FR" b="1" dirty="0">
                <a:cs typeface="Helvetica"/>
              </a:rPr>
              <a:t>THONES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AC34971-718E-0845-ACC0-0D6220106FE5}"/>
              </a:ext>
            </a:extLst>
          </p:cNvPr>
          <p:cNvSpPr txBox="1">
            <a:spLocks/>
          </p:cNvSpPr>
          <p:nvPr/>
        </p:nvSpPr>
        <p:spPr>
          <a:xfrm>
            <a:off x="1883916" y="4561478"/>
            <a:ext cx="6969125" cy="363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bg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F6C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Déclaration de projet emportant mise en compatibilité du PLU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6C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2A923457-1045-4A6A-952E-881C9A35E9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58" b="55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FE54DD-A126-42FA-AA76-56B29B665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5985725"/>
            <a:ext cx="1122506" cy="3470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7303B4-7F3C-496B-9D4A-F2C9B58BB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6405315"/>
            <a:ext cx="1122506" cy="3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1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AC6AFB-D2B4-49AA-8E33-DE18F0C4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448" y="1441464"/>
            <a:ext cx="6113480" cy="51326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sensibilités environnementales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515261" y="5497417"/>
            <a:ext cx="7110426" cy="936673"/>
          </a:xfrm>
          <a:custGeom>
            <a:avLst/>
            <a:gdLst>
              <a:gd name="connsiteX0" fmla="*/ 0 w 7110426"/>
              <a:gd name="connsiteY0" fmla="*/ 156115 h 936673"/>
              <a:gd name="connsiteX1" fmla="*/ 156115 w 7110426"/>
              <a:gd name="connsiteY1" fmla="*/ 0 h 936673"/>
              <a:gd name="connsiteX2" fmla="*/ 6954311 w 7110426"/>
              <a:gd name="connsiteY2" fmla="*/ 0 h 936673"/>
              <a:gd name="connsiteX3" fmla="*/ 7110426 w 7110426"/>
              <a:gd name="connsiteY3" fmla="*/ 156115 h 936673"/>
              <a:gd name="connsiteX4" fmla="*/ 7110426 w 7110426"/>
              <a:gd name="connsiteY4" fmla="*/ 780558 h 936673"/>
              <a:gd name="connsiteX5" fmla="*/ 6954311 w 7110426"/>
              <a:gd name="connsiteY5" fmla="*/ 936673 h 936673"/>
              <a:gd name="connsiteX6" fmla="*/ 156115 w 7110426"/>
              <a:gd name="connsiteY6" fmla="*/ 936673 h 936673"/>
              <a:gd name="connsiteX7" fmla="*/ 0 w 7110426"/>
              <a:gd name="connsiteY7" fmla="*/ 780558 h 936673"/>
              <a:gd name="connsiteX8" fmla="*/ 0 w 7110426"/>
              <a:gd name="connsiteY8" fmla="*/ 156115 h 93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936673" fill="none" extrusionOk="0">
                <a:moveTo>
                  <a:pt x="0" y="156115"/>
                </a:moveTo>
                <a:cubicBezTo>
                  <a:pt x="849" y="71417"/>
                  <a:pt x="83711" y="6467"/>
                  <a:pt x="156115" y="0"/>
                </a:cubicBezTo>
                <a:cubicBezTo>
                  <a:pt x="2016811" y="72736"/>
                  <a:pt x="5955406" y="127944"/>
                  <a:pt x="6954311" y="0"/>
                </a:cubicBezTo>
                <a:cubicBezTo>
                  <a:pt x="7031596" y="-8651"/>
                  <a:pt x="7107035" y="65799"/>
                  <a:pt x="7110426" y="156115"/>
                </a:cubicBezTo>
                <a:cubicBezTo>
                  <a:pt x="7078023" y="441372"/>
                  <a:pt x="7108413" y="483387"/>
                  <a:pt x="7110426" y="780558"/>
                </a:cubicBezTo>
                <a:cubicBezTo>
                  <a:pt x="7125086" y="860885"/>
                  <a:pt x="7043540" y="932767"/>
                  <a:pt x="6954311" y="936673"/>
                </a:cubicBezTo>
                <a:cubicBezTo>
                  <a:pt x="4979069" y="1059165"/>
                  <a:pt x="1392551" y="1043829"/>
                  <a:pt x="156115" y="936673"/>
                </a:cubicBezTo>
                <a:cubicBezTo>
                  <a:pt x="64964" y="950262"/>
                  <a:pt x="9623" y="856127"/>
                  <a:pt x="0" y="780558"/>
                </a:cubicBezTo>
                <a:cubicBezTo>
                  <a:pt x="43986" y="472045"/>
                  <a:pt x="-14757" y="314398"/>
                  <a:pt x="0" y="156115"/>
                </a:cubicBezTo>
                <a:close/>
              </a:path>
              <a:path w="7110426" h="936673" stroke="0" extrusionOk="0">
                <a:moveTo>
                  <a:pt x="0" y="156115"/>
                </a:moveTo>
                <a:cubicBezTo>
                  <a:pt x="-4972" y="79071"/>
                  <a:pt x="66960" y="-4106"/>
                  <a:pt x="156115" y="0"/>
                </a:cubicBezTo>
                <a:cubicBezTo>
                  <a:pt x="3375931" y="-136177"/>
                  <a:pt x="5730571" y="77349"/>
                  <a:pt x="6954311" y="0"/>
                </a:cubicBezTo>
                <a:cubicBezTo>
                  <a:pt x="7040961" y="-2157"/>
                  <a:pt x="7120642" y="65027"/>
                  <a:pt x="7110426" y="156115"/>
                </a:cubicBezTo>
                <a:cubicBezTo>
                  <a:pt x="7165597" y="387272"/>
                  <a:pt x="7157023" y="717038"/>
                  <a:pt x="7110426" y="780558"/>
                </a:cubicBezTo>
                <a:cubicBezTo>
                  <a:pt x="7116880" y="863472"/>
                  <a:pt x="7031396" y="928457"/>
                  <a:pt x="6954311" y="936673"/>
                </a:cubicBezTo>
                <a:cubicBezTo>
                  <a:pt x="3810968" y="973091"/>
                  <a:pt x="2353141" y="1047622"/>
                  <a:pt x="156115" y="936673"/>
                </a:cubicBezTo>
                <a:cubicBezTo>
                  <a:pt x="66256" y="928230"/>
                  <a:pt x="12263" y="855217"/>
                  <a:pt x="0" y="780558"/>
                </a:cubicBezTo>
                <a:cubicBezTo>
                  <a:pt x="35073" y="632721"/>
                  <a:pt x="-3394" y="367000"/>
                  <a:pt x="0" y="15611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400" i="1" dirty="0">
                <a:solidFill>
                  <a:prstClr val="black"/>
                </a:solidFill>
                <a:cs typeface="Arial" panose="020B0604020202020204" pitchFamily="34" charset="0"/>
              </a:rPr>
              <a:t>Zone humide recensée à l’inventaire départemental </a:t>
            </a:r>
            <a:br>
              <a:rPr lang="fr-FR" sz="2400" i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fr-FR" sz="2000" i="1" dirty="0">
                <a:solidFill>
                  <a:prstClr val="black"/>
                </a:solidFill>
                <a:cs typeface="Arial" panose="020B0604020202020204" pitchFamily="34" charset="0"/>
              </a:rPr>
              <a:t>(74 ASTERS 0533 - </a:t>
            </a:r>
            <a:r>
              <a:rPr lang="fr-FR" sz="2000" i="1" dirty="0" err="1">
                <a:solidFill>
                  <a:prstClr val="black"/>
                </a:solidFill>
                <a:cs typeface="Arial" panose="020B0604020202020204" pitchFamily="34" charset="0"/>
              </a:rPr>
              <a:t>Thuy</a:t>
            </a:r>
            <a:r>
              <a:rPr lang="fr-FR" sz="2000" i="1" dirty="0">
                <a:solidFill>
                  <a:prstClr val="black"/>
                </a:solidFill>
                <a:cs typeface="Arial" panose="020B0604020202020204" pitchFamily="34" charset="0"/>
              </a:rPr>
              <a:t> / 100 m E du point côté 497 sur la D 909)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8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sensibilités environnementales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30" y="1094282"/>
            <a:ext cx="8138369" cy="576371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F0C4A8-E54A-4704-9FB5-4D6A75269971}"/>
              </a:ext>
            </a:extLst>
          </p:cNvPr>
          <p:cNvSpPr/>
          <p:nvPr/>
        </p:nvSpPr>
        <p:spPr>
          <a:xfrm>
            <a:off x="962057" y="1104698"/>
            <a:ext cx="4197426" cy="588962"/>
          </a:xfrm>
          <a:custGeom>
            <a:avLst/>
            <a:gdLst>
              <a:gd name="connsiteX0" fmla="*/ 0 w 4197426"/>
              <a:gd name="connsiteY0" fmla="*/ 98162 h 588962"/>
              <a:gd name="connsiteX1" fmla="*/ 98162 w 4197426"/>
              <a:gd name="connsiteY1" fmla="*/ 0 h 588962"/>
              <a:gd name="connsiteX2" fmla="*/ 4099264 w 4197426"/>
              <a:gd name="connsiteY2" fmla="*/ 0 h 588962"/>
              <a:gd name="connsiteX3" fmla="*/ 4197426 w 4197426"/>
              <a:gd name="connsiteY3" fmla="*/ 98162 h 588962"/>
              <a:gd name="connsiteX4" fmla="*/ 4197426 w 4197426"/>
              <a:gd name="connsiteY4" fmla="*/ 490800 h 588962"/>
              <a:gd name="connsiteX5" fmla="*/ 4099264 w 4197426"/>
              <a:gd name="connsiteY5" fmla="*/ 588962 h 588962"/>
              <a:gd name="connsiteX6" fmla="*/ 98162 w 4197426"/>
              <a:gd name="connsiteY6" fmla="*/ 588962 h 588962"/>
              <a:gd name="connsiteX7" fmla="*/ 0 w 4197426"/>
              <a:gd name="connsiteY7" fmla="*/ 490800 h 588962"/>
              <a:gd name="connsiteX8" fmla="*/ 0 w 4197426"/>
              <a:gd name="connsiteY8" fmla="*/ 98162 h 5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7426" h="588962" fill="none" extrusionOk="0">
                <a:moveTo>
                  <a:pt x="0" y="98162"/>
                </a:moveTo>
                <a:cubicBezTo>
                  <a:pt x="2928" y="49197"/>
                  <a:pt x="50840" y="3226"/>
                  <a:pt x="98162" y="0"/>
                </a:cubicBezTo>
                <a:cubicBezTo>
                  <a:pt x="779602" y="72736"/>
                  <a:pt x="2160425" y="127944"/>
                  <a:pt x="4099264" y="0"/>
                </a:cubicBezTo>
                <a:cubicBezTo>
                  <a:pt x="4147304" y="-5977"/>
                  <a:pt x="4196206" y="42476"/>
                  <a:pt x="4197426" y="98162"/>
                </a:cubicBezTo>
                <a:cubicBezTo>
                  <a:pt x="4194608" y="290276"/>
                  <a:pt x="4173558" y="392855"/>
                  <a:pt x="4197426" y="490800"/>
                </a:cubicBezTo>
                <a:cubicBezTo>
                  <a:pt x="4202995" y="542774"/>
                  <a:pt x="4156520" y="585011"/>
                  <a:pt x="4099264" y="588962"/>
                </a:cubicBezTo>
                <a:cubicBezTo>
                  <a:pt x="3521817" y="711454"/>
                  <a:pt x="2091680" y="696118"/>
                  <a:pt x="98162" y="588962"/>
                </a:cubicBezTo>
                <a:cubicBezTo>
                  <a:pt x="43096" y="591314"/>
                  <a:pt x="3208" y="541462"/>
                  <a:pt x="0" y="490800"/>
                </a:cubicBezTo>
                <a:cubicBezTo>
                  <a:pt x="17898" y="329237"/>
                  <a:pt x="-27061" y="140180"/>
                  <a:pt x="0" y="98162"/>
                </a:cubicBezTo>
                <a:close/>
              </a:path>
              <a:path w="4197426" h="588962" stroke="0" extrusionOk="0">
                <a:moveTo>
                  <a:pt x="0" y="98162"/>
                </a:moveTo>
                <a:cubicBezTo>
                  <a:pt x="-3093" y="49657"/>
                  <a:pt x="37831" y="-8559"/>
                  <a:pt x="98162" y="0"/>
                </a:cubicBezTo>
                <a:cubicBezTo>
                  <a:pt x="1919807" y="-136177"/>
                  <a:pt x="2589749" y="77349"/>
                  <a:pt x="4099264" y="0"/>
                </a:cubicBezTo>
                <a:cubicBezTo>
                  <a:pt x="4154548" y="-5374"/>
                  <a:pt x="4198934" y="43230"/>
                  <a:pt x="4197426" y="98162"/>
                </a:cubicBezTo>
                <a:cubicBezTo>
                  <a:pt x="4209681" y="230482"/>
                  <a:pt x="4172799" y="432661"/>
                  <a:pt x="4197426" y="490800"/>
                </a:cubicBezTo>
                <a:cubicBezTo>
                  <a:pt x="4202476" y="542426"/>
                  <a:pt x="4148576" y="584554"/>
                  <a:pt x="4099264" y="588962"/>
                </a:cubicBezTo>
                <a:cubicBezTo>
                  <a:pt x="3365870" y="625380"/>
                  <a:pt x="1139817" y="699911"/>
                  <a:pt x="98162" y="588962"/>
                </a:cubicBezTo>
                <a:cubicBezTo>
                  <a:pt x="43313" y="587488"/>
                  <a:pt x="532" y="544511"/>
                  <a:pt x="0" y="490800"/>
                </a:cubicBezTo>
                <a:cubicBezTo>
                  <a:pt x="30262" y="404303"/>
                  <a:pt x="886" y="213699"/>
                  <a:pt x="0" y="981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Etude flore - mai 2020 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9" y="3963886"/>
            <a:ext cx="3779307" cy="28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4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6A67B7-54C8-49F6-8AED-DC595FEA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311006"/>
            <a:ext cx="8167774" cy="577045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sensibilités environnementales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F0C4A8-E54A-4704-9FB5-4D6A75269971}"/>
              </a:ext>
            </a:extLst>
          </p:cNvPr>
          <p:cNvSpPr/>
          <p:nvPr/>
        </p:nvSpPr>
        <p:spPr>
          <a:xfrm>
            <a:off x="1218372" y="1328096"/>
            <a:ext cx="7704205" cy="798159"/>
          </a:xfrm>
          <a:custGeom>
            <a:avLst/>
            <a:gdLst>
              <a:gd name="connsiteX0" fmla="*/ 0 w 7704205"/>
              <a:gd name="connsiteY0" fmla="*/ 133029 h 798159"/>
              <a:gd name="connsiteX1" fmla="*/ 133029 w 7704205"/>
              <a:gd name="connsiteY1" fmla="*/ 0 h 798159"/>
              <a:gd name="connsiteX2" fmla="*/ 7571176 w 7704205"/>
              <a:gd name="connsiteY2" fmla="*/ 0 h 798159"/>
              <a:gd name="connsiteX3" fmla="*/ 7704205 w 7704205"/>
              <a:gd name="connsiteY3" fmla="*/ 133029 h 798159"/>
              <a:gd name="connsiteX4" fmla="*/ 7704205 w 7704205"/>
              <a:gd name="connsiteY4" fmla="*/ 665130 h 798159"/>
              <a:gd name="connsiteX5" fmla="*/ 7571176 w 7704205"/>
              <a:gd name="connsiteY5" fmla="*/ 798159 h 798159"/>
              <a:gd name="connsiteX6" fmla="*/ 133029 w 7704205"/>
              <a:gd name="connsiteY6" fmla="*/ 798159 h 798159"/>
              <a:gd name="connsiteX7" fmla="*/ 0 w 7704205"/>
              <a:gd name="connsiteY7" fmla="*/ 665130 h 798159"/>
              <a:gd name="connsiteX8" fmla="*/ 0 w 7704205"/>
              <a:gd name="connsiteY8" fmla="*/ 133029 h 79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4205" h="798159" fill="none" extrusionOk="0">
                <a:moveTo>
                  <a:pt x="0" y="133029"/>
                </a:moveTo>
                <a:cubicBezTo>
                  <a:pt x="4216" y="67116"/>
                  <a:pt x="65485" y="2774"/>
                  <a:pt x="133029" y="0"/>
                </a:cubicBezTo>
                <a:cubicBezTo>
                  <a:pt x="951078" y="72736"/>
                  <a:pt x="4960098" y="127944"/>
                  <a:pt x="7571176" y="0"/>
                </a:cubicBezTo>
                <a:cubicBezTo>
                  <a:pt x="7643148" y="-1450"/>
                  <a:pt x="7700699" y="55323"/>
                  <a:pt x="7704205" y="133029"/>
                </a:cubicBezTo>
                <a:cubicBezTo>
                  <a:pt x="7717434" y="359365"/>
                  <a:pt x="7674926" y="525001"/>
                  <a:pt x="7704205" y="665130"/>
                </a:cubicBezTo>
                <a:cubicBezTo>
                  <a:pt x="7706251" y="737778"/>
                  <a:pt x="7648361" y="793336"/>
                  <a:pt x="7571176" y="798159"/>
                </a:cubicBezTo>
                <a:cubicBezTo>
                  <a:pt x="5119093" y="920651"/>
                  <a:pt x="2843402" y="905315"/>
                  <a:pt x="133029" y="798159"/>
                </a:cubicBezTo>
                <a:cubicBezTo>
                  <a:pt x="59204" y="799136"/>
                  <a:pt x="3723" y="734480"/>
                  <a:pt x="0" y="665130"/>
                </a:cubicBezTo>
                <a:cubicBezTo>
                  <a:pt x="-30940" y="464007"/>
                  <a:pt x="-32418" y="362444"/>
                  <a:pt x="0" y="133029"/>
                </a:cubicBezTo>
                <a:close/>
              </a:path>
              <a:path w="7704205" h="798159" stroke="0" extrusionOk="0">
                <a:moveTo>
                  <a:pt x="0" y="133029"/>
                </a:moveTo>
                <a:cubicBezTo>
                  <a:pt x="-2736" y="64608"/>
                  <a:pt x="55693" y="-5408"/>
                  <a:pt x="133029" y="0"/>
                </a:cubicBezTo>
                <a:cubicBezTo>
                  <a:pt x="2263623" y="-136177"/>
                  <a:pt x="5046016" y="77349"/>
                  <a:pt x="7571176" y="0"/>
                </a:cubicBezTo>
                <a:cubicBezTo>
                  <a:pt x="7645142" y="-2491"/>
                  <a:pt x="7710711" y="56459"/>
                  <a:pt x="7704205" y="133029"/>
                </a:cubicBezTo>
                <a:cubicBezTo>
                  <a:pt x="7718191" y="239453"/>
                  <a:pt x="7704224" y="576018"/>
                  <a:pt x="7704205" y="665130"/>
                </a:cubicBezTo>
                <a:cubicBezTo>
                  <a:pt x="7711824" y="734697"/>
                  <a:pt x="7635841" y="790241"/>
                  <a:pt x="7571176" y="798159"/>
                </a:cubicBezTo>
                <a:cubicBezTo>
                  <a:pt x="4283728" y="834577"/>
                  <a:pt x="2207749" y="909108"/>
                  <a:pt x="133029" y="798159"/>
                </a:cubicBezTo>
                <a:cubicBezTo>
                  <a:pt x="59188" y="797297"/>
                  <a:pt x="2689" y="736065"/>
                  <a:pt x="0" y="665130"/>
                </a:cubicBezTo>
                <a:cubicBezTo>
                  <a:pt x="41401" y="404746"/>
                  <a:pt x="-39522" y="218276"/>
                  <a:pt x="0" y="13302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Expertise caractérisation de zone humide – août 2020 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4302703"/>
            <a:ext cx="1895475" cy="26003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53420" y="2249270"/>
            <a:ext cx="317492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Zone humide sur site : 1 800 m²</a:t>
            </a:r>
          </a:p>
        </p:txBody>
      </p:sp>
    </p:spTree>
    <p:extLst>
      <p:ext uri="{BB962C8B-B14F-4D97-AF65-F5344CB8AC3E}">
        <p14:creationId xmlns:p14="http://schemas.microsoft.com/office/powerpoint/2010/main" val="288999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2" y="1425787"/>
            <a:ext cx="7108033" cy="54322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sensibilités environnementales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F0C4A8-E54A-4704-9FB5-4D6A75269971}"/>
              </a:ext>
            </a:extLst>
          </p:cNvPr>
          <p:cNvSpPr/>
          <p:nvPr/>
        </p:nvSpPr>
        <p:spPr>
          <a:xfrm>
            <a:off x="1230228" y="1107758"/>
            <a:ext cx="7704205" cy="615511"/>
          </a:xfrm>
          <a:custGeom>
            <a:avLst/>
            <a:gdLst>
              <a:gd name="connsiteX0" fmla="*/ 0 w 7704205"/>
              <a:gd name="connsiteY0" fmla="*/ 102587 h 615511"/>
              <a:gd name="connsiteX1" fmla="*/ 102587 w 7704205"/>
              <a:gd name="connsiteY1" fmla="*/ 0 h 615511"/>
              <a:gd name="connsiteX2" fmla="*/ 7601618 w 7704205"/>
              <a:gd name="connsiteY2" fmla="*/ 0 h 615511"/>
              <a:gd name="connsiteX3" fmla="*/ 7704205 w 7704205"/>
              <a:gd name="connsiteY3" fmla="*/ 102587 h 615511"/>
              <a:gd name="connsiteX4" fmla="*/ 7704205 w 7704205"/>
              <a:gd name="connsiteY4" fmla="*/ 512924 h 615511"/>
              <a:gd name="connsiteX5" fmla="*/ 7601618 w 7704205"/>
              <a:gd name="connsiteY5" fmla="*/ 615511 h 615511"/>
              <a:gd name="connsiteX6" fmla="*/ 102587 w 7704205"/>
              <a:gd name="connsiteY6" fmla="*/ 615511 h 615511"/>
              <a:gd name="connsiteX7" fmla="*/ 0 w 7704205"/>
              <a:gd name="connsiteY7" fmla="*/ 512924 h 615511"/>
              <a:gd name="connsiteX8" fmla="*/ 0 w 7704205"/>
              <a:gd name="connsiteY8" fmla="*/ 102587 h 61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4205" h="615511" fill="none" extrusionOk="0">
                <a:moveTo>
                  <a:pt x="0" y="102587"/>
                </a:moveTo>
                <a:cubicBezTo>
                  <a:pt x="5440" y="55681"/>
                  <a:pt x="54122" y="3835"/>
                  <a:pt x="102587" y="0"/>
                </a:cubicBezTo>
                <a:cubicBezTo>
                  <a:pt x="2205843" y="72736"/>
                  <a:pt x="4627388" y="127944"/>
                  <a:pt x="7601618" y="0"/>
                </a:cubicBezTo>
                <a:cubicBezTo>
                  <a:pt x="7654434" y="-3719"/>
                  <a:pt x="7700202" y="41094"/>
                  <a:pt x="7704205" y="102587"/>
                </a:cubicBezTo>
                <a:cubicBezTo>
                  <a:pt x="7714094" y="168780"/>
                  <a:pt x="7735694" y="350834"/>
                  <a:pt x="7704205" y="512924"/>
                </a:cubicBezTo>
                <a:cubicBezTo>
                  <a:pt x="7708863" y="567709"/>
                  <a:pt x="7659164" y="614357"/>
                  <a:pt x="7601618" y="615511"/>
                </a:cubicBezTo>
                <a:cubicBezTo>
                  <a:pt x="5999203" y="738003"/>
                  <a:pt x="988408" y="722667"/>
                  <a:pt x="102587" y="615511"/>
                </a:cubicBezTo>
                <a:cubicBezTo>
                  <a:pt x="44429" y="619646"/>
                  <a:pt x="2246" y="567095"/>
                  <a:pt x="0" y="512924"/>
                </a:cubicBezTo>
                <a:cubicBezTo>
                  <a:pt x="-5226" y="350863"/>
                  <a:pt x="16148" y="193843"/>
                  <a:pt x="0" y="102587"/>
                </a:cubicBezTo>
                <a:close/>
              </a:path>
              <a:path w="7704205" h="615511" stroke="0" extrusionOk="0">
                <a:moveTo>
                  <a:pt x="0" y="102587"/>
                </a:moveTo>
                <a:cubicBezTo>
                  <a:pt x="-3490" y="52372"/>
                  <a:pt x="43780" y="-3008"/>
                  <a:pt x="102587" y="0"/>
                </a:cubicBezTo>
                <a:cubicBezTo>
                  <a:pt x="3311198" y="-136177"/>
                  <a:pt x="6085349" y="77349"/>
                  <a:pt x="7601618" y="0"/>
                </a:cubicBezTo>
                <a:cubicBezTo>
                  <a:pt x="7658978" y="-3527"/>
                  <a:pt x="7709409" y="43450"/>
                  <a:pt x="7704205" y="102587"/>
                </a:cubicBezTo>
                <a:cubicBezTo>
                  <a:pt x="7714205" y="159132"/>
                  <a:pt x="7731663" y="448027"/>
                  <a:pt x="7704205" y="512924"/>
                </a:cubicBezTo>
                <a:cubicBezTo>
                  <a:pt x="7708758" y="567249"/>
                  <a:pt x="7651020" y="608986"/>
                  <a:pt x="7601618" y="615511"/>
                </a:cubicBezTo>
                <a:cubicBezTo>
                  <a:pt x="6321190" y="651929"/>
                  <a:pt x="1354633" y="726460"/>
                  <a:pt x="102587" y="615511"/>
                </a:cubicBezTo>
                <a:cubicBezTo>
                  <a:pt x="42749" y="608130"/>
                  <a:pt x="4776" y="565078"/>
                  <a:pt x="0" y="512924"/>
                </a:cubicBezTo>
                <a:cubicBezTo>
                  <a:pt x="2773" y="342308"/>
                  <a:pt x="27966" y="216204"/>
                  <a:pt x="0" y="10258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Repérage des cours d’eau – août 2020 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64" y="5567136"/>
            <a:ext cx="23241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3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risques et nuisances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 descr="P367#yIS1">
            <a:extLst>
              <a:ext uri="{FF2B5EF4-FFF2-40B4-BE49-F238E27FC236}">
                <a16:creationId xmlns:a16="http://schemas.microsoft.com/office/drawing/2014/main" id="{6B3C74DB-5C23-4F9C-879F-78EA13D7E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6950" y="1360806"/>
            <a:ext cx="4282440" cy="2967990"/>
          </a:xfrm>
          <a:prstGeom prst="rect">
            <a:avLst/>
          </a:prstGeom>
        </p:spPr>
      </p:pic>
      <p:pic>
        <p:nvPicPr>
          <p:cNvPr id="9" name="Image 8" descr="P372#yIS1">
            <a:extLst>
              <a:ext uri="{FF2B5EF4-FFF2-40B4-BE49-F238E27FC236}">
                <a16:creationId xmlns:a16="http://schemas.microsoft.com/office/drawing/2014/main" id="{8DF29CF6-282C-411F-AA72-C2AC9DC4BA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3378200"/>
            <a:ext cx="4241800" cy="3479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D846C6-2D39-48F4-9DF7-DBA5B14AEF17}"/>
              </a:ext>
            </a:extLst>
          </p:cNvPr>
          <p:cNvSpPr/>
          <p:nvPr/>
        </p:nvSpPr>
        <p:spPr>
          <a:xfrm>
            <a:off x="2952520" y="5425547"/>
            <a:ext cx="2131364" cy="998388"/>
          </a:xfrm>
          <a:custGeom>
            <a:avLst/>
            <a:gdLst>
              <a:gd name="connsiteX0" fmla="*/ 0 w 2131364"/>
              <a:gd name="connsiteY0" fmla="*/ 166401 h 998388"/>
              <a:gd name="connsiteX1" fmla="*/ 166401 w 2131364"/>
              <a:gd name="connsiteY1" fmla="*/ 0 h 998388"/>
              <a:gd name="connsiteX2" fmla="*/ 1964963 w 2131364"/>
              <a:gd name="connsiteY2" fmla="*/ 0 h 998388"/>
              <a:gd name="connsiteX3" fmla="*/ 2131364 w 2131364"/>
              <a:gd name="connsiteY3" fmla="*/ 166401 h 998388"/>
              <a:gd name="connsiteX4" fmla="*/ 2131364 w 2131364"/>
              <a:gd name="connsiteY4" fmla="*/ 831987 h 998388"/>
              <a:gd name="connsiteX5" fmla="*/ 1964963 w 2131364"/>
              <a:gd name="connsiteY5" fmla="*/ 998388 h 998388"/>
              <a:gd name="connsiteX6" fmla="*/ 166401 w 2131364"/>
              <a:gd name="connsiteY6" fmla="*/ 998388 h 998388"/>
              <a:gd name="connsiteX7" fmla="*/ 0 w 2131364"/>
              <a:gd name="connsiteY7" fmla="*/ 831987 h 998388"/>
              <a:gd name="connsiteX8" fmla="*/ 0 w 2131364"/>
              <a:gd name="connsiteY8" fmla="*/ 166401 h 99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364" h="998388" fill="none" extrusionOk="0">
                <a:moveTo>
                  <a:pt x="0" y="166401"/>
                </a:moveTo>
                <a:cubicBezTo>
                  <a:pt x="8514" y="89760"/>
                  <a:pt x="89739" y="7133"/>
                  <a:pt x="166401" y="0"/>
                </a:cubicBezTo>
                <a:cubicBezTo>
                  <a:pt x="562372" y="142052"/>
                  <a:pt x="1639064" y="2445"/>
                  <a:pt x="1964963" y="0"/>
                </a:cubicBezTo>
                <a:cubicBezTo>
                  <a:pt x="2046732" y="-9810"/>
                  <a:pt x="2120583" y="61477"/>
                  <a:pt x="2131364" y="166401"/>
                </a:cubicBezTo>
                <a:cubicBezTo>
                  <a:pt x="2150267" y="477463"/>
                  <a:pt x="2181173" y="753638"/>
                  <a:pt x="2131364" y="831987"/>
                </a:cubicBezTo>
                <a:cubicBezTo>
                  <a:pt x="2142328" y="919481"/>
                  <a:pt x="2060479" y="993695"/>
                  <a:pt x="1964963" y="998388"/>
                </a:cubicBezTo>
                <a:cubicBezTo>
                  <a:pt x="1164067" y="1116776"/>
                  <a:pt x="507802" y="864770"/>
                  <a:pt x="166401" y="998388"/>
                </a:cubicBezTo>
                <a:cubicBezTo>
                  <a:pt x="71103" y="1007751"/>
                  <a:pt x="2297" y="921346"/>
                  <a:pt x="0" y="831987"/>
                </a:cubicBezTo>
                <a:cubicBezTo>
                  <a:pt x="2625" y="604022"/>
                  <a:pt x="-50443" y="429577"/>
                  <a:pt x="0" y="166401"/>
                </a:cubicBezTo>
                <a:close/>
              </a:path>
              <a:path w="2131364" h="998388" stroke="0" extrusionOk="0">
                <a:moveTo>
                  <a:pt x="0" y="166401"/>
                </a:moveTo>
                <a:cubicBezTo>
                  <a:pt x="-3808" y="81528"/>
                  <a:pt x="68007" y="-9084"/>
                  <a:pt x="166401" y="0"/>
                </a:cubicBezTo>
                <a:cubicBezTo>
                  <a:pt x="469996" y="-46401"/>
                  <a:pt x="1555665" y="-62295"/>
                  <a:pt x="1964963" y="0"/>
                </a:cubicBezTo>
                <a:cubicBezTo>
                  <a:pt x="2060353" y="-17514"/>
                  <a:pt x="2139320" y="70709"/>
                  <a:pt x="2131364" y="166401"/>
                </a:cubicBezTo>
                <a:cubicBezTo>
                  <a:pt x="2088731" y="422120"/>
                  <a:pt x="2117239" y="564519"/>
                  <a:pt x="2131364" y="831987"/>
                </a:cubicBezTo>
                <a:cubicBezTo>
                  <a:pt x="2143139" y="917856"/>
                  <a:pt x="2048546" y="990908"/>
                  <a:pt x="1964963" y="998388"/>
                </a:cubicBezTo>
                <a:cubicBezTo>
                  <a:pt x="1677791" y="929995"/>
                  <a:pt x="374037" y="985176"/>
                  <a:pt x="166401" y="998388"/>
                </a:cubicBezTo>
                <a:cubicBezTo>
                  <a:pt x="71628" y="991724"/>
                  <a:pt x="12306" y="912287"/>
                  <a:pt x="0" y="831987"/>
                </a:cubicBezTo>
                <a:cubicBezTo>
                  <a:pt x="-47534" y="656916"/>
                  <a:pt x="-12454" y="307596"/>
                  <a:pt x="0" y="16640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Zone bruit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F0C4A8-E54A-4704-9FB5-4D6A75269971}"/>
              </a:ext>
            </a:extLst>
          </p:cNvPr>
          <p:cNvSpPr/>
          <p:nvPr/>
        </p:nvSpPr>
        <p:spPr>
          <a:xfrm>
            <a:off x="4960188" y="1519924"/>
            <a:ext cx="1691119" cy="911659"/>
          </a:xfrm>
          <a:custGeom>
            <a:avLst/>
            <a:gdLst>
              <a:gd name="connsiteX0" fmla="*/ 0 w 1691119"/>
              <a:gd name="connsiteY0" fmla="*/ 151946 h 911659"/>
              <a:gd name="connsiteX1" fmla="*/ 151946 w 1691119"/>
              <a:gd name="connsiteY1" fmla="*/ 0 h 911659"/>
              <a:gd name="connsiteX2" fmla="*/ 1539173 w 1691119"/>
              <a:gd name="connsiteY2" fmla="*/ 0 h 911659"/>
              <a:gd name="connsiteX3" fmla="*/ 1691119 w 1691119"/>
              <a:gd name="connsiteY3" fmla="*/ 151946 h 911659"/>
              <a:gd name="connsiteX4" fmla="*/ 1691119 w 1691119"/>
              <a:gd name="connsiteY4" fmla="*/ 759713 h 911659"/>
              <a:gd name="connsiteX5" fmla="*/ 1539173 w 1691119"/>
              <a:gd name="connsiteY5" fmla="*/ 911659 h 911659"/>
              <a:gd name="connsiteX6" fmla="*/ 151946 w 1691119"/>
              <a:gd name="connsiteY6" fmla="*/ 911659 h 911659"/>
              <a:gd name="connsiteX7" fmla="*/ 0 w 1691119"/>
              <a:gd name="connsiteY7" fmla="*/ 759713 h 911659"/>
              <a:gd name="connsiteX8" fmla="*/ 0 w 1691119"/>
              <a:gd name="connsiteY8" fmla="*/ 151946 h 91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1119" h="911659" fill="none" extrusionOk="0">
                <a:moveTo>
                  <a:pt x="0" y="151946"/>
                </a:moveTo>
                <a:cubicBezTo>
                  <a:pt x="4658" y="76378"/>
                  <a:pt x="75557" y="3524"/>
                  <a:pt x="151946" y="0"/>
                </a:cubicBezTo>
                <a:cubicBezTo>
                  <a:pt x="441880" y="-19955"/>
                  <a:pt x="892150" y="122287"/>
                  <a:pt x="1539173" y="0"/>
                </a:cubicBezTo>
                <a:cubicBezTo>
                  <a:pt x="1617031" y="-5867"/>
                  <a:pt x="1689888" y="66541"/>
                  <a:pt x="1691119" y="151946"/>
                </a:cubicBezTo>
                <a:cubicBezTo>
                  <a:pt x="1720568" y="410576"/>
                  <a:pt x="1678156" y="504033"/>
                  <a:pt x="1691119" y="759713"/>
                </a:cubicBezTo>
                <a:cubicBezTo>
                  <a:pt x="1704752" y="838150"/>
                  <a:pt x="1624377" y="909989"/>
                  <a:pt x="1539173" y="911659"/>
                </a:cubicBezTo>
                <a:cubicBezTo>
                  <a:pt x="1354321" y="1017373"/>
                  <a:pt x="387274" y="892545"/>
                  <a:pt x="151946" y="911659"/>
                </a:cubicBezTo>
                <a:cubicBezTo>
                  <a:pt x="62480" y="926952"/>
                  <a:pt x="6163" y="836809"/>
                  <a:pt x="0" y="759713"/>
                </a:cubicBezTo>
                <a:cubicBezTo>
                  <a:pt x="31679" y="504138"/>
                  <a:pt x="1925" y="327271"/>
                  <a:pt x="0" y="151946"/>
                </a:cubicBezTo>
                <a:close/>
              </a:path>
              <a:path w="1691119" h="911659" stroke="0" extrusionOk="0">
                <a:moveTo>
                  <a:pt x="0" y="151946"/>
                </a:moveTo>
                <a:cubicBezTo>
                  <a:pt x="-5601" y="78366"/>
                  <a:pt x="59328" y="-12173"/>
                  <a:pt x="151946" y="0"/>
                </a:cubicBezTo>
                <a:cubicBezTo>
                  <a:pt x="291486" y="-81461"/>
                  <a:pt x="1397577" y="-25130"/>
                  <a:pt x="1539173" y="0"/>
                </a:cubicBezTo>
                <a:cubicBezTo>
                  <a:pt x="1623348" y="-1294"/>
                  <a:pt x="1698839" y="64350"/>
                  <a:pt x="1691119" y="151946"/>
                </a:cubicBezTo>
                <a:cubicBezTo>
                  <a:pt x="1639165" y="325952"/>
                  <a:pt x="1663567" y="503430"/>
                  <a:pt x="1691119" y="759713"/>
                </a:cubicBezTo>
                <a:cubicBezTo>
                  <a:pt x="1700299" y="838927"/>
                  <a:pt x="1611835" y="901537"/>
                  <a:pt x="1539173" y="911659"/>
                </a:cubicBezTo>
                <a:cubicBezTo>
                  <a:pt x="1045046" y="876595"/>
                  <a:pt x="763847" y="983869"/>
                  <a:pt x="151946" y="911659"/>
                </a:cubicBezTo>
                <a:cubicBezTo>
                  <a:pt x="62399" y="898596"/>
                  <a:pt x="9617" y="834564"/>
                  <a:pt x="0" y="759713"/>
                </a:cubicBezTo>
                <a:cubicBezTo>
                  <a:pt x="49554" y="568406"/>
                  <a:pt x="22579" y="412226"/>
                  <a:pt x="0" y="15194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PPRn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2020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6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FE8D0-09B2-4465-9B8F-C6FAF44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législatif et réglementaire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C39457-23F0-4817-88D9-641D46971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CONTEXTE DU PROJET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765471-37BB-473D-96E1-607A23E7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0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136366" y="723886"/>
            <a:ext cx="3774907" cy="2197390"/>
          </a:xfrm>
          <a:custGeom>
            <a:avLst/>
            <a:gdLst>
              <a:gd name="connsiteX0" fmla="*/ 0 w 3774907"/>
              <a:gd name="connsiteY0" fmla="*/ 366239 h 2197390"/>
              <a:gd name="connsiteX1" fmla="*/ 366239 w 3774907"/>
              <a:gd name="connsiteY1" fmla="*/ 0 h 2197390"/>
              <a:gd name="connsiteX2" fmla="*/ 3408668 w 3774907"/>
              <a:gd name="connsiteY2" fmla="*/ 0 h 2197390"/>
              <a:gd name="connsiteX3" fmla="*/ 3774907 w 3774907"/>
              <a:gd name="connsiteY3" fmla="*/ 366239 h 2197390"/>
              <a:gd name="connsiteX4" fmla="*/ 3774907 w 3774907"/>
              <a:gd name="connsiteY4" fmla="*/ 1831151 h 2197390"/>
              <a:gd name="connsiteX5" fmla="*/ 3408668 w 3774907"/>
              <a:gd name="connsiteY5" fmla="*/ 2197390 h 2197390"/>
              <a:gd name="connsiteX6" fmla="*/ 366239 w 3774907"/>
              <a:gd name="connsiteY6" fmla="*/ 2197390 h 2197390"/>
              <a:gd name="connsiteX7" fmla="*/ 0 w 3774907"/>
              <a:gd name="connsiteY7" fmla="*/ 1831151 h 2197390"/>
              <a:gd name="connsiteX8" fmla="*/ 0 w 3774907"/>
              <a:gd name="connsiteY8" fmla="*/ 366239 h 219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4907" h="2197390" fill="none" extrusionOk="0">
                <a:moveTo>
                  <a:pt x="0" y="366239"/>
                </a:moveTo>
                <a:cubicBezTo>
                  <a:pt x="19438" y="198812"/>
                  <a:pt x="179189" y="7123"/>
                  <a:pt x="366239" y="0"/>
                </a:cubicBezTo>
                <a:cubicBezTo>
                  <a:pt x="1612784" y="72736"/>
                  <a:pt x="2568423" y="127944"/>
                  <a:pt x="3408668" y="0"/>
                </a:cubicBezTo>
                <a:cubicBezTo>
                  <a:pt x="3603393" y="-7304"/>
                  <a:pt x="3767981" y="155604"/>
                  <a:pt x="3774907" y="366239"/>
                </a:cubicBezTo>
                <a:cubicBezTo>
                  <a:pt x="3864755" y="1005471"/>
                  <a:pt x="3718403" y="1674234"/>
                  <a:pt x="3774907" y="1831151"/>
                </a:cubicBezTo>
                <a:cubicBezTo>
                  <a:pt x="3797732" y="2024244"/>
                  <a:pt x="3629793" y="2172909"/>
                  <a:pt x="3408668" y="2197390"/>
                </a:cubicBezTo>
                <a:cubicBezTo>
                  <a:pt x="2274903" y="2319882"/>
                  <a:pt x="993392" y="2304546"/>
                  <a:pt x="366239" y="2197390"/>
                </a:cubicBezTo>
                <a:cubicBezTo>
                  <a:pt x="152552" y="2228861"/>
                  <a:pt x="13119" y="2018899"/>
                  <a:pt x="0" y="1831151"/>
                </a:cubicBezTo>
                <a:cubicBezTo>
                  <a:pt x="-93805" y="1580275"/>
                  <a:pt x="-101812" y="580986"/>
                  <a:pt x="0" y="366239"/>
                </a:cubicBezTo>
                <a:close/>
              </a:path>
              <a:path w="3774907" h="2197390" stroke="0" extrusionOk="0">
                <a:moveTo>
                  <a:pt x="0" y="366239"/>
                </a:moveTo>
                <a:cubicBezTo>
                  <a:pt x="-5046" y="173285"/>
                  <a:pt x="144174" y="-27696"/>
                  <a:pt x="366239" y="0"/>
                </a:cubicBezTo>
                <a:cubicBezTo>
                  <a:pt x="1009402" y="-136177"/>
                  <a:pt x="2061444" y="77349"/>
                  <a:pt x="3408668" y="0"/>
                </a:cubicBezTo>
                <a:cubicBezTo>
                  <a:pt x="3618749" y="-39218"/>
                  <a:pt x="3806441" y="148944"/>
                  <a:pt x="3774907" y="366239"/>
                </a:cubicBezTo>
                <a:cubicBezTo>
                  <a:pt x="3678404" y="725097"/>
                  <a:pt x="3731160" y="1461477"/>
                  <a:pt x="3774907" y="1831151"/>
                </a:cubicBezTo>
                <a:cubicBezTo>
                  <a:pt x="3805882" y="2017552"/>
                  <a:pt x="3584237" y="2173379"/>
                  <a:pt x="3408668" y="2197390"/>
                </a:cubicBezTo>
                <a:cubicBezTo>
                  <a:pt x="2580234" y="2233808"/>
                  <a:pt x="1639514" y="2308339"/>
                  <a:pt x="366239" y="2197390"/>
                </a:cubicBezTo>
                <a:cubicBezTo>
                  <a:pt x="153922" y="2174076"/>
                  <a:pt x="7880" y="2025991"/>
                  <a:pt x="0" y="1831151"/>
                </a:cubicBezTo>
                <a:cubicBezTo>
                  <a:pt x="-28124" y="1471790"/>
                  <a:pt x="60030" y="682307"/>
                  <a:pt x="0" y="366239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 122-5 du PLU 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 d’extension de l’urbanisation en continuité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LA LOI MONTAGNE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FC2F198-CCE3-40EA-AACA-0382DC1BD744}"/>
              </a:ext>
            </a:extLst>
          </p:cNvPr>
          <p:cNvSpPr/>
          <p:nvPr/>
        </p:nvSpPr>
        <p:spPr>
          <a:xfrm>
            <a:off x="5177928" y="728737"/>
            <a:ext cx="3852025" cy="2171721"/>
          </a:xfrm>
          <a:custGeom>
            <a:avLst/>
            <a:gdLst>
              <a:gd name="connsiteX0" fmla="*/ 0 w 3852025"/>
              <a:gd name="connsiteY0" fmla="*/ 361961 h 2171721"/>
              <a:gd name="connsiteX1" fmla="*/ 361961 w 3852025"/>
              <a:gd name="connsiteY1" fmla="*/ 0 h 2171721"/>
              <a:gd name="connsiteX2" fmla="*/ 3490064 w 3852025"/>
              <a:gd name="connsiteY2" fmla="*/ 0 h 2171721"/>
              <a:gd name="connsiteX3" fmla="*/ 3852025 w 3852025"/>
              <a:gd name="connsiteY3" fmla="*/ 361961 h 2171721"/>
              <a:gd name="connsiteX4" fmla="*/ 3852025 w 3852025"/>
              <a:gd name="connsiteY4" fmla="*/ 1809760 h 2171721"/>
              <a:gd name="connsiteX5" fmla="*/ 3490064 w 3852025"/>
              <a:gd name="connsiteY5" fmla="*/ 2171721 h 2171721"/>
              <a:gd name="connsiteX6" fmla="*/ 361961 w 3852025"/>
              <a:gd name="connsiteY6" fmla="*/ 2171721 h 2171721"/>
              <a:gd name="connsiteX7" fmla="*/ 0 w 3852025"/>
              <a:gd name="connsiteY7" fmla="*/ 1809760 h 2171721"/>
              <a:gd name="connsiteX8" fmla="*/ 0 w 3852025"/>
              <a:gd name="connsiteY8" fmla="*/ 361961 h 217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025" h="2171721" fill="none" extrusionOk="0">
                <a:moveTo>
                  <a:pt x="0" y="361961"/>
                </a:moveTo>
                <a:cubicBezTo>
                  <a:pt x="11977" y="183524"/>
                  <a:pt x="172938" y="5094"/>
                  <a:pt x="361961" y="0"/>
                </a:cubicBezTo>
                <a:cubicBezTo>
                  <a:pt x="754190" y="72736"/>
                  <a:pt x="2082634" y="127944"/>
                  <a:pt x="3490064" y="0"/>
                </a:cubicBezTo>
                <a:cubicBezTo>
                  <a:pt x="3671249" y="-18127"/>
                  <a:pt x="3839958" y="147477"/>
                  <a:pt x="3852025" y="361961"/>
                </a:cubicBezTo>
                <a:cubicBezTo>
                  <a:pt x="3801586" y="696223"/>
                  <a:pt x="3739972" y="1485312"/>
                  <a:pt x="3852025" y="1809760"/>
                </a:cubicBezTo>
                <a:cubicBezTo>
                  <a:pt x="3859261" y="2006757"/>
                  <a:pt x="3696576" y="2163144"/>
                  <a:pt x="3490064" y="2171721"/>
                </a:cubicBezTo>
                <a:cubicBezTo>
                  <a:pt x="2464577" y="2294213"/>
                  <a:pt x="1219228" y="2278877"/>
                  <a:pt x="361961" y="2171721"/>
                </a:cubicBezTo>
                <a:cubicBezTo>
                  <a:pt x="157510" y="2184247"/>
                  <a:pt x="25695" y="1981228"/>
                  <a:pt x="0" y="1809760"/>
                </a:cubicBezTo>
                <a:cubicBezTo>
                  <a:pt x="-103406" y="1144440"/>
                  <a:pt x="-102550" y="999733"/>
                  <a:pt x="0" y="361961"/>
                </a:cubicBezTo>
                <a:close/>
              </a:path>
              <a:path w="3852025" h="2171721" stroke="0" extrusionOk="0">
                <a:moveTo>
                  <a:pt x="0" y="361961"/>
                </a:moveTo>
                <a:cubicBezTo>
                  <a:pt x="-10503" y="181439"/>
                  <a:pt x="146662" y="-21534"/>
                  <a:pt x="361961" y="0"/>
                </a:cubicBezTo>
                <a:cubicBezTo>
                  <a:pt x="1563755" y="-136177"/>
                  <a:pt x="3157682" y="77349"/>
                  <a:pt x="3490064" y="0"/>
                </a:cubicBezTo>
                <a:cubicBezTo>
                  <a:pt x="3696101" y="-30773"/>
                  <a:pt x="3877064" y="150123"/>
                  <a:pt x="3852025" y="361961"/>
                </a:cubicBezTo>
                <a:cubicBezTo>
                  <a:pt x="3876747" y="615429"/>
                  <a:pt x="3880323" y="1480382"/>
                  <a:pt x="3852025" y="1809760"/>
                </a:cubicBezTo>
                <a:cubicBezTo>
                  <a:pt x="3854739" y="2008276"/>
                  <a:pt x="3662747" y="2147238"/>
                  <a:pt x="3490064" y="2171721"/>
                </a:cubicBezTo>
                <a:cubicBezTo>
                  <a:pt x="2747031" y="2208139"/>
                  <a:pt x="1244998" y="2282670"/>
                  <a:pt x="361961" y="2171721"/>
                </a:cubicBezTo>
                <a:cubicBezTo>
                  <a:pt x="156181" y="2158092"/>
                  <a:pt x="20412" y="1990423"/>
                  <a:pt x="0" y="1809760"/>
                </a:cubicBezTo>
                <a:cubicBezTo>
                  <a:pt x="-53087" y="1123223"/>
                  <a:pt x="-78976" y="1037392"/>
                  <a:pt x="0" y="36196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 122-12 du PLU : </a:t>
            </a:r>
          </a:p>
          <a:p>
            <a:pPr lvl="0" algn="ctr"/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Protection des parties </a:t>
            </a:r>
            <a:r>
              <a:rPr lang="fr-FR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naturelles des rives des plans d’eau</a:t>
            </a:r>
          </a:p>
          <a:p>
            <a:pPr lvl="0" algn="ctr"/>
            <a:r>
              <a:rPr lang="fr-FR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(300 m)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101B3E-AE5B-4368-9C64-2C09D5481458}"/>
              </a:ext>
            </a:extLst>
          </p:cNvPr>
          <p:cNvSpPr/>
          <p:nvPr/>
        </p:nvSpPr>
        <p:spPr>
          <a:xfrm>
            <a:off x="1311007" y="3614702"/>
            <a:ext cx="7458420" cy="3061520"/>
          </a:xfrm>
          <a:custGeom>
            <a:avLst/>
            <a:gdLst>
              <a:gd name="connsiteX0" fmla="*/ 0 w 7458420"/>
              <a:gd name="connsiteY0" fmla="*/ 510264 h 3061520"/>
              <a:gd name="connsiteX1" fmla="*/ 510264 w 7458420"/>
              <a:gd name="connsiteY1" fmla="*/ 0 h 3061520"/>
              <a:gd name="connsiteX2" fmla="*/ 6948156 w 7458420"/>
              <a:gd name="connsiteY2" fmla="*/ 0 h 3061520"/>
              <a:gd name="connsiteX3" fmla="*/ 7458420 w 7458420"/>
              <a:gd name="connsiteY3" fmla="*/ 510264 h 3061520"/>
              <a:gd name="connsiteX4" fmla="*/ 7458420 w 7458420"/>
              <a:gd name="connsiteY4" fmla="*/ 2551256 h 3061520"/>
              <a:gd name="connsiteX5" fmla="*/ 6948156 w 7458420"/>
              <a:gd name="connsiteY5" fmla="*/ 3061520 h 3061520"/>
              <a:gd name="connsiteX6" fmla="*/ 510264 w 7458420"/>
              <a:gd name="connsiteY6" fmla="*/ 3061520 h 3061520"/>
              <a:gd name="connsiteX7" fmla="*/ 0 w 7458420"/>
              <a:gd name="connsiteY7" fmla="*/ 2551256 h 3061520"/>
              <a:gd name="connsiteX8" fmla="*/ 0 w 7458420"/>
              <a:gd name="connsiteY8" fmla="*/ 510264 h 306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58420" h="3061520" fill="none" extrusionOk="0">
                <a:moveTo>
                  <a:pt x="0" y="510264"/>
                </a:moveTo>
                <a:cubicBezTo>
                  <a:pt x="21978" y="267847"/>
                  <a:pt x="247997" y="9148"/>
                  <a:pt x="510264" y="0"/>
                </a:cubicBezTo>
                <a:cubicBezTo>
                  <a:pt x="1410120" y="72736"/>
                  <a:pt x="5857413" y="127944"/>
                  <a:pt x="6948156" y="0"/>
                </a:cubicBezTo>
                <a:cubicBezTo>
                  <a:pt x="7195240" y="-33624"/>
                  <a:pt x="7446602" y="214176"/>
                  <a:pt x="7458420" y="510264"/>
                </a:cubicBezTo>
                <a:cubicBezTo>
                  <a:pt x="7417095" y="855038"/>
                  <a:pt x="7316515" y="1624789"/>
                  <a:pt x="7458420" y="2551256"/>
                </a:cubicBezTo>
                <a:cubicBezTo>
                  <a:pt x="7491243" y="2819873"/>
                  <a:pt x="7252946" y="3031688"/>
                  <a:pt x="6948156" y="3061520"/>
                </a:cubicBezTo>
                <a:cubicBezTo>
                  <a:pt x="4688404" y="3184012"/>
                  <a:pt x="1941820" y="3168676"/>
                  <a:pt x="510264" y="3061520"/>
                </a:cubicBezTo>
                <a:cubicBezTo>
                  <a:pt x="219410" y="3086443"/>
                  <a:pt x="24543" y="2805903"/>
                  <a:pt x="0" y="2551256"/>
                </a:cubicBezTo>
                <a:cubicBezTo>
                  <a:pt x="101996" y="2176275"/>
                  <a:pt x="130296" y="843791"/>
                  <a:pt x="0" y="510264"/>
                </a:cubicBezTo>
                <a:close/>
              </a:path>
              <a:path w="7458420" h="3061520" stroke="0" extrusionOk="0">
                <a:moveTo>
                  <a:pt x="0" y="510264"/>
                </a:moveTo>
                <a:cubicBezTo>
                  <a:pt x="-4615" y="236970"/>
                  <a:pt x="199640" y="-40308"/>
                  <a:pt x="510264" y="0"/>
                </a:cubicBezTo>
                <a:cubicBezTo>
                  <a:pt x="2494680" y="-136177"/>
                  <a:pt x="4707977" y="77349"/>
                  <a:pt x="6948156" y="0"/>
                </a:cubicBezTo>
                <a:cubicBezTo>
                  <a:pt x="7234935" y="-24935"/>
                  <a:pt x="7482867" y="216803"/>
                  <a:pt x="7458420" y="510264"/>
                </a:cubicBezTo>
                <a:cubicBezTo>
                  <a:pt x="7369495" y="1342835"/>
                  <a:pt x="7568105" y="1705683"/>
                  <a:pt x="7458420" y="2551256"/>
                </a:cubicBezTo>
                <a:cubicBezTo>
                  <a:pt x="7473604" y="2825289"/>
                  <a:pt x="7205242" y="3039283"/>
                  <a:pt x="6948156" y="3061520"/>
                </a:cubicBezTo>
                <a:cubicBezTo>
                  <a:pt x="6035382" y="3097938"/>
                  <a:pt x="1573018" y="3172469"/>
                  <a:pt x="510264" y="3061520"/>
                </a:cubicBezTo>
                <a:cubicBezTo>
                  <a:pt x="223540" y="3050121"/>
                  <a:pt x="23456" y="2810955"/>
                  <a:pt x="0" y="2551256"/>
                </a:cubicBezTo>
                <a:cubicBezTo>
                  <a:pt x="-117715" y="2105723"/>
                  <a:pt x="110925" y="1501366"/>
                  <a:pt x="0" y="510264"/>
                </a:cubicBezTo>
                <a:close/>
              </a:path>
            </a:pathLst>
          </a:custGeom>
          <a:solidFill>
            <a:srgbClr val="B7BF0F">
              <a:alpha val="40000"/>
            </a:srgb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 122-7 du PLU : </a:t>
            </a:r>
          </a:p>
          <a:p>
            <a:pPr lvl="0" algn="ctr"/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Dérogation possible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 la base d’une étude justifiant de la compatibilité avec le respect des objectifs de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protection des terres agricoles, pastorales et forestières et avec la préservation des paysages et milieux caractéristiques du patrimoine naturel</a:t>
            </a:r>
          </a:p>
          <a:p>
            <a:pPr lvl="0" algn="ctr"/>
            <a:r>
              <a:rPr lang="fr-FR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(soumis à l’avis de la CDNPS)</a:t>
            </a:r>
            <a:endParaRPr kumimoji="0" lang="fr-FR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9A765FE2-50EE-4746-A1D1-9B8048530AC0}"/>
              </a:ext>
            </a:extLst>
          </p:cNvPr>
          <p:cNvSpPr/>
          <p:nvPr/>
        </p:nvSpPr>
        <p:spPr>
          <a:xfrm>
            <a:off x="4605012" y="3027963"/>
            <a:ext cx="930925" cy="480051"/>
          </a:xfrm>
          <a:prstGeom prst="downArrow">
            <a:avLst/>
          </a:prstGeom>
          <a:solidFill>
            <a:srgbClr val="B7BF0F">
              <a:alpha val="40000"/>
            </a:srgbClr>
          </a:solidFill>
          <a:ln w="19050">
            <a:noFill/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22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515262" y="1153886"/>
            <a:ext cx="7110426" cy="1281019"/>
          </a:xfrm>
          <a:custGeom>
            <a:avLst/>
            <a:gdLst>
              <a:gd name="connsiteX0" fmla="*/ 0 w 7110426"/>
              <a:gd name="connsiteY0" fmla="*/ 213507 h 1281019"/>
              <a:gd name="connsiteX1" fmla="*/ 213507 w 7110426"/>
              <a:gd name="connsiteY1" fmla="*/ 0 h 1281019"/>
              <a:gd name="connsiteX2" fmla="*/ 6896919 w 7110426"/>
              <a:gd name="connsiteY2" fmla="*/ 0 h 1281019"/>
              <a:gd name="connsiteX3" fmla="*/ 7110426 w 7110426"/>
              <a:gd name="connsiteY3" fmla="*/ 213507 h 1281019"/>
              <a:gd name="connsiteX4" fmla="*/ 7110426 w 7110426"/>
              <a:gd name="connsiteY4" fmla="*/ 1067512 h 1281019"/>
              <a:gd name="connsiteX5" fmla="*/ 6896919 w 7110426"/>
              <a:gd name="connsiteY5" fmla="*/ 1281019 h 1281019"/>
              <a:gd name="connsiteX6" fmla="*/ 213507 w 7110426"/>
              <a:gd name="connsiteY6" fmla="*/ 1281019 h 1281019"/>
              <a:gd name="connsiteX7" fmla="*/ 0 w 7110426"/>
              <a:gd name="connsiteY7" fmla="*/ 1067512 h 1281019"/>
              <a:gd name="connsiteX8" fmla="*/ 0 w 7110426"/>
              <a:gd name="connsiteY8" fmla="*/ 213507 h 128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1281019" fill="none" extrusionOk="0">
                <a:moveTo>
                  <a:pt x="0" y="213507"/>
                </a:moveTo>
                <a:cubicBezTo>
                  <a:pt x="2030" y="99228"/>
                  <a:pt x="109737" y="6622"/>
                  <a:pt x="213507" y="0"/>
                </a:cubicBezTo>
                <a:cubicBezTo>
                  <a:pt x="1625616" y="72736"/>
                  <a:pt x="5628040" y="127944"/>
                  <a:pt x="6896919" y="0"/>
                </a:cubicBezTo>
                <a:cubicBezTo>
                  <a:pt x="7000478" y="-13902"/>
                  <a:pt x="7102142" y="85583"/>
                  <a:pt x="7110426" y="213507"/>
                </a:cubicBezTo>
                <a:cubicBezTo>
                  <a:pt x="7099926" y="495581"/>
                  <a:pt x="7058277" y="908491"/>
                  <a:pt x="7110426" y="1067512"/>
                </a:cubicBezTo>
                <a:cubicBezTo>
                  <a:pt x="7116575" y="1182957"/>
                  <a:pt x="7028113" y="1263783"/>
                  <a:pt x="6896919" y="1281019"/>
                </a:cubicBezTo>
                <a:cubicBezTo>
                  <a:pt x="4606080" y="1403511"/>
                  <a:pt x="1724324" y="1388175"/>
                  <a:pt x="213507" y="1281019"/>
                </a:cubicBezTo>
                <a:cubicBezTo>
                  <a:pt x="87660" y="1302875"/>
                  <a:pt x="7519" y="1177107"/>
                  <a:pt x="0" y="1067512"/>
                </a:cubicBezTo>
                <a:cubicBezTo>
                  <a:pt x="-38950" y="697175"/>
                  <a:pt x="-20250" y="364898"/>
                  <a:pt x="0" y="213507"/>
                </a:cubicBezTo>
                <a:close/>
              </a:path>
              <a:path w="7110426" h="1281019" stroke="0" extrusionOk="0">
                <a:moveTo>
                  <a:pt x="0" y="213507"/>
                </a:moveTo>
                <a:cubicBezTo>
                  <a:pt x="-7115" y="108721"/>
                  <a:pt x="89973" y="-7858"/>
                  <a:pt x="213507" y="0"/>
                </a:cubicBezTo>
                <a:cubicBezTo>
                  <a:pt x="889059" y="-136177"/>
                  <a:pt x="4259770" y="77349"/>
                  <a:pt x="6896919" y="0"/>
                </a:cubicBezTo>
                <a:cubicBezTo>
                  <a:pt x="7017870" y="-15228"/>
                  <a:pt x="7116953" y="92480"/>
                  <a:pt x="7110426" y="213507"/>
                </a:cubicBezTo>
                <a:cubicBezTo>
                  <a:pt x="7085318" y="628546"/>
                  <a:pt x="7104792" y="706879"/>
                  <a:pt x="7110426" y="1067512"/>
                </a:cubicBezTo>
                <a:cubicBezTo>
                  <a:pt x="7115615" y="1182771"/>
                  <a:pt x="7006518" y="1273539"/>
                  <a:pt x="6896919" y="1281019"/>
                </a:cubicBezTo>
                <a:cubicBezTo>
                  <a:pt x="5949719" y="1317437"/>
                  <a:pt x="2036443" y="1391968"/>
                  <a:pt x="213507" y="1281019"/>
                </a:cubicBezTo>
                <a:cubicBezTo>
                  <a:pt x="88588" y="1264774"/>
                  <a:pt x="9105" y="1176845"/>
                  <a:pt x="0" y="1067512"/>
                </a:cubicBezTo>
                <a:cubicBezTo>
                  <a:pt x="42094" y="732845"/>
                  <a:pt x="-67596" y="480664"/>
                  <a:pt x="0" y="213507"/>
                </a:cubicBezTo>
                <a:close/>
              </a:path>
            </a:pathLst>
          </a:custGeom>
          <a:solidFill>
            <a:srgbClr val="B7BF0F">
              <a:alpha val="40000"/>
            </a:srgb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Objectif II-B : </a:t>
            </a:r>
            <a:r>
              <a:rPr lang="fr-FR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Identifier les espaces dédiés spécifiquement au développement des activités économiques et aux grands équipements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977340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PADD 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4EE210-E576-4B3F-A5B8-8242BF9A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884" y="2635597"/>
            <a:ext cx="5338113" cy="416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7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515262" y="1441077"/>
            <a:ext cx="7110426" cy="2122714"/>
          </a:xfrm>
          <a:custGeom>
            <a:avLst/>
            <a:gdLst>
              <a:gd name="connsiteX0" fmla="*/ 0 w 7110426"/>
              <a:gd name="connsiteY0" fmla="*/ 353793 h 2122714"/>
              <a:gd name="connsiteX1" fmla="*/ 353793 w 7110426"/>
              <a:gd name="connsiteY1" fmla="*/ 0 h 2122714"/>
              <a:gd name="connsiteX2" fmla="*/ 6756633 w 7110426"/>
              <a:gd name="connsiteY2" fmla="*/ 0 h 2122714"/>
              <a:gd name="connsiteX3" fmla="*/ 7110426 w 7110426"/>
              <a:gd name="connsiteY3" fmla="*/ 353793 h 2122714"/>
              <a:gd name="connsiteX4" fmla="*/ 7110426 w 7110426"/>
              <a:gd name="connsiteY4" fmla="*/ 1768921 h 2122714"/>
              <a:gd name="connsiteX5" fmla="*/ 6756633 w 7110426"/>
              <a:gd name="connsiteY5" fmla="*/ 2122714 h 2122714"/>
              <a:gd name="connsiteX6" fmla="*/ 353793 w 7110426"/>
              <a:gd name="connsiteY6" fmla="*/ 2122714 h 2122714"/>
              <a:gd name="connsiteX7" fmla="*/ 0 w 7110426"/>
              <a:gd name="connsiteY7" fmla="*/ 1768921 h 2122714"/>
              <a:gd name="connsiteX8" fmla="*/ 0 w 7110426"/>
              <a:gd name="connsiteY8" fmla="*/ 353793 h 212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2122714" fill="none" extrusionOk="0">
                <a:moveTo>
                  <a:pt x="0" y="353793"/>
                </a:moveTo>
                <a:cubicBezTo>
                  <a:pt x="2217" y="162373"/>
                  <a:pt x="164283" y="2754"/>
                  <a:pt x="353793" y="0"/>
                </a:cubicBezTo>
                <a:cubicBezTo>
                  <a:pt x="2988698" y="72736"/>
                  <a:pt x="4767382" y="127944"/>
                  <a:pt x="6756633" y="0"/>
                </a:cubicBezTo>
                <a:cubicBezTo>
                  <a:pt x="6938716" y="-12889"/>
                  <a:pt x="7087584" y="130805"/>
                  <a:pt x="7110426" y="353793"/>
                </a:cubicBezTo>
                <a:cubicBezTo>
                  <a:pt x="7224618" y="674396"/>
                  <a:pt x="7067419" y="1572444"/>
                  <a:pt x="7110426" y="1768921"/>
                </a:cubicBezTo>
                <a:cubicBezTo>
                  <a:pt x="7133116" y="1955195"/>
                  <a:pt x="6958723" y="2114021"/>
                  <a:pt x="6756633" y="2122714"/>
                </a:cubicBezTo>
                <a:cubicBezTo>
                  <a:pt x="5033214" y="2245206"/>
                  <a:pt x="1010700" y="2229870"/>
                  <a:pt x="353793" y="2122714"/>
                </a:cubicBezTo>
                <a:cubicBezTo>
                  <a:pt x="148667" y="2149535"/>
                  <a:pt x="17562" y="1944878"/>
                  <a:pt x="0" y="1768921"/>
                </a:cubicBezTo>
                <a:cubicBezTo>
                  <a:pt x="52992" y="1471313"/>
                  <a:pt x="37178" y="935421"/>
                  <a:pt x="0" y="353793"/>
                </a:cubicBezTo>
                <a:close/>
              </a:path>
              <a:path w="7110426" h="2122714" stroke="0" extrusionOk="0">
                <a:moveTo>
                  <a:pt x="0" y="353793"/>
                </a:moveTo>
                <a:cubicBezTo>
                  <a:pt x="-4398" y="166516"/>
                  <a:pt x="150601" y="-10908"/>
                  <a:pt x="353793" y="0"/>
                </a:cubicBezTo>
                <a:cubicBezTo>
                  <a:pt x="3348858" y="-136177"/>
                  <a:pt x="4141385" y="77349"/>
                  <a:pt x="6756633" y="0"/>
                </a:cubicBezTo>
                <a:cubicBezTo>
                  <a:pt x="6952643" y="-3091"/>
                  <a:pt x="7117180" y="155180"/>
                  <a:pt x="7110426" y="353793"/>
                </a:cubicBezTo>
                <a:cubicBezTo>
                  <a:pt x="7017890" y="733111"/>
                  <a:pt x="7018143" y="1183551"/>
                  <a:pt x="7110426" y="1768921"/>
                </a:cubicBezTo>
                <a:cubicBezTo>
                  <a:pt x="7112521" y="1963242"/>
                  <a:pt x="6934857" y="2107272"/>
                  <a:pt x="6756633" y="2122714"/>
                </a:cubicBezTo>
                <a:cubicBezTo>
                  <a:pt x="5627713" y="2159132"/>
                  <a:pt x="1076580" y="2233663"/>
                  <a:pt x="353793" y="2122714"/>
                </a:cubicBezTo>
                <a:cubicBezTo>
                  <a:pt x="153565" y="2111500"/>
                  <a:pt x="25126" y="1940629"/>
                  <a:pt x="0" y="1768921"/>
                </a:cubicBezTo>
                <a:cubicBezTo>
                  <a:pt x="126057" y="1303064"/>
                  <a:pt x="76790" y="835609"/>
                  <a:pt x="0" y="353793"/>
                </a:cubicBezTo>
                <a:close/>
              </a:path>
            </a:pathLst>
          </a:custGeom>
          <a:solidFill>
            <a:srgbClr val="B7BF0F">
              <a:alpha val="40000"/>
            </a:srgb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Objectif IV-D :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 Renforcer les équipements culturels, sportifs et de loisirs, à destination de la clientèle de séjour et de loisirs de proximité 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 Protéger la qualité des paysages et renforcer leur accessibilité ».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683225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PADD 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8C2CC89-BF19-46EC-8652-D44F2F06C8EB}"/>
              </a:ext>
            </a:extLst>
          </p:cNvPr>
          <p:cNvSpPr/>
          <p:nvPr/>
        </p:nvSpPr>
        <p:spPr>
          <a:xfrm>
            <a:off x="1515262" y="4038281"/>
            <a:ext cx="7110426" cy="1561139"/>
          </a:xfrm>
          <a:custGeom>
            <a:avLst/>
            <a:gdLst>
              <a:gd name="connsiteX0" fmla="*/ 0 w 7110426"/>
              <a:gd name="connsiteY0" fmla="*/ 260195 h 1561139"/>
              <a:gd name="connsiteX1" fmla="*/ 260195 w 7110426"/>
              <a:gd name="connsiteY1" fmla="*/ 0 h 1561139"/>
              <a:gd name="connsiteX2" fmla="*/ 6850231 w 7110426"/>
              <a:gd name="connsiteY2" fmla="*/ 0 h 1561139"/>
              <a:gd name="connsiteX3" fmla="*/ 7110426 w 7110426"/>
              <a:gd name="connsiteY3" fmla="*/ 260195 h 1561139"/>
              <a:gd name="connsiteX4" fmla="*/ 7110426 w 7110426"/>
              <a:gd name="connsiteY4" fmla="*/ 1300944 h 1561139"/>
              <a:gd name="connsiteX5" fmla="*/ 6850231 w 7110426"/>
              <a:gd name="connsiteY5" fmla="*/ 1561139 h 1561139"/>
              <a:gd name="connsiteX6" fmla="*/ 260195 w 7110426"/>
              <a:gd name="connsiteY6" fmla="*/ 1561139 h 1561139"/>
              <a:gd name="connsiteX7" fmla="*/ 0 w 7110426"/>
              <a:gd name="connsiteY7" fmla="*/ 1300944 h 1561139"/>
              <a:gd name="connsiteX8" fmla="*/ 0 w 7110426"/>
              <a:gd name="connsiteY8" fmla="*/ 260195 h 156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1561139" fill="none" extrusionOk="0">
                <a:moveTo>
                  <a:pt x="0" y="260195"/>
                </a:moveTo>
                <a:cubicBezTo>
                  <a:pt x="6666" y="128442"/>
                  <a:pt x="139206" y="10632"/>
                  <a:pt x="260195" y="0"/>
                </a:cubicBezTo>
                <a:cubicBezTo>
                  <a:pt x="3373440" y="72736"/>
                  <a:pt x="5878244" y="127944"/>
                  <a:pt x="6850231" y="0"/>
                </a:cubicBezTo>
                <a:cubicBezTo>
                  <a:pt x="6977822" y="-15600"/>
                  <a:pt x="7107880" y="113417"/>
                  <a:pt x="7110426" y="260195"/>
                </a:cubicBezTo>
                <a:cubicBezTo>
                  <a:pt x="7113813" y="486039"/>
                  <a:pt x="7190027" y="940402"/>
                  <a:pt x="7110426" y="1300944"/>
                </a:cubicBezTo>
                <a:cubicBezTo>
                  <a:pt x="7129629" y="1436927"/>
                  <a:pt x="6997795" y="1556125"/>
                  <a:pt x="6850231" y="1561139"/>
                </a:cubicBezTo>
                <a:cubicBezTo>
                  <a:pt x="4780000" y="1683631"/>
                  <a:pt x="2418118" y="1668295"/>
                  <a:pt x="260195" y="1561139"/>
                </a:cubicBezTo>
                <a:cubicBezTo>
                  <a:pt x="111309" y="1575426"/>
                  <a:pt x="9120" y="1434552"/>
                  <a:pt x="0" y="1300944"/>
                </a:cubicBezTo>
                <a:cubicBezTo>
                  <a:pt x="-72551" y="785444"/>
                  <a:pt x="-66169" y="718149"/>
                  <a:pt x="0" y="260195"/>
                </a:cubicBezTo>
                <a:close/>
              </a:path>
              <a:path w="7110426" h="1561139" stroke="0" extrusionOk="0">
                <a:moveTo>
                  <a:pt x="0" y="260195"/>
                </a:moveTo>
                <a:cubicBezTo>
                  <a:pt x="-1127" y="118573"/>
                  <a:pt x="106198" y="-14403"/>
                  <a:pt x="260195" y="0"/>
                </a:cubicBezTo>
                <a:cubicBezTo>
                  <a:pt x="3475465" y="-136177"/>
                  <a:pt x="4520213" y="77349"/>
                  <a:pt x="6850231" y="0"/>
                </a:cubicBezTo>
                <a:cubicBezTo>
                  <a:pt x="6995530" y="-8017"/>
                  <a:pt x="7125769" y="109182"/>
                  <a:pt x="7110426" y="260195"/>
                </a:cubicBezTo>
                <a:cubicBezTo>
                  <a:pt x="7153404" y="424077"/>
                  <a:pt x="7073369" y="1167044"/>
                  <a:pt x="7110426" y="1300944"/>
                </a:cubicBezTo>
                <a:cubicBezTo>
                  <a:pt x="7118988" y="1440260"/>
                  <a:pt x="6987079" y="1554975"/>
                  <a:pt x="6850231" y="1561139"/>
                </a:cubicBezTo>
                <a:cubicBezTo>
                  <a:pt x="5384849" y="1597557"/>
                  <a:pt x="2680055" y="1672088"/>
                  <a:pt x="260195" y="1561139"/>
                </a:cubicBezTo>
                <a:cubicBezTo>
                  <a:pt x="106672" y="1538355"/>
                  <a:pt x="19015" y="1426721"/>
                  <a:pt x="0" y="1300944"/>
                </a:cubicBezTo>
                <a:cubicBezTo>
                  <a:pt x="52213" y="1055469"/>
                  <a:pt x="86493" y="621854"/>
                  <a:pt x="0" y="260195"/>
                </a:cubicBezTo>
                <a:close/>
              </a:path>
            </a:pathLst>
          </a:custGeom>
          <a:solidFill>
            <a:srgbClr val="B7BF0F">
              <a:alpha val="40000"/>
            </a:srgb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Objectif I-C :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 Veiller à optimiser l’utilisation des espaces dédiés à l’activité économique et aux grands équipements ».</a:t>
            </a:r>
          </a:p>
        </p:txBody>
      </p:sp>
    </p:spTree>
    <p:extLst>
      <p:ext uri="{BB962C8B-B14F-4D97-AF65-F5344CB8AC3E}">
        <p14:creationId xmlns:p14="http://schemas.microsoft.com/office/powerpoint/2010/main" val="1003933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533D0D-045B-40EB-8E57-6D66A4F108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"/>
          <a:stretch/>
        </p:blipFill>
        <p:spPr bwMode="auto">
          <a:xfrm>
            <a:off x="1320983" y="1117677"/>
            <a:ext cx="7532913" cy="5591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683225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zonage et le règlement 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9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584200"/>
            <a:ext cx="7936303" cy="5989918"/>
          </a:xfrm>
        </p:spPr>
        <p:txBody>
          <a:bodyPr>
            <a:normAutofit lnSpcReduction="10000"/>
          </a:bodyPr>
          <a:lstStyle/>
          <a:p>
            <a:pPr marL="538163" marR="0" lvl="0" indent="-538163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BF0F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contexte</a:t>
            </a:r>
          </a:p>
          <a:p>
            <a:pPr marL="1077913" lvl="1" indent="-538163" algn="just">
              <a:buFont typeface="Wingdings" panose="05000000000000000000" pitchFamily="2" charset="2"/>
              <a:buChar char="§"/>
            </a:pPr>
            <a:r>
              <a:rPr lang="fr-FR" dirty="0"/>
              <a:t>Le site du projet</a:t>
            </a:r>
          </a:p>
          <a:p>
            <a:pPr marL="1477963" lvl="2" indent="-398463" algn="just">
              <a:buFont typeface="Calibri" panose="020F0502020204030204" pitchFamily="34" charset="0"/>
              <a:buChar char="‐"/>
            </a:pPr>
            <a:r>
              <a:rPr lang="fr-FR" dirty="0"/>
              <a:t>Contexte paysager 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 err="1">
                <a:solidFill>
                  <a:srgbClr val="FF0000"/>
                </a:solidFill>
              </a:rPr>
              <a:t>Arter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pPr marL="1477963" lvl="2" indent="-398463" algn="just">
              <a:buFont typeface="Calibri" panose="020F0502020204030204" pitchFamily="34" charset="0"/>
              <a:buChar char="‐"/>
            </a:pPr>
            <a:r>
              <a:rPr lang="fr-FR" dirty="0"/>
              <a:t>Sensibilités environnementales 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 err="1">
                <a:solidFill>
                  <a:srgbClr val="FF0000"/>
                </a:solidFill>
              </a:rPr>
              <a:t>Agrestis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pPr marL="1477963" lvl="2" indent="-398463" algn="just">
              <a:buFont typeface="Calibri" panose="020F0502020204030204" pitchFamily="34" charset="0"/>
              <a:buChar char="‐"/>
            </a:pPr>
            <a:r>
              <a:rPr lang="fr-FR" dirty="0"/>
              <a:t>Risques et nuisances  </a:t>
            </a:r>
            <a:r>
              <a:rPr lang="fr-FR" dirty="0">
                <a:solidFill>
                  <a:srgbClr val="FF0000"/>
                </a:solidFill>
              </a:rPr>
              <a:t>(TD)</a:t>
            </a:r>
          </a:p>
          <a:p>
            <a:pPr marL="1477963" lvl="2" indent="-398463" algn="just">
              <a:buFont typeface="Calibri" panose="020F0502020204030204" pitchFamily="34" charset="0"/>
              <a:buChar char="‐"/>
            </a:pPr>
            <a:endParaRPr lang="fr-FR" dirty="0"/>
          </a:p>
          <a:p>
            <a:pPr marL="1077913" lvl="1" indent="-538163" algn="just">
              <a:buFont typeface="Wingdings" panose="05000000000000000000" pitchFamily="2" charset="2"/>
              <a:buChar char="§"/>
            </a:pPr>
            <a:r>
              <a:rPr lang="fr-FR" dirty="0"/>
              <a:t>Le contexte réglementaire </a:t>
            </a:r>
            <a:r>
              <a:rPr lang="fr-FR" dirty="0">
                <a:solidFill>
                  <a:srgbClr val="FF0000"/>
                </a:solidFill>
              </a:rPr>
              <a:t>(TD)</a:t>
            </a:r>
            <a:endParaRPr lang="fr-FR" dirty="0"/>
          </a:p>
          <a:p>
            <a:pPr marL="1520825" lvl="2" indent="-441325" algn="just">
              <a:buFont typeface="Calibri" panose="020F0502020204030204" pitchFamily="34" charset="0"/>
              <a:buChar char="‐"/>
            </a:pPr>
            <a:r>
              <a:rPr lang="fr-FR" dirty="0"/>
              <a:t>La loi montagne</a:t>
            </a:r>
          </a:p>
          <a:p>
            <a:pPr marL="1520825" lvl="2" indent="-441325" algn="just">
              <a:buFont typeface="Calibri" panose="020F0502020204030204" pitchFamily="34" charset="0"/>
              <a:buChar char="‐"/>
            </a:pPr>
            <a:r>
              <a:rPr lang="fr-FR" dirty="0"/>
              <a:t>Le PLU en vigueur 	</a:t>
            </a:r>
          </a:p>
          <a:p>
            <a:pPr marL="1935163" lvl="3" indent="-538163" algn="just">
              <a:buFont typeface="Wingdings" panose="05000000000000000000" pitchFamily="2" charset="2"/>
              <a:buChar char="§"/>
            </a:pPr>
            <a:r>
              <a:rPr lang="fr-FR" dirty="0"/>
              <a:t>PADD</a:t>
            </a:r>
          </a:p>
          <a:p>
            <a:pPr marL="1935163" lvl="3" indent="-538163" algn="just">
              <a:buFont typeface="Wingdings" panose="05000000000000000000" pitchFamily="2" charset="2"/>
              <a:buChar char="§"/>
            </a:pPr>
            <a:r>
              <a:rPr lang="fr-FR" dirty="0"/>
              <a:t>Dispositions règlementaires</a:t>
            </a:r>
          </a:p>
          <a:p>
            <a:pPr marL="1077913" lvl="1" indent="-538163" algn="just">
              <a:buFont typeface="Wingdings" panose="05000000000000000000" pitchFamily="2" charset="2"/>
              <a:buChar char="§"/>
            </a:pPr>
            <a:endParaRPr lang="fr-FR" dirty="0"/>
          </a:p>
          <a:p>
            <a:pPr marL="538163" indent="-538163" algn="just">
              <a:buFont typeface="Arial" panose="020B0604020202020204" pitchFamily="34" charset="0"/>
              <a:buChar char="►"/>
              <a:defRPr/>
            </a:pP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projet 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 err="1">
                <a:solidFill>
                  <a:srgbClr val="FF0000"/>
                </a:solidFill>
              </a:rPr>
              <a:t>Arter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pPr marL="538163" marR="0" lvl="0" indent="-538163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B7BF0F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endParaRPr kumimoji="0" lang="fr-FR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8163" indent="-538163" algn="just">
              <a:buFont typeface="Arial" panose="020B0604020202020204" pitchFamily="34" charset="0"/>
              <a:buChar char="►"/>
              <a:defRPr/>
            </a:pPr>
            <a:r>
              <a:rPr kumimoji="0" lang="fr-FR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procédure de mise en compatibilité </a:t>
            </a:r>
            <a:r>
              <a:rPr lang="fr-FR" dirty="0">
                <a:solidFill>
                  <a:srgbClr val="FF0000"/>
                </a:solidFill>
              </a:rPr>
              <a:t>(TD)</a:t>
            </a:r>
            <a:endParaRPr kumimoji="0" lang="fr-FR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7913" lvl="1" indent="-538163" algn="just">
              <a:buFont typeface="Wingdings" panose="05000000000000000000" pitchFamily="2" charset="2"/>
              <a:buChar char="§"/>
            </a:pPr>
            <a:r>
              <a:rPr lang="fr-FR" dirty="0"/>
              <a:t>Objectif</a:t>
            </a:r>
          </a:p>
          <a:p>
            <a:pPr marL="1077913" lvl="1" indent="-538163" algn="just">
              <a:buFont typeface="Wingdings" panose="05000000000000000000" pitchFamily="2" charset="2"/>
              <a:buChar char="§"/>
            </a:pPr>
            <a:r>
              <a:rPr lang="fr-FR" dirty="0"/>
              <a:t>Déroulement </a:t>
            </a:r>
          </a:p>
          <a:p>
            <a:pPr marL="1477963" lvl="2" indent="-538163" algn="just">
              <a:buFont typeface="Wingdings" panose="05000000000000000000" pitchFamily="2" charset="2"/>
              <a:buChar char="§"/>
            </a:pPr>
            <a:endParaRPr lang="fr-FR" i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36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533D0D-045B-40EB-8E57-6D66A4F10824}"/>
              </a:ext>
            </a:extLst>
          </p:cNvPr>
          <p:cNvPicPr/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"/>
          <a:stretch/>
        </p:blipFill>
        <p:spPr bwMode="auto">
          <a:xfrm>
            <a:off x="1320983" y="1117677"/>
            <a:ext cx="7532913" cy="5591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683225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zonage et le règlement 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D676AFB-FB84-41FB-A0B2-C14BA48F0689}"/>
              </a:ext>
            </a:extLst>
          </p:cNvPr>
          <p:cNvSpPr/>
          <p:nvPr/>
        </p:nvSpPr>
        <p:spPr>
          <a:xfrm>
            <a:off x="1541145" y="4053268"/>
            <a:ext cx="7092588" cy="2466422"/>
          </a:xfrm>
          <a:custGeom>
            <a:avLst/>
            <a:gdLst>
              <a:gd name="connsiteX0" fmla="*/ 0 w 7092588"/>
              <a:gd name="connsiteY0" fmla="*/ 411079 h 2466422"/>
              <a:gd name="connsiteX1" fmla="*/ 411079 w 7092588"/>
              <a:gd name="connsiteY1" fmla="*/ 0 h 2466422"/>
              <a:gd name="connsiteX2" fmla="*/ 6681509 w 7092588"/>
              <a:gd name="connsiteY2" fmla="*/ 0 h 2466422"/>
              <a:gd name="connsiteX3" fmla="*/ 7092588 w 7092588"/>
              <a:gd name="connsiteY3" fmla="*/ 411079 h 2466422"/>
              <a:gd name="connsiteX4" fmla="*/ 7092588 w 7092588"/>
              <a:gd name="connsiteY4" fmla="*/ 2055343 h 2466422"/>
              <a:gd name="connsiteX5" fmla="*/ 6681509 w 7092588"/>
              <a:gd name="connsiteY5" fmla="*/ 2466422 h 2466422"/>
              <a:gd name="connsiteX6" fmla="*/ 411079 w 7092588"/>
              <a:gd name="connsiteY6" fmla="*/ 2466422 h 2466422"/>
              <a:gd name="connsiteX7" fmla="*/ 0 w 7092588"/>
              <a:gd name="connsiteY7" fmla="*/ 2055343 h 2466422"/>
              <a:gd name="connsiteX8" fmla="*/ 0 w 7092588"/>
              <a:gd name="connsiteY8" fmla="*/ 411079 h 246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2588" h="2466422" fill="none" extrusionOk="0">
                <a:moveTo>
                  <a:pt x="0" y="411079"/>
                </a:moveTo>
                <a:cubicBezTo>
                  <a:pt x="5007" y="193020"/>
                  <a:pt x="206172" y="10357"/>
                  <a:pt x="411079" y="0"/>
                </a:cubicBezTo>
                <a:cubicBezTo>
                  <a:pt x="2754109" y="72736"/>
                  <a:pt x="5704553" y="127944"/>
                  <a:pt x="6681509" y="0"/>
                </a:cubicBezTo>
                <a:cubicBezTo>
                  <a:pt x="6900361" y="-7922"/>
                  <a:pt x="7090384" y="181383"/>
                  <a:pt x="7092588" y="411079"/>
                </a:cubicBezTo>
                <a:cubicBezTo>
                  <a:pt x="7054048" y="1231407"/>
                  <a:pt x="7209146" y="1261441"/>
                  <a:pt x="7092588" y="2055343"/>
                </a:cubicBezTo>
                <a:cubicBezTo>
                  <a:pt x="7132939" y="2266156"/>
                  <a:pt x="6911458" y="2462636"/>
                  <a:pt x="6681509" y="2466422"/>
                </a:cubicBezTo>
                <a:cubicBezTo>
                  <a:pt x="4712353" y="2588914"/>
                  <a:pt x="3158071" y="2573578"/>
                  <a:pt x="411079" y="2466422"/>
                </a:cubicBezTo>
                <a:cubicBezTo>
                  <a:pt x="179666" y="2478493"/>
                  <a:pt x="6998" y="2274631"/>
                  <a:pt x="0" y="2055343"/>
                </a:cubicBezTo>
                <a:cubicBezTo>
                  <a:pt x="145443" y="1844251"/>
                  <a:pt x="-70377" y="1167197"/>
                  <a:pt x="0" y="411079"/>
                </a:cubicBezTo>
                <a:close/>
              </a:path>
              <a:path w="7092588" h="2466422" stroke="0" extrusionOk="0">
                <a:moveTo>
                  <a:pt x="0" y="411079"/>
                </a:moveTo>
                <a:cubicBezTo>
                  <a:pt x="-13881" y="209665"/>
                  <a:pt x="168798" y="-21331"/>
                  <a:pt x="411079" y="0"/>
                </a:cubicBezTo>
                <a:cubicBezTo>
                  <a:pt x="3495910" y="-136177"/>
                  <a:pt x="4242735" y="77349"/>
                  <a:pt x="6681509" y="0"/>
                </a:cubicBezTo>
                <a:cubicBezTo>
                  <a:pt x="6916925" y="-42080"/>
                  <a:pt x="7125884" y="168179"/>
                  <a:pt x="7092588" y="411079"/>
                </a:cubicBezTo>
                <a:cubicBezTo>
                  <a:pt x="7007056" y="761727"/>
                  <a:pt x="7108476" y="1730820"/>
                  <a:pt x="7092588" y="2055343"/>
                </a:cubicBezTo>
                <a:cubicBezTo>
                  <a:pt x="7107615" y="2274679"/>
                  <a:pt x="6879438" y="2440248"/>
                  <a:pt x="6681509" y="2466422"/>
                </a:cubicBezTo>
                <a:cubicBezTo>
                  <a:pt x="5346002" y="2502840"/>
                  <a:pt x="2594225" y="2577371"/>
                  <a:pt x="411079" y="2466422"/>
                </a:cubicBezTo>
                <a:cubicBezTo>
                  <a:pt x="180799" y="2458890"/>
                  <a:pt x="13950" y="2269226"/>
                  <a:pt x="0" y="2055343"/>
                </a:cubicBezTo>
                <a:cubicBezTo>
                  <a:pt x="141917" y="1426295"/>
                  <a:pt x="-137992" y="854512"/>
                  <a:pt x="0" y="411079"/>
                </a:cubicBezTo>
                <a:close/>
              </a:path>
            </a:pathLst>
          </a:custGeom>
          <a:pattFill prst="wdUpDiag">
            <a:fgClr>
              <a:schemeClr val="accent5">
                <a:lumMod val="40000"/>
                <a:lumOff val="6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marR="0" lvl="0" indent="-631825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Nls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Secteur à caractère naturel dominant à vocation d’équipements de loisirs et sportifs</a:t>
            </a:r>
          </a:p>
          <a:p>
            <a:pPr marL="631825" marR="0" lvl="0" indent="-631825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Autorise les aménagements en projet :</a:t>
            </a:r>
          </a:p>
          <a:p>
            <a:pPr marL="1089025" lvl="1" indent="-369888">
              <a:buClr>
                <a:srgbClr val="006600"/>
              </a:buClr>
              <a:buFont typeface="Calibri" panose="020F0502020204030204" pitchFamily="34" charset="0"/>
              <a:buChar char="‐"/>
              <a:defRPr/>
            </a:pPr>
            <a:r>
              <a:rPr lang="fr-FR" sz="2000" i="1" dirty="0">
                <a:solidFill>
                  <a:srgbClr val="006600"/>
                </a:solidFill>
                <a:latin typeface="Calibri"/>
              </a:rPr>
              <a:t>travaux, aménagements et installations légères liés aux équipements de loisirs et sportifs</a:t>
            </a:r>
          </a:p>
          <a:p>
            <a:pPr marL="1089025" lvl="1" indent="-369888">
              <a:buClr>
                <a:srgbClr val="006600"/>
              </a:buClr>
              <a:buFont typeface="Calibri" panose="020F0502020204030204" pitchFamily="34" charset="0"/>
              <a:buChar char="‐"/>
              <a:defRPr/>
            </a:pPr>
            <a:r>
              <a:rPr lang="fr-FR" sz="2000" i="1" dirty="0">
                <a:solidFill>
                  <a:srgbClr val="006600"/>
                </a:solidFill>
                <a:latin typeface="Calibri"/>
              </a:rPr>
              <a:t>exhaussements / aires naturelles de stationnement</a:t>
            </a:r>
          </a:p>
          <a:p>
            <a:pPr marL="631825" marR="0" lvl="0" indent="-6318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Interdit la construction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6B29119-09AA-45E8-A002-82833B644D5E}"/>
              </a:ext>
            </a:extLst>
          </p:cNvPr>
          <p:cNvSpPr/>
          <p:nvPr/>
        </p:nvSpPr>
        <p:spPr>
          <a:xfrm>
            <a:off x="4470037" y="1338942"/>
            <a:ext cx="4334147" cy="683225"/>
          </a:xfrm>
          <a:custGeom>
            <a:avLst/>
            <a:gdLst>
              <a:gd name="connsiteX0" fmla="*/ 0 w 4334147"/>
              <a:gd name="connsiteY0" fmla="*/ 113873 h 683225"/>
              <a:gd name="connsiteX1" fmla="*/ 113873 w 4334147"/>
              <a:gd name="connsiteY1" fmla="*/ 0 h 683225"/>
              <a:gd name="connsiteX2" fmla="*/ 4220274 w 4334147"/>
              <a:gd name="connsiteY2" fmla="*/ 0 h 683225"/>
              <a:gd name="connsiteX3" fmla="*/ 4334147 w 4334147"/>
              <a:gd name="connsiteY3" fmla="*/ 113873 h 683225"/>
              <a:gd name="connsiteX4" fmla="*/ 4334147 w 4334147"/>
              <a:gd name="connsiteY4" fmla="*/ 569352 h 683225"/>
              <a:gd name="connsiteX5" fmla="*/ 4220274 w 4334147"/>
              <a:gd name="connsiteY5" fmla="*/ 683225 h 683225"/>
              <a:gd name="connsiteX6" fmla="*/ 113873 w 4334147"/>
              <a:gd name="connsiteY6" fmla="*/ 683225 h 683225"/>
              <a:gd name="connsiteX7" fmla="*/ 0 w 4334147"/>
              <a:gd name="connsiteY7" fmla="*/ 569352 h 683225"/>
              <a:gd name="connsiteX8" fmla="*/ 0 w 4334147"/>
              <a:gd name="connsiteY8" fmla="*/ 113873 h 68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4147" h="683225" fill="none" extrusionOk="0">
                <a:moveTo>
                  <a:pt x="0" y="113873"/>
                </a:moveTo>
                <a:cubicBezTo>
                  <a:pt x="6020" y="61774"/>
                  <a:pt x="53025" y="956"/>
                  <a:pt x="113873" y="0"/>
                </a:cubicBezTo>
                <a:cubicBezTo>
                  <a:pt x="1895699" y="72736"/>
                  <a:pt x="3196197" y="127944"/>
                  <a:pt x="4220274" y="0"/>
                </a:cubicBezTo>
                <a:cubicBezTo>
                  <a:pt x="4274825" y="-8074"/>
                  <a:pt x="4327382" y="42811"/>
                  <a:pt x="4334147" y="113873"/>
                </a:cubicBezTo>
                <a:cubicBezTo>
                  <a:pt x="4320897" y="216085"/>
                  <a:pt x="4331698" y="413165"/>
                  <a:pt x="4334147" y="569352"/>
                </a:cubicBezTo>
                <a:cubicBezTo>
                  <a:pt x="4340054" y="629868"/>
                  <a:pt x="4287006" y="678238"/>
                  <a:pt x="4220274" y="683225"/>
                </a:cubicBezTo>
                <a:cubicBezTo>
                  <a:pt x="2459849" y="805717"/>
                  <a:pt x="938881" y="790381"/>
                  <a:pt x="113873" y="683225"/>
                </a:cubicBezTo>
                <a:cubicBezTo>
                  <a:pt x="46806" y="694738"/>
                  <a:pt x="5220" y="626465"/>
                  <a:pt x="0" y="569352"/>
                </a:cubicBezTo>
                <a:cubicBezTo>
                  <a:pt x="13251" y="469809"/>
                  <a:pt x="37982" y="339225"/>
                  <a:pt x="0" y="113873"/>
                </a:cubicBezTo>
                <a:close/>
              </a:path>
              <a:path w="4334147" h="683225" stroke="0" extrusionOk="0">
                <a:moveTo>
                  <a:pt x="0" y="113873"/>
                </a:moveTo>
                <a:cubicBezTo>
                  <a:pt x="-3924" y="58225"/>
                  <a:pt x="45631" y="-7488"/>
                  <a:pt x="113873" y="0"/>
                </a:cubicBezTo>
                <a:cubicBezTo>
                  <a:pt x="1732051" y="-136177"/>
                  <a:pt x="3540356" y="77349"/>
                  <a:pt x="4220274" y="0"/>
                </a:cubicBezTo>
                <a:cubicBezTo>
                  <a:pt x="4285236" y="-10403"/>
                  <a:pt x="4343777" y="46394"/>
                  <a:pt x="4334147" y="113873"/>
                </a:cubicBezTo>
                <a:cubicBezTo>
                  <a:pt x="4335754" y="213559"/>
                  <a:pt x="4321425" y="420005"/>
                  <a:pt x="4334147" y="569352"/>
                </a:cubicBezTo>
                <a:cubicBezTo>
                  <a:pt x="4336348" y="631114"/>
                  <a:pt x="4282115" y="682282"/>
                  <a:pt x="4220274" y="683225"/>
                </a:cubicBezTo>
                <a:cubicBezTo>
                  <a:pt x="3014683" y="719643"/>
                  <a:pt x="878328" y="794174"/>
                  <a:pt x="113873" y="683225"/>
                </a:cubicBezTo>
                <a:cubicBezTo>
                  <a:pt x="50056" y="681074"/>
                  <a:pt x="6551" y="626067"/>
                  <a:pt x="0" y="569352"/>
                </a:cubicBezTo>
                <a:cubicBezTo>
                  <a:pt x="-15370" y="372264"/>
                  <a:pt x="-16861" y="275724"/>
                  <a:pt x="0" y="11387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marR="0" lvl="0" indent="-631825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: </a:t>
            </a: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 à caractère naturel dominant (concerne la zone humide)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12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EDED4D0-3403-47C7-A6F7-B9FAE4866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1263407"/>
            <a:ext cx="7627270" cy="54461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683225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protections réglementaires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05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EDED4D0-3403-47C7-A6F7-B9FAE4866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1263407"/>
            <a:ext cx="7627270" cy="54461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683225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protections réglementaires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D676AFB-FB84-41FB-A0B2-C14BA48F0689}"/>
              </a:ext>
            </a:extLst>
          </p:cNvPr>
          <p:cNvSpPr/>
          <p:nvPr/>
        </p:nvSpPr>
        <p:spPr>
          <a:xfrm>
            <a:off x="393554" y="3385457"/>
            <a:ext cx="3775675" cy="3324088"/>
          </a:xfrm>
          <a:custGeom>
            <a:avLst/>
            <a:gdLst>
              <a:gd name="connsiteX0" fmla="*/ 0 w 3775675"/>
              <a:gd name="connsiteY0" fmla="*/ 554026 h 3324088"/>
              <a:gd name="connsiteX1" fmla="*/ 554026 w 3775675"/>
              <a:gd name="connsiteY1" fmla="*/ 0 h 3324088"/>
              <a:gd name="connsiteX2" fmla="*/ 3221649 w 3775675"/>
              <a:gd name="connsiteY2" fmla="*/ 0 h 3324088"/>
              <a:gd name="connsiteX3" fmla="*/ 3775675 w 3775675"/>
              <a:gd name="connsiteY3" fmla="*/ 554026 h 3324088"/>
              <a:gd name="connsiteX4" fmla="*/ 3775675 w 3775675"/>
              <a:gd name="connsiteY4" fmla="*/ 2770062 h 3324088"/>
              <a:gd name="connsiteX5" fmla="*/ 3221649 w 3775675"/>
              <a:gd name="connsiteY5" fmla="*/ 3324088 h 3324088"/>
              <a:gd name="connsiteX6" fmla="*/ 554026 w 3775675"/>
              <a:gd name="connsiteY6" fmla="*/ 3324088 h 3324088"/>
              <a:gd name="connsiteX7" fmla="*/ 0 w 3775675"/>
              <a:gd name="connsiteY7" fmla="*/ 2770062 h 3324088"/>
              <a:gd name="connsiteX8" fmla="*/ 0 w 3775675"/>
              <a:gd name="connsiteY8" fmla="*/ 554026 h 332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5675" h="3324088" fill="none" extrusionOk="0">
                <a:moveTo>
                  <a:pt x="0" y="554026"/>
                </a:moveTo>
                <a:cubicBezTo>
                  <a:pt x="8652" y="263554"/>
                  <a:pt x="285184" y="17384"/>
                  <a:pt x="554026" y="0"/>
                </a:cubicBezTo>
                <a:cubicBezTo>
                  <a:pt x="1373583" y="72736"/>
                  <a:pt x="2951986" y="127944"/>
                  <a:pt x="3221649" y="0"/>
                </a:cubicBezTo>
                <a:cubicBezTo>
                  <a:pt x="3501255" y="-25537"/>
                  <a:pt x="3752477" y="220022"/>
                  <a:pt x="3775675" y="554026"/>
                </a:cubicBezTo>
                <a:cubicBezTo>
                  <a:pt x="3734350" y="938635"/>
                  <a:pt x="3633770" y="2457240"/>
                  <a:pt x="3775675" y="2770062"/>
                </a:cubicBezTo>
                <a:cubicBezTo>
                  <a:pt x="3789498" y="3070486"/>
                  <a:pt x="3548862" y="3296522"/>
                  <a:pt x="3221649" y="3324088"/>
                </a:cubicBezTo>
                <a:cubicBezTo>
                  <a:pt x="2589122" y="3446580"/>
                  <a:pt x="825503" y="3431244"/>
                  <a:pt x="554026" y="3324088"/>
                </a:cubicBezTo>
                <a:cubicBezTo>
                  <a:pt x="238813" y="3349535"/>
                  <a:pt x="35486" y="3036767"/>
                  <a:pt x="0" y="2770062"/>
                </a:cubicBezTo>
                <a:cubicBezTo>
                  <a:pt x="101996" y="2407080"/>
                  <a:pt x="130296" y="1275433"/>
                  <a:pt x="0" y="554026"/>
                </a:cubicBezTo>
                <a:close/>
              </a:path>
              <a:path w="3775675" h="3324088" stroke="0" extrusionOk="0">
                <a:moveTo>
                  <a:pt x="0" y="554026"/>
                </a:moveTo>
                <a:cubicBezTo>
                  <a:pt x="-26216" y="296430"/>
                  <a:pt x="240525" y="-10521"/>
                  <a:pt x="554026" y="0"/>
                </a:cubicBezTo>
                <a:cubicBezTo>
                  <a:pt x="1002791" y="-136177"/>
                  <a:pt x="2800660" y="77349"/>
                  <a:pt x="3221649" y="0"/>
                </a:cubicBezTo>
                <a:cubicBezTo>
                  <a:pt x="3530431" y="-14063"/>
                  <a:pt x="3806708" y="233258"/>
                  <a:pt x="3775675" y="554026"/>
                </a:cubicBezTo>
                <a:cubicBezTo>
                  <a:pt x="3686750" y="1501398"/>
                  <a:pt x="3885360" y="2151059"/>
                  <a:pt x="3775675" y="2770062"/>
                </a:cubicBezTo>
                <a:cubicBezTo>
                  <a:pt x="3792480" y="3067434"/>
                  <a:pt x="3502309" y="3301317"/>
                  <a:pt x="3221649" y="3324088"/>
                </a:cubicBezTo>
                <a:cubicBezTo>
                  <a:pt x="2169913" y="3360506"/>
                  <a:pt x="1820647" y="3435037"/>
                  <a:pt x="554026" y="3324088"/>
                </a:cubicBezTo>
                <a:cubicBezTo>
                  <a:pt x="227244" y="3275826"/>
                  <a:pt x="33586" y="3044380"/>
                  <a:pt x="0" y="2770062"/>
                </a:cubicBezTo>
                <a:cubicBezTo>
                  <a:pt x="-117715" y="2218263"/>
                  <a:pt x="110925" y="1256705"/>
                  <a:pt x="0" y="554026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Secteur d’intérêt écologique </a:t>
            </a:r>
            <a:r>
              <a:rPr lang="fr-FR" sz="2400" i="1" dirty="0">
                <a:solidFill>
                  <a:prstClr val="black"/>
                </a:solidFill>
                <a:latin typeface="Calibri"/>
              </a:rPr>
              <a:t>aux abords des cours d’eau </a:t>
            </a:r>
            <a:r>
              <a:rPr lang="fr-FR" i="1" dirty="0">
                <a:solidFill>
                  <a:prstClr val="black"/>
                </a:solidFill>
                <a:latin typeface="Calibri"/>
              </a:rPr>
              <a:t>:  </a:t>
            </a:r>
          </a:p>
          <a:p>
            <a:pPr marL="631825" marR="0" lvl="0" indent="-6318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i="1" dirty="0">
                <a:solidFill>
                  <a:srgbClr val="FF0000"/>
                </a:solidFill>
                <a:latin typeface="Calibri"/>
              </a:rPr>
              <a:t>Interdit tous travaux, constructions et aménagements sauf ceux nécessaires à la prévention contre les risques naturels et au fonctionnement des services publics…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6B29119-09AA-45E8-A002-82833B644D5E}"/>
              </a:ext>
            </a:extLst>
          </p:cNvPr>
          <p:cNvSpPr/>
          <p:nvPr/>
        </p:nvSpPr>
        <p:spPr>
          <a:xfrm>
            <a:off x="4594193" y="1263407"/>
            <a:ext cx="4334147" cy="1279169"/>
          </a:xfrm>
          <a:custGeom>
            <a:avLst/>
            <a:gdLst>
              <a:gd name="connsiteX0" fmla="*/ 0 w 4334147"/>
              <a:gd name="connsiteY0" fmla="*/ 213199 h 1279169"/>
              <a:gd name="connsiteX1" fmla="*/ 213199 w 4334147"/>
              <a:gd name="connsiteY1" fmla="*/ 0 h 1279169"/>
              <a:gd name="connsiteX2" fmla="*/ 4120948 w 4334147"/>
              <a:gd name="connsiteY2" fmla="*/ 0 h 1279169"/>
              <a:gd name="connsiteX3" fmla="*/ 4334147 w 4334147"/>
              <a:gd name="connsiteY3" fmla="*/ 213199 h 1279169"/>
              <a:gd name="connsiteX4" fmla="*/ 4334147 w 4334147"/>
              <a:gd name="connsiteY4" fmla="*/ 1065970 h 1279169"/>
              <a:gd name="connsiteX5" fmla="*/ 4120948 w 4334147"/>
              <a:gd name="connsiteY5" fmla="*/ 1279169 h 1279169"/>
              <a:gd name="connsiteX6" fmla="*/ 213199 w 4334147"/>
              <a:gd name="connsiteY6" fmla="*/ 1279169 h 1279169"/>
              <a:gd name="connsiteX7" fmla="*/ 0 w 4334147"/>
              <a:gd name="connsiteY7" fmla="*/ 1065970 h 1279169"/>
              <a:gd name="connsiteX8" fmla="*/ 0 w 4334147"/>
              <a:gd name="connsiteY8" fmla="*/ 213199 h 127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4147" h="1279169" fill="none" extrusionOk="0">
                <a:moveTo>
                  <a:pt x="0" y="213199"/>
                </a:moveTo>
                <a:cubicBezTo>
                  <a:pt x="10056" y="113476"/>
                  <a:pt x="111792" y="7648"/>
                  <a:pt x="213199" y="0"/>
                </a:cubicBezTo>
                <a:cubicBezTo>
                  <a:pt x="720351" y="72736"/>
                  <a:pt x="3107819" y="127944"/>
                  <a:pt x="4120948" y="0"/>
                </a:cubicBezTo>
                <a:cubicBezTo>
                  <a:pt x="4235945" y="-2663"/>
                  <a:pt x="4320043" y="78413"/>
                  <a:pt x="4334147" y="213199"/>
                </a:cubicBezTo>
                <a:cubicBezTo>
                  <a:pt x="4343318" y="396636"/>
                  <a:pt x="4261312" y="787271"/>
                  <a:pt x="4334147" y="1065970"/>
                </a:cubicBezTo>
                <a:cubicBezTo>
                  <a:pt x="4341945" y="1180582"/>
                  <a:pt x="4246598" y="1268909"/>
                  <a:pt x="4120948" y="1279169"/>
                </a:cubicBezTo>
                <a:cubicBezTo>
                  <a:pt x="2374971" y="1401661"/>
                  <a:pt x="2000217" y="1386325"/>
                  <a:pt x="213199" y="1279169"/>
                </a:cubicBezTo>
                <a:cubicBezTo>
                  <a:pt x="88070" y="1299514"/>
                  <a:pt x="15212" y="1166881"/>
                  <a:pt x="0" y="1065970"/>
                </a:cubicBezTo>
                <a:cubicBezTo>
                  <a:pt x="-6492" y="842387"/>
                  <a:pt x="-49639" y="348798"/>
                  <a:pt x="0" y="213199"/>
                </a:cubicBezTo>
                <a:close/>
              </a:path>
              <a:path w="4334147" h="1279169" stroke="0" extrusionOk="0">
                <a:moveTo>
                  <a:pt x="0" y="213199"/>
                </a:moveTo>
                <a:cubicBezTo>
                  <a:pt x="-7108" y="108570"/>
                  <a:pt x="88931" y="-9122"/>
                  <a:pt x="213199" y="0"/>
                </a:cubicBezTo>
                <a:cubicBezTo>
                  <a:pt x="1814220" y="-136177"/>
                  <a:pt x="2650682" y="77349"/>
                  <a:pt x="4120948" y="0"/>
                </a:cubicBezTo>
                <a:cubicBezTo>
                  <a:pt x="4240857" y="-10853"/>
                  <a:pt x="4353610" y="86177"/>
                  <a:pt x="4334147" y="213199"/>
                </a:cubicBezTo>
                <a:cubicBezTo>
                  <a:pt x="4276373" y="478633"/>
                  <a:pt x="4266791" y="734137"/>
                  <a:pt x="4334147" y="1065970"/>
                </a:cubicBezTo>
                <a:cubicBezTo>
                  <a:pt x="4353293" y="1173909"/>
                  <a:pt x="4223685" y="1265670"/>
                  <a:pt x="4120948" y="1279169"/>
                </a:cubicBezTo>
                <a:cubicBezTo>
                  <a:pt x="2390142" y="1315587"/>
                  <a:pt x="1060177" y="1390118"/>
                  <a:pt x="213199" y="1279169"/>
                </a:cubicBezTo>
                <a:cubicBezTo>
                  <a:pt x="92401" y="1272092"/>
                  <a:pt x="10066" y="1174228"/>
                  <a:pt x="0" y="1065970"/>
                </a:cubicBezTo>
                <a:cubicBezTo>
                  <a:pt x="-8702" y="953498"/>
                  <a:pt x="36634" y="589731"/>
                  <a:pt x="0" y="213199"/>
                </a:cubicBezTo>
                <a:close/>
              </a:path>
            </a:pathLst>
          </a:custGeom>
          <a:solidFill>
            <a:srgbClr val="B7DEE8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marR="0" lvl="0" indent="-6318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 humide : </a:t>
            </a:r>
          </a:p>
          <a:p>
            <a:pPr marL="631825" marR="0" lvl="0" indent="-6318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Interdit tous travaux et aménagements susceptible de porter atteinte à sa fonctionnalité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32F54DC-48F4-4BC0-8D57-0AEC7EFF66CB}"/>
              </a:ext>
            </a:extLst>
          </p:cNvPr>
          <p:cNvSpPr/>
          <p:nvPr/>
        </p:nvSpPr>
        <p:spPr>
          <a:xfrm>
            <a:off x="4594193" y="4863579"/>
            <a:ext cx="4334147" cy="1279169"/>
          </a:xfrm>
          <a:custGeom>
            <a:avLst/>
            <a:gdLst>
              <a:gd name="connsiteX0" fmla="*/ 0 w 4334147"/>
              <a:gd name="connsiteY0" fmla="*/ 213199 h 1279169"/>
              <a:gd name="connsiteX1" fmla="*/ 213199 w 4334147"/>
              <a:gd name="connsiteY1" fmla="*/ 0 h 1279169"/>
              <a:gd name="connsiteX2" fmla="*/ 4120948 w 4334147"/>
              <a:gd name="connsiteY2" fmla="*/ 0 h 1279169"/>
              <a:gd name="connsiteX3" fmla="*/ 4334147 w 4334147"/>
              <a:gd name="connsiteY3" fmla="*/ 213199 h 1279169"/>
              <a:gd name="connsiteX4" fmla="*/ 4334147 w 4334147"/>
              <a:gd name="connsiteY4" fmla="*/ 1065970 h 1279169"/>
              <a:gd name="connsiteX5" fmla="*/ 4120948 w 4334147"/>
              <a:gd name="connsiteY5" fmla="*/ 1279169 h 1279169"/>
              <a:gd name="connsiteX6" fmla="*/ 213199 w 4334147"/>
              <a:gd name="connsiteY6" fmla="*/ 1279169 h 1279169"/>
              <a:gd name="connsiteX7" fmla="*/ 0 w 4334147"/>
              <a:gd name="connsiteY7" fmla="*/ 1065970 h 1279169"/>
              <a:gd name="connsiteX8" fmla="*/ 0 w 4334147"/>
              <a:gd name="connsiteY8" fmla="*/ 213199 h 127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4147" h="1279169" fill="none" extrusionOk="0">
                <a:moveTo>
                  <a:pt x="0" y="213199"/>
                </a:moveTo>
                <a:cubicBezTo>
                  <a:pt x="10056" y="113476"/>
                  <a:pt x="111792" y="7648"/>
                  <a:pt x="213199" y="0"/>
                </a:cubicBezTo>
                <a:cubicBezTo>
                  <a:pt x="720351" y="72736"/>
                  <a:pt x="3107819" y="127944"/>
                  <a:pt x="4120948" y="0"/>
                </a:cubicBezTo>
                <a:cubicBezTo>
                  <a:pt x="4235945" y="-2663"/>
                  <a:pt x="4320043" y="78413"/>
                  <a:pt x="4334147" y="213199"/>
                </a:cubicBezTo>
                <a:cubicBezTo>
                  <a:pt x="4343318" y="396636"/>
                  <a:pt x="4261312" y="787271"/>
                  <a:pt x="4334147" y="1065970"/>
                </a:cubicBezTo>
                <a:cubicBezTo>
                  <a:pt x="4341945" y="1180582"/>
                  <a:pt x="4246598" y="1268909"/>
                  <a:pt x="4120948" y="1279169"/>
                </a:cubicBezTo>
                <a:cubicBezTo>
                  <a:pt x="2374971" y="1401661"/>
                  <a:pt x="2000217" y="1386325"/>
                  <a:pt x="213199" y="1279169"/>
                </a:cubicBezTo>
                <a:cubicBezTo>
                  <a:pt x="88070" y="1299514"/>
                  <a:pt x="15212" y="1166881"/>
                  <a:pt x="0" y="1065970"/>
                </a:cubicBezTo>
                <a:cubicBezTo>
                  <a:pt x="-6492" y="842387"/>
                  <a:pt x="-49639" y="348798"/>
                  <a:pt x="0" y="213199"/>
                </a:cubicBezTo>
                <a:close/>
              </a:path>
              <a:path w="4334147" h="1279169" stroke="0" extrusionOk="0">
                <a:moveTo>
                  <a:pt x="0" y="213199"/>
                </a:moveTo>
                <a:cubicBezTo>
                  <a:pt x="-7108" y="108570"/>
                  <a:pt x="88931" y="-9122"/>
                  <a:pt x="213199" y="0"/>
                </a:cubicBezTo>
                <a:cubicBezTo>
                  <a:pt x="1814220" y="-136177"/>
                  <a:pt x="2650682" y="77349"/>
                  <a:pt x="4120948" y="0"/>
                </a:cubicBezTo>
                <a:cubicBezTo>
                  <a:pt x="4240857" y="-10853"/>
                  <a:pt x="4353610" y="86177"/>
                  <a:pt x="4334147" y="213199"/>
                </a:cubicBezTo>
                <a:cubicBezTo>
                  <a:pt x="4276373" y="478633"/>
                  <a:pt x="4266791" y="734137"/>
                  <a:pt x="4334147" y="1065970"/>
                </a:cubicBezTo>
                <a:cubicBezTo>
                  <a:pt x="4353293" y="1173909"/>
                  <a:pt x="4223685" y="1265670"/>
                  <a:pt x="4120948" y="1279169"/>
                </a:cubicBezTo>
                <a:cubicBezTo>
                  <a:pt x="2390142" y="1315587"/>
                  <a:pt x="1060177" y="1390118"/>
                  <a:pt x="213199" y="1279169"/>
                </a:cubicBezTo>
                <a:cubicBezTo>
                  <a:pt x="92401" y="1272092"/>
                  <a:pt x="10066" y="1174228"/>
                  <a:pt x="0" y="1065970"/>
                </a:cubicBezTo>
                <a:cubicBezTo>
                  <a:pt x="-8702" y="953498"/>
                  <a:pt x="36634" y="589731"/>
                  <a:pt x="0" y="21319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marR="0" lvl="0" indent="-6318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Risque fort </a:t>
            </a:r>
            <a:r>
              <a:rPr kumimoji="0" lang="fr-F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fr-FR" sz="2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PPRn</a:t>
            </a:r>
            <a:r>
              <a:rPr kumimoji="0" lang="fr-FR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631825" marR="0" lvl="0" indent="-6318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Interdit certains aménagements, constructions et occupations du sol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33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BCB6018-BCB0-4647-9859-B32C680D2E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"/>
          <a:stretch/>
        </p:blipFill>
        <p:spPr bwMode="auto">
          <a:xfrm>
            <a:off x="1320983" y="1117677"/>
            <a:ext cx="7532913" cy="5591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PLU EN VIGUEUR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683225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Les emplacements réservés</a:t>
            </a:r>
          </a:p>
          <a:p>
            <a:pPr marL="538163" indent="-538163" algn="just">
              <a:buFont typeface="Arial" panose="020B0604020202020204" pitchFamily="34" charset="0"/>
              <a:buChar char="►"/>
            </a:pPr>
            <a:endParaRPr lang="fr-FR" b="1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D676AFB-FB84-41FB-A0B2-C14BA48F0689}"/>
              </a:ext>
            </a:extLst>
          </p:cNvPr>
          <p:cNvSpPr/>
          <p:nvPr/>
        </p:nvSpPr>
        <p:spPr>
          <a:xfrm>
            <a:off x="430851" y="4250721"/>
            <a:ext cx="3609808" cy="1281866"/>
          </a:xfrm>
          <a:custGeom>
            <a:avLst/>
            <a:gdLst>
              <a:gd name="connsiteX0" fmla="*/ 0 w 3609808"/>
              <a:gd name="connsiteY0" fmla="*/ 213649 h 1281866"/>
              <a:gd name="connsiteX1" fmla="*/ 213649 w 3609808"/>
              <a:gd name="connsiteY1" fmla="*/ 0 h 1281866"/>
              <a:gd name="connsiteX2" fmla="*/ 3396159 w 3609808"/>
              <a:gd name="connsiteY2" fmla="*/ 0 h 1281866"/>
              <a:gd name="connsiteX3" fmla="*/ 3609808 w 3609808"/>
              <a:gd name="connsiteY3" fmla="*/ 213649 h 1281866"/>
              <a:gd name="connsiteX4" fmla="*/ 3609808 w 3609808"/>
              <a:gd name="connsiteY4" fmla="*/ 1068217 h 1281866"/>
              <a:gd name="connsiteX5" fmla="*/ 3396159 w 3609808"/>
              <a:gd name="connsiteY5" fmla="*/ 1281866 h 1281866"/>
              <a:gd name="connsiteX6" fmla="*/ 213649 w 3609808"/>
              <a:gd name="connsiteY6" fmla="*/ 1281866 h 1281866"/>
              <a:gd name="connsiteX7" fmla="*/ 0 w 3609808"/>
              <a:gd name="connsiteY7" fmla="*/ 1068217 h 1281866"/>
              <a:gd name="connsiteX8" fmla="*/ 0 w 3609808"/>
              <a:gd name="connsiteY8" fmla="*/ 213649 h 12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9808" h="1281866" fill="none" extrusionOk="0">
                <a:moveTo>
                  <a:pt x="0" y="213649"/>
                </a:moveTo>
                <a:cubicBezTo>
                  <a:pt x="10139" y="113828"/>
                  <a:pt x="102707" y="3301"/>
                  <a:pt x="213649" y="0"/>
                </a:cubicBezTo>
                <a:cubicBezTo>
                  <a:pt x="704143" y="72736"/>
                  <a:pt x="2493407" y="127944"/>
                  <a:pt x="3396159" y="0"/>
                </a:cubicBezTo>
                <a:cubicBezTo>
                  <a:pt x="3497956" y="-15684"/>
                  <a:pt x="3597462" y="80739"/>
                  <a:pt x="3609808" y="213649"/>
                </a:cubicBezTo>
                <a:cubicBezTo>
                  <a:pt x="3594064" y="507388"/>
                  <a:pt x="3679645" y="961033"/>
                  <a:pt x="3609808" y="1068217"/>
                </a:cubicBezTo>
                <a:cubicBezTo>
                  <a:pt x="3621996" y="1181313"/>
                  <a:pt x="3526071" y="1266395"/>
                  <a:pt x="3396159" y="1281866"/>
                </a:cubicBezTo>
                <a:cubicBezTo>
                  <a:pt x="3024768" y="1404358"/>
                  <a:pt x="989543" y="1389022"/>
                  <a:pt x="213649" y="1281866"/>
                </a:cubicBezTo>
                <a:cubicBezTo>
                  <a:pt x="90438" y="1296242"/>
                  <a:pt x="4633" y="1181085"/>
                  <a:pt x="0" y="1068217"/>
                </a:cubicBezTo>
                <a:cubicBezTo>
                  <a:pt x="53816" y="786552"/>
                  <a:pt x="5672" y="311099"/>
                  <a:pt x="0" y="213649"/>
                </a:cubicBezTo>
                <a:close/>
              </a:path>
              <a:path w="3609808" h="1281866" stroke="0" extrusionOk="0">
                <a:moveTo>
                  <a:pt x="0" y="213649"/>
                </a:moveTo>
                <a:cubicBezTo>
                  <a:pt x="-2856" y="100925"/>
                  <a:pt x="91245" y="-6167"/>
                  <a:pt x="213649" y="0"/>
                </a:cubicBezTo>
                <a:cubicBezTo>
                  <a:pt x="1091115" y="-136177"/>
                  <a:pt x="2664467" y="77349"/>
                  <a:pt x="3396159" y="0"/>
                </a:cubicBezTo>
                <a:cubicBezTo>
                  <a:pt x="3515267" y="-5587"/>
                  <a:pt x="3619202" y="91177"/>
                  <a:pt x="3609808" y="213649"/>
                </a:cubicBezTo>
                <a:cubicBezTo>
                  <a:pt x="3672124" y="382924"/>
                  <a:pt x="3607306" y="908453"/>
                  <a:pt x="3609808" y="1068217"/>
                </a:cubicBezTo>
                <a:cubicBezTo>
                  <a:pt x="3619747" y="1181121"/>
                  <a:pt x="3506165" y="1274681"/>
                  <a:pt x="3396159" y="1281866"/>
                </a:cubicBezTo>
                <a:cubicBezTo>
                  <a:pt x="1887651" y="1318284"/>
                  <a:pt x="706524" y="1392815"/>
                  <a:pt x="213649" y="1281866"/>
                </a:cubicBezTo>
                <a:cubicBezTo>
                  <a:pt x="89220" y="1266940"/>
                  <a:pt x="14032" y="1172984"/>
                  <a:pt x="0" y="1068217"/>
                </a:cubicBezTo>
                <a:cubicBezTo>
                  <a:pt x="-34766" y="759994"/>
                  <a:pt x="22427" y="403095"/>
                  <a:pt x="0" y="21364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1" dirty="0">
                <a:solidFill>
                  <a:prstClr val="black"/>
                </a:solidFill>
                <a:latin typeface="Calibri"/>
              </a:rPr>
              <a:t>N°8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i="1" dirty="0">
                <a:solidFill>
                  <a:prstClr val="black"/>
                </a:solidFill>
                <a:latin typeface="Calibri"/>
              </a:rPr>
              <a:t>« zone d’aménagement de sport et de loisirs de plein air »</a:t>
            </a:r>
            <a:endParaRPr kumimoji="0" lang="fr-FR" sz="1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1B0DA9-E1B2-4350-9326-F2563E86D4F9}"/>
              </a:ext>
            </a:extLst>
          </p:cNvPr>
          <p:cNvSpPr/>
          <p:nvPr/>
        </p:nvSpPr>
        <p:spPr>
          <a:xfrm>
            <a:off x="430851" y="5790781"/>
            <a:ext cx="4044649" cy="908313"/>
          </a:xfrm>
          <a:custGeom>
            <a:avLst/>
            <a:gdLst>
              <a:gd name="connsiteX0" fmla="*/ 0 w 4044649"/>
              <a:gd name="connsiteY0" fmla="*/ 151389 h 908313"/>
              <a:gd name="connsiteX1" fmla="*/ 151389 w 4044649"/>
              <a:gd name="connsiteY1" fmla="*/ 0 h 908313"/>
              <a:gd name="connsiteX2" fmla="*/ 3893260 w 4044649"/>
              <a:gd name="connsiteY2" fmla="*/ 0 h 908313"/>
              <a:gd name="connsiteX3" fmla="*/ 4044649 w 4044649"/>
              <a:gd name="connsiteY3" fmla="*/ 151389 h 908313"/>
              <a:gd name="connsiteX4" fmla="*/ 4044649 w 4044649"/>
              <a:gd name="connsiteY4" fmla="*/ 756924 h 908313"/>
              <a:gd name="connsiteX5" fmla="*/ 3893260 w 4044649"/>
              <a:gd name="connsiteY5" fmla="*/ 908313 h 908313"/>
              <a:gd name="connsiteX6" fmla="*/ 151389 w 4044649"/>
              <a:gd name="connsiteY6" fmla="*/ 908313 h 908313"/>
              <a:gd name="connsiteX7" fmla="*/ 0 w 4044649"/>
              <a:gd name="connsiteY7" fmla="*/ 756924 h 908313"/>
              <a:gd name="connsiteX8" fmla="*/ 0 w 4044649"/>
              <a:gd name="connsiteY8" fmla="*/ 151389 h 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649" h="908313" fill="none" extrusionOk="0">
                <a:moveTo>
                  <a:pt x="0" y="151389"/>
                </a:moveTo>
                <a:cubicBezTo>
                  <a:pt x="2881" y="72944"/>
                  <a:pt x="76673" y="4163"/>
                  <a:pt x="151389" y="0"/>
                </a:cubicBezTo>
                <a:cubicBezTo>
                  <a:pt x="797169" y="72736"/>
                  <a:pt x="2878428" y="127944"/>
                  <a:pt x="3893260" y="0"/>
                </a:cubicBezTo>
                <a:cubicBezTo>
                  <a:pt x="3968046" y="-8544"/>
                  <a:pt x="4037109" y="58670"/>
                  <a:pt x="4044649" y="151389"/>
                </a:cubicBezTo>
                <a:cubicBezTo>
                  <a:pt x="4002285" y="453326"/>
                  <a:pt x="4036120" y="529742"/>
                  <a:pt x="4044649" y="756924"/>
                </a:cubicBezTo>
                <a:cubicBezTo>
                  <a:pt x="4053498" y="836977"/>
                  <a:pt x="3982124" y="901492"/>
                  <a:pt x="3893260" y="908313"/>
                </a:cubicBezTo>
                <a:cubicBezTo>
                  <a:pt x="3215024" y="1030805"/>
                  <a:pt x="1870857" y="1015469"/>
                  <a:pt x="151389" y="908313"/>
                </a:cubicBezTo>
                <a:cubicBezTo>
                  <a:pt x="64922" y="916187"/>
                  <a:pt x="971" y="839460"/>
                  <a:pt x="0" y="756924"/>
                </a:cubicBezTo>
                <a:cubicBezTo>
                  <a:pt x="6290" y="491392"/>
                  <a:pt x="-15015" y="451905"/>
                  <a:pt x="0" y="151389"/>
                </a:cubicBezTo>
                <a:close/>
              </a:path>
              <a:path w="4044649" h="908313" stroke="0" extrusionOk="0">
                <a:moveTo>
                  <a:pt x="0" y="151389"/>
                </a:moveTo>
                <a:cubicBezTo>
                  <a:pt x="-5528" y="77982"/>
                  <a:pt x="62458" y="-7444"/>
                  <a:pt x="151389" y="0"/>
                </a:cubicBezTo>
                <a:cubicBezTo>
                  <a:pt x="1210245" y="-136177"/>
                  <a:pt x="2492435" y="77349"/>
                  <a:pt x="3893260" y="0"/>
                </a:cubicBezTo>
                <a:cubicBezTo>
                  <a:pt x="3979194" y="-11666"/>
                  <a:pt x="4049170" y="65625"/>
                  <a:pt x="4044649" y="151389"/>
                </a:cubicBezTo>
                <a:cubicBezTo>
                  <a:pt x="4092513" y="316764"/>
                  <a:pt x="4071624" y="600047"/>
                  <a:pt x="4044649" y="756924"/>
                </a:cubicBezTo>
                <a:cubicBezTo>
                  <a:pt x="4048670" y="838474"/>
                  <a:pt x="3973264" y="905070"/>
                  <a:pt x="3893260" y="908313"/>
                </a:cubicBezTo>
                <a:cubicBezTo>
                  <a:pt x="2485823" y="944731"/>
                  <a:pt x="1252108" y="1019262"/>
                  <a:pt x="151389" y="908313"/>
                </a:cubicBezTo>
                <a:cubicBezTo>
                  <a:pt x="62250" y="895486"/>
                  <a:pt x="9619" y="831466"/>
                  <a:pt x="0" y="756924"/>
                </a:cubicBezTo>
                <a:cubicBezTo>
                  <a:pt x="30108" y="618794"/>
                  <a:pt x="23993" y="318968"/>
                  <a:pt x="0" y="15138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1" dirty="0">
                <a:solidFill>
                  <a:prstClr val="black"/>
                </a:solidFill>
                <a:latin typeface="Calibri"/>
              </a:rPr>
              <a:t>N°47-7 et 47-15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i="1" dirty="0">
                <a:solidFill>
                  <a:prstClr val="black"/>
                </a:solidFill>
                <a:latin typeface="Calibri"/>
              </a:rPr>
              <a:t>« Zone de stockage de grumes »</a:t>
            </a:r>
            <a:endParaRPr kumimoji="0" lang="fr-FR" sz="1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725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FE8D0-09B2-4465-9B8F-C6FAF44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L’aménagement d’un espace de loisirs et sportifs dans le secteur du lac de Thuy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C39457-23F0-4817-88D9-641D46971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PROJET D’INTERET GENERAL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765471-37BB-473D-96E1-607A23E7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88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Partie </a:t>
            </a:r>
            <a:r>
              <a:rPr lang="fr-FR" dirty="0" err="1">
                <a:solidFill>
                  <a:srgbClr val="FF0000"/>
                </a:solidFill>
              </a:rPr>
              <a:t>Arter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950" y="1055487"/>
            <a:ext cx="7936303" cy="53893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sz="2800" b="1" dirty="0"/>
          </a:p>
          <a:p>
            <a:pPr marL="0" indent="0">
              <a:buNone/>
            </a:pPr>
            <a:endParaRPr lang="fr-FR" sz="2900" dirty="0"/>
          </a:p>
          <a:p>
            <a:endParaRPr lang="fr-FR" sz="2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22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FE8D0-09B2-4465-9B8F-C6FAF44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COMPATIBILITE DU PLU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C39457-23F0-4817-88D9-641D46971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DECLARATION DE PROJET EMPORTANT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765471-37BB-473D-96E1-607A23E7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49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lang="fr-FR" dirty="0"/>
              <a:t>UNE PROCÉDURE PRÉVUE ET ENCADRÉE PAR LE CODE DE L’URBANISME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4D04DF-AC83-42DB-9DAF-44929AB97774}"/>
              </a:ext>
            </a:extLst>
          </p:cNvPr>
          <p:cNvSpPr/>
          <p:nvPr/>
        </p:nvSpPr>
        <p:spPr>
          <a:xfrm>
            <a:off x="1241155" y="1591860"/>
            <a:ext cx="4454565" cy="2880987"/>
          </a:xfrm>
          <a:custGeom>
            <a:avLst/>
            <a:gdLst>
              <a:gd name="connsiteX0" fmla="*/ 0 w 4454565"/>
              <a:gd name="connsiteY0" fmla="*/ 480174 h 2880987"/>
              <a:gd name="connsiteX1" fmla="*/ 480174 w 4454565"/>
              <a:gd name="connsiteY1" fmla="*/ 0 h 2880987"/>
              <a:gd name="connsiteX2" fmla="*/ 3974391 w 4454565"/>
              <a:gd name="connsiteY2" fmla="*/ 0 h 2880987"/>
              <a:gd name="connsiteX3" fmla="*/ 4454565 w 4454565"/>
              <a:gd name="connsiteY3" fmla="*/ 480174 h 2880987"/>
              <a:gd name="connsiteX4" fmla="*/ 4454565 w 4454565"/>
              <a:gd name="connsiteY4" fmla="*/ 2400813 h 2880987"/>
              <a:gd name="connsiteX5" fmla="*/ 3974391 w 4454565"/>
              <a:gd name="connsiteY5" fmla="*/ 2880987 h 2880987"/>
              <a:gd name="connsiteX6" fmla="*/ 480174 w 4454565"/>
              <a:gd name="connsiteY6" fmla="*/ 2880987 h 2880987"/>
              <a:gd name="connsiteX7" fmla="*/ 0 w 4454565"/>
              <a:gd name="connsiteY7" fmla="*/ 2400813 h 2880987"/>
              <a:gd name="connsiteX8" fmla="*/ 0 w 4454565"/>
              <a:gd name="connsiteY8" fmla="*/ 480174 h 28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4565" h="2880987" fill="none" extrusionOk="0">
                <a:moveTo>
                  <a:pt x="0" y="480174"/>
                </a:moveTo>
                <a:cubicBezTo>
                  <a:pt x="10260" y="233372"/>
                  <a:pt x="249428" y="16124"/>
                  <a:pt x="480174" y="0"/>
                </a:cubicBezTo>
                <a:cubicBezTo>
                  <a:pt x="2173692" y="72736"/>
                  <a:pt x="2583784" y="127944"/>
                  <a:pt x="3974391" y="0"/>
                </a:cubicBezTo>
                <a:cubicBezTo>
                  <a:pt x="4226897" y="-12284"/>
                  <a:pt x="4444993" y="203418"/>
                  <a:pt x="4454565" y="480174"/>
                </a:cubicBezTo>
                <a:cubicBezTo>
                  <a:pt x="4413240" y="696053"/>
                  <a:pt x="4312660" y="1487753"/>
                  <a:pt x="4454565" y="2400813"/>
                </a:cubicBezTo>
                <a:cubicBezTo>
                  <a:pt x="4486805" y="2653047"/>
                  <a:pt x="4271471" y="2839591"/>
                  <a:pt x="3974391" y="2880987"/>
                </a:cubicBezTo>
                <a:cubicBezTo>
                  <a:pt x="3461467" y="3003479"/>
                  <a:pt x="1150152" y="2988143"/>
                  <a:pt x="480174" y="2880987"/>
                </a:cubicBezTo>
                <a:cubicBezTo>
                  <a:pt x="213574" y="2884865"/>
                  <a:pt x="2210" y="2663560"/>
                  <a:pt x="0" y="2400813"/>
                </a:cubicBezTo>
                <a:cubicBezTo>
                  <a:pt x="101996" y="1777135"/>
                  <a:pt x="130296" y="1327450"/>
                  <a:pt x="0" y="480174"/>
                </a:cubicBezTo>
                <a:close/>
              </a:path>
              <a:path w="4454565" h="2880987" stroke="0" extrusionOk="0">
                <a:moveTo>
                  <a:pt x="0" y="480174"/>
                </a:moveTo>
                <a:cubicBezTo>
                  <a:pt x="-4276" y="222873"/>
                  <a:pt x="195816" y="-26811"/>
                  <a:pt x="480174" y="0"/>
                </a:cubicBezTo>
                <a:cubicBezTo>
                  <a:pt x="1443992" y="-136177"/>
                  <a:pt x="3303193" y="77349"/>
                  <a:pt x="3974391" y="0"/>
                </a:cubicBezTo>
                <a:cubicBezTo>
                  <a:pt x="4243522" y="-19765"/>
                  <a:pt x="4477159" y="204214"/>
                  <a:pt x="4454565" y="480174"/>
                </a:cubicBezTo>
                <a:cubicBezTo>
                  <a:pt x="4365640" y="987043"/>
                  <a:pt x="4564250" y="1740950"/>
                  <a:pt x="4454565" y="2400813"/>
                </a:cubicBezTo>
                <a:cubicBezTo>
                  <a:pt x="4459821" y="2663313"/>
                  <a:pt x="4236063" y="2877820"/>
                  <a:pt x="3974391" y="2880987"/>
                </a:cubicBezTo>
                <a:cubicBezTo>
                  <a:pt x="3397698" y="2917405"/>
                  <a:pt x="979959" y="2991936"/>
                  <a:pt x="480174" y="2880987"/>
                </a:cubicBezTo>
                <a:cubicBezTo>
                  <a:pt x="205450" y="2858875"/>
                  <a:pt x="30696" y="2637069"/>
                  <a:pt x="0" y="2400813"/>
                </a:cubicBezTo>
                <a:cubicBezTo>
                  <a:pt x="-117715" y="2060380"/>
                  <a:pt x="110925" y="856221"/>
                  <a:pt x="0" y="480174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indent="-3175" algn="ctr">
              <a:defRPr/>
            </a:pPr>
            <a:r>
              <a:rPr lang="fr-FR" sz="2800" b="1" i="1" dirty="0">
                <a:solidFill>
                  <a:schemeClr val="tx1"/>
                </a:solidFill>
              </a:rPr>
              <a:t>Déclaration de projet sur l'intérêt général</a:t>
            </a:r>
          </a:p>
          <a:p>
            <a:pPr marL="3175" indent="-3175" algn="ctr">
              <a:defRPr/>
            </a:pPr>
            <a:r>
              <a:rPr lang="fr-FR" sz="2800" i="1" dirty="0">
                <a:solidFill>
                  <a:schemeClr val="tx1"/>
                </a:solidFill>
              </a:rPr>
              <a:t>d'une action ou d'une opération d'aménagement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9D5981A-62B3-4F48-A3E2-DB28DFD31699}"/>
              </a:ext>
            </a:extLst>
          </p:cNvPr>
          <p:cNvSpPr/>
          <p:nvPr/>
        </p:nvSpPr>
        <p:spPr>
          <a:xfrm>
            <a:off x="1325477" y="5202181"/>
            <a:ext cx="7385052" cy="1231670"/>
          </a:xfrm>
          <a:custGeom>
            <a:avLst/>
            <a:gdLst>
              <a:gd name="connsiteX0" fmla="*/ 0 w 7385052"/>
              <a:gd name="connsiteY0" fmla="*/ 205282 h 1231670"/>
              <a:gd name="connsiteX1" fmla="*/ 205282 w 7385052"/>
              <a:gd name="connsiteY1" fmla="*/ 0 h 1231670"/>
              <a:gd name="connsiteX2" fmla="*/ 7179770 w 7385052"/>
              <a:gd name="connsiteY2" fmla="*/ 0 h 1231670"/>
              <a:gd name="connsiteX3" fmla="*/ 7385052 w 7385052"/>
              <a:gd name="connsiteY3" fmla="*/ 205282 h 1231670"/>
              <a:gd name="connsiteX4" fmla="*/ 7385052 w 7385052"/>
              <a:gd name="connsiteY4" fmla="*/ 1026388 h 1231670"/>
              <a:gd name="connsiteX5" fmla="*/ 7179770 w 7385052"/>
              <a:gd name="connsiteY5" fmla="*/ 1231670 h 1231670"/>
              <a:gd name="connsiteX6" fmla="*/ 205282 w 7385052"/>
              <a:gd name="connsiteY6" fmla="*/ 1231670 h 1231670"/>
              <a:gd name="connsiteX7" fmla="*/ 0 w 7385052"/>
              <a:gd name="connsiteY7" fmla="*/ 1026388 h 1231670"/>
              <a:gd name="connsiteX8" fmla="*/ 0 w 7385052"/>
              <a:gd name="connsiteY8" fmla="*/ 205282 h 123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85052" h="1231670" fill="none" extrusionOk="0">
                <a:moveTo>
                  <a:pt x="0" y="205282"/>
                </a:moveTo>
                <a:cubicBezTo>
                  <a:pt x="6902" y="104280"/>
                  <a:pt x="112002" y="9406"/>
                  <a:pt x="205282" y="0"/>
                </a:cubicBezTo>
                <a:cubicBezTo>
                  <a:pt x="1540793" y="72736"/>
                  <a:pt x="5594522" y="127944"/>
                  <a:pt x="7179770" y="0"/>
                </a:cubicBezTo>
                <a:cubicBezTo>
                  <a:pt x="7286081" y="-6839"/>
                  <a:pt x="7375421" y="80273"/>
                  <a:pt x="7385052" y="205282"/>
                </a:cubicBezTo>
                <a:cubicBezTo>
                  <a:pt x="7348691" y="549998"/>
                  <a:pt x="7353190" y="821350"/>
                  <a:pt x="7385052" y="1026388"/>
                </a:cubicBezTo>
                <a:cubicBezTo>
                  <a:pt x="7392598" y="1136729"/>
                  <a:pt x="7306917" y="1213789"/>
                  <a:pt x="7179770" y="1231670"/>
                </a:cubicBezTo>
                <a:cubicBezTo>
                  <a:pt x="6430696" y="1354162"/>
                  <a:pt x="2336425" y="1338826"/>
                  <a:pt x="205282" y="1231670"/>
                </a:cubicBezTo>
                <a:cubicBezTo>
                  <a:pt x="84310" y="1252611"/>
                  <a:pt x="13174" y="1125181"/>
                  <a:pt x="0" y="1026388"/>
                </a:cubicBezTo>
                <a:cubicBezTo>
                  <a:pt x="-35837" y="729552"/>
                  <a:pt x="-71934" y="344802"/>
                  <a:pt x="0" y="205282"/>
                </a:cubicBezTo>
                <a:close/>
              </a:path>
              <a:path w="7385052" h="1231670" stroke="0" extrusionOk="0">
                <a:moveTo>
                  <a:pt x="0" y="205282"/>
                </a:moveTo>
                <a:cubicBezTo>
                  <a:pt x="-5574" y="102196"/>
                  <a:pt x="90703" y="-1685"/>
                  <a:pt x="205282" y="0"/>
                </a:cubicBezTo>
                <a:cubicBezTo>
                  <a:pt x="2856087" y="-136177"/>
                  <a:pt x="4651173" y="77349"/>
                  <a:pt x="7179770" y="0"/>
                </a:cubicBezTo>
                <a:cubicBezTo>
                  <a:pt x="7296012" y="-14396"/>
                  <a:pt x="7389986" y="89557"/>
                  <a:pt x="7385052" y="205282"/>
                </a:cubicBezTo>
                <a:cubicBezTo>
                  <a:pt x="7399877" y="557215"/>
                  <a:pt x="7373979" y="658505"/>
                  <a:pt x="7385052" y="1026388"/>
                </a:cubicBezTo>
                <a:cubicBezTo>
                  <a:pt x="7401971" y="1131095"/>
                  <a:pt x="7286349" y="1225559"/>
                  <a:pt x="7179770" y="1231670"/>
                </a:cubicBezTo>
                <a:cubicBezTo>
                  <a:pt x="4296680" y="1268088"/>
                  <a:pt x="2244633" y="1342619"/>
                  <a:pt x="205282" y="1231670"/>
                </a:cubicBezTo>
                <a:cubicBezTo>
                  <a:pt x="87731" y="1221980"/>
                  <a:pt x="7466" y="1132724"/>
                  <a:pt x="0" y="1026388"/>
                </a:cubicBezTo>
                <a:cubicBezTo>
                  <a:pt x="30330" y="821758"/>
                  <a:pt x="17099" y="448367"/>
                  <a:pt x="0" y="20528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i="1" dirty="0">
                <a:solidFill>
                  <a:schemeClr val="tx1"/>
                </a:solidFill>
                <a:latin typeface="Calibri"/>
              </a:rPr>
              <a:t>M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ise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compatibilité du PLU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9D96D4D3-D90B-43A2-99AB-486F6B7ADA7A}"/>
              </a:ext>
            </a:extLst>
          </p:cNvPr>
          <p:cNvSpPr/>
          <p:nvPr/>
        </p:nvSpPr>
        <p:spPr>
          <a:xfrm rot="5400000">
            <a:off x="3486411" y="4404673"/>
            <a:ext cx="530518" cy="1003389"/>
          </a:xfrm>
          <a:prstGeom prst="rightArrow">
            <a:avLst/>
          </a:prstGeom>
          <a:solidFill>
            <a:srgbClr val="B7BF0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1FB15FEB-C82F-4C43-AD2D-B36029850AA3}"/>
              </a:ext>
            </a:extLst>
          </p:cNvPr>
          <p:cNvSpPr/>
          <p:nvPr/>
        </p:nvSpPr>
        <p:spPr>
          <a:xfrm rot="5400000">
            <a:off x="7464083" y="4286670"/>
            <a:ext cx="578380" cy="594911"/>
          </a:xfrm>
          <a:prstGeom prst="rightArrow">
            <a:avLst/>
          </a:prstGeom>
          <a:noFill/>
          <a:ln w="28575">
            <a:solidFill>
              <a:srgbClr val="B7BF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F66E075-7621-4419-A0BB-453B8A27C96B}"/>
              </a:ext>
            </a:extLst>
          </p:cNvPr>
          <p:cNvSpPr/>
          <p:nvPr/>
        </p:nvSpPr>
        <p:spPr>
          <a:xfrm>
            <a:off x="6588380" y="2374133"/>
            <a:ext cx="2329785" cy="1712878"/>
          </a:xfrm>
          <a:custGeom>
            <a:avLst/>
            <a:gdLst>
              <a:gd name="connsiteX0" fmla="*/ 0 w 2329785"/>
              <a:gd name="connsiteY0" fmla="*/ 856439 h 1712878"/>
              <a:gd name="connsiteX1" fmla="*/ 1164893 w 2329785"/>
              <a:gd name="connsiteY1" fmla="*/ 0 h 1712878"/>
              <a:gd name="connsiteX2" fmla="*/ 2329786 w 2329785"/>
              <a:gd name="connsiteY2" fmla="*/ 856439 h 1712878"/>
              <a:gd name="connsiteX3" fmla="*/ 1164893 w 2329785"/>
              <a:gd name="connsiteY3" fmla="*/ 1712878 h 1712878"/>
              <a:gd name="connsiteX4" fmla="*/ 0 w 2329785"/>
              <a:gd name="connsiteY4" fmla="*/ 856439 h 17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9785" h="1712878" fill="none" extrusionOk="0">
                <a:moveTo>
                  <a:pt x="0" y="856439"/>
                </a:moveTo>
                <a:cubicBezTo>
                  <a:pt x="108418" y="327903"/>
                  <a:pt x="507427" y="-12692"/>
                  <a:pt x="1164893" y="0"/>
                </a:cubicBezTo>
                <a:cubicBezTo>
                  <a:pt x="1770277" y="-4983"/>
                  <a:pt x="2343828" y="313508"/>
                  <a:pt x="2329786" y="856439"/>
                </a:cubicBezTo>
                <a:cubicBezTo>
                  <a:pt x="2288938" y="1234668"/>
                  <a:pt x="1852435" y="1671221"/>
                  <a:pt x="1164893" y="1712878"/>
                </a:cubicBezTo>
                <a:cubicBezTo>
                  <a:pt x="489997" y="1666522"/>
                  <a:pt x="-11866" y="1319692"/>
                  <a:pt x="0" y="856439"/>
                </a:cubicBezTo>
                <a:close/>
              </a:path>
              <a:path w="2329785" h="1712878" stroke="0" extrusionOk="0">
                <a:moveTo>
                  <a:pt x="0" y="856439"/>
                </a:moveTo>
                <a:cubicBezTo>
                  <a:pt x="-35697" y="449325"/>
                  <a:pt x="511382" y="-14211"/>
                  <a:pt x="1164893" y="0"/>
                </a:cubicBezTo>
                <a:cubicBezTo>
                  <a:pt x="1795933" y="-761"/>
                  <a:pt x="2270755" y="363702"/>
                  <a:pt x="2329786" y="856439"/>
                </a:cubicBezTo>
                <a:cubicBezTo>
                  <a:pt x="2347488" y="1240579"/>
                  <a:pt x="1916308" y="1661383"/>
                  <a:pt x="1164893" y="1712878"/>
                </a:cubicBezTo>
                <a:cubicBezTo>
                  <a:pt x="510314" y="1779766"/>
                  <a:pt x="13422" y="1342445"/>
                  <a:pt x="0" y="85643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E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NQUÊTE PUBLIQUE 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85498EA4-9596-48D8-A389-F6EB04B769F5}"/>
              </a:ext>
            </a:extLst>
          </p:cNvPr>
          <p:cNvSpPr/>
          <p:nvPr/>
        </p:nvSpPr>
        <p:spPr>
          <a:xfrm rot="10800000">
            <a:off x="5817482" y="2761824"/>
            <a:ext cx="578380" cy="594911"/>
          </a:xfrm>
          <a:prstGeom prst="rightArrow">
            <a:avLst/>
          </a:prstGeom>
          <a:noFill/>
          <a:ln w="28575">
            <a:solidFill>
              <a:srgbClr val="B7BF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613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8147050" cy="654758"/>
          </a:xfrm>
        </p:spPr>
        <p:txBody>
          <a:bodyPr/>
          <a:lstStyle/>
          <a:p>
            <a:r>
              <a:rPr lang="fr-FR" dirty="0"/>
              <a:t>LA NÉCESSITÉ D’ADAPTER LE PLU POUR PERMETTRE LA MISE EN ŒUVRE DU PROJET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4D04DF-AC83-42DB-9DAF-44929AB97774}"/>
              </a:ext>
            </a:extLst>
          </p:cNvPr>
          <p:cNvSpPr/>
          <p:nvPr/>
        </p:nvSpPr>
        <p:spPr>
          <a:xfrm>
            <a:off x="1289653" y="1123721"/>
            <a:ext cx="7514531" cy="566616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custGeom>
                    <a:avLst/>
                    <a:gdLst>
                      <a:gd name="connsiteX0" fmla="*/ 0 w 7296908"/>
                      <a:gd name="connsiteY0" fmla="*/ 842900 h 5057298"/>
                      <a:gd name="connsiteX1" fmla="*/ 842900 w 7296908"/>
                      <a:gd name="connsiteY1" fmla="*/ 0 h 5057298"/>
                      <a:gd name="connsiteX2" fmla="*/ 6454008 w 7296908"/>
                      <a:gd name="connsiteY2" fmla="*/ 0 h 5057298"/>
                      <a:gd name="connsiteX3" fmla="*/ 7296908 w 7296908"/>
                      <a:gd name="connsiteY3" fmla="*/ 842900 h 5057298"/>
                      <a:gd name="connsiteX4" fmla="*/ 7296908 w 7296908"/>
                      <a:gd name="connsiteY4" fmla="*/ 4214398 h 5057298"/>
                      <a:gd name="connsiteX5" fmla="*/ 6454008 w 7296908"/>
                      <a:gd name="connsiteY5" fmla="*/ 5057298 h 5057298"/>
                      <a:gd name="connsiteX6" fmla="*/ 842900 w 7296908"/>
                      <a:gd name="connsiteY6" fmla="*/ 5057298 h 5057298"/>
                      <a:gd name="connsiteX7" fmla="*/ 0 w 7296908"/>
                      <a:gd name="connsiteY7" fmla="*/ 4214398 h 5057298"/>
                      <a:gd name="connsiteX8" fmla="*/ 0 w 7296908"/>
                      <a:gd name="connsiteY8" fmla="*/ 842900 h 5057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296908" h="5057298" fill="none" extrusionOk="0">
                        <a:moveTo>
                          <a:pt x="0" y="842900"/>
                        </a:moveTo>
                        <a:cubicBezTo>
                          <a:pt x="16543" y="407031"/>
                          <a:pt x="430700" y="24959"/>
                          <a:pt x="842900" y="0"/>
                        </a:cubicBezTo>
                        <a:cubicBezTo>
                          <a:pt x="3375158" y="72736"/>
                          <a:pt x="3990748" y="127944"/>
                          <a:pt x="6454008" y="0"/>
                        </a:cubicBezTo>
                        <a:cubicBezTo>
                          <a:pt x="6895439" y="-23325"/>
                          <a:pt x="7248761" y="319215"/>
                          <a:pt x="7296908" y="842900"/>
                        </a:cubicBezTo>
                        <a:cubicBezTo>
                          <a:pt x="7255583" y="1211478"/>
                          <a:pt x="7155003" y="3869331"/>
                          <a:pt x="7296908" y="4214398"/>
                        </a:cubicBezTo>
                        <a:cubicBezTo>
                          <a:pt x="7348244" y="4659284"/>
                          <a:pt x="6951459" y="5015846"/>
                          <a:pt x="6454008" y="5057298"/>
                        </a:cubicBezTo>
                        <a:cubicBezTo>
                          <a:pt x="5084168" y="5179790"/>
                          <a:pt x="1958083" y="5164454"/>
                          <a:pt x="842900" y="5057298"/>
                        </a:cubicBezTo>
                        <a:cubicBezTo>
                          <a:pt x="354983" y="5119022"/>
                          <a:pt x="53001" y="4621259"/>
                          <a:pt x="0" y="4214398"/>
                        </a:cubicBezTo>
                        <a:cubicBezTo>
                          <a:pt x="101996" y="3860749"/>
                          <a:pt x="130296" y="2281594"/>
                          <a:pt x="0" y="842900"/>
                        </a:cubicBezTo>
                        <a:close/>
                      </a:path>
                      <a:path w="7296908" h="5057298" stroke="0" extrusionOk="0">
                        <a:moveTo>
                          <a:pt x="0" y="842900"/>
                        </a:moveTo>
                        <a:cubicBezTo>
                          <a:pt x="-12893" y="401174"/>
                          <a:pt x="351594" y="-36071"/>
                          <a:pt x="842900" y="0"/>
                        </a:cubicBezTo>
                        <a:cubicBezTo>
                          <a:pt x="3463243" y="-136177"/>
                          <a:pt x="3776090" y="77349"/>
                          <a:pt x="6454008" y="0"/>
                        </a:cubicBezTo>
                        <a:cubicBezTo>
                          <a:pt x="6923357" y="-19214"/>
                          <a:pt x="7379770" y="337892"/>
                          <a:pt x="7296908" y="842900"/>
                        </a:cubicBezTo>
                        <a:cubicBezTo>
                          <a:pt x="7207983" y="1393491"/>
                          <a:pt x="7406593" y="2775921"/>
                          <a:pt x="7296908" y="4214398"/>
                        </a:cubicBezTo>
                        <a:cubicBezTo>
                          <a:pt x="7359376" y="4647919"/>
                          <a:pt x="6901832" y="5041382"/>
                          <a:pt x="6454008" y="5057298"/>
                        </a:cubicBezTo>
                        <a:cubicBezTo>
                          <a:pt x="5310906" y="5093716"/>
                          <a:pt x="2325964" y="5168247"/>
                          <a:pt x="842900" y="5057298"/>
                        </a:cubicBezTo>
                        <a:cubicBezTo>
                          <a:pt x="370783" y="5041994"/>
                          <a:pt x="9948" y="4670542"/>
                          <a:pt x="0" y="4214398"/>
                        </a:cubicBezTo>
                        <a:cubicBezTo>
                          <a:pt x="-117715" y="2670373"/>
                          <a:pt x="110925" y="2128764"/>
                          <a:pt x="0" y="8429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F0F"/>
              </a:buClr>
              <a:buSzTx/>
              <a:buFont typeface="Arial" panose="020B0604020202020204" pitchFamily="34" charset="0"/>
              <a:buChar char="►"/>
              <a:tabLst/>
              <a:defRPr/>
            </a:pP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Création d’un STECAL pour autoriser la construction de l’équipement</a:t>
            </a:r>
          </a:p>
          <a:p>
            <a:pPr marL="981075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‐"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Emprise au sol maximum : 800 m</a:t>
            </a:r>
            <a:r>
              <a:rPr kumimoji="0" lang="fr-FR" sz="2400" b="0" i="1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2</a:t>
            </a:r>
          </a:p>
          <a:p>
            <a:pPr marL="981075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‐"/>
              <a:tabLst/>
              <a:defRPr/>
            </a:pPr>
            <a:r>
              <a:rPr lang="fr-FR" sz="2400" i="1" dirty="0">
                <a:solidFill>
                  <a:schemeClr val="tx1"/>
                </a:solidFill>
                <a:latin typeface="Calibri"/>
              </a:rPr>
              <a:t>Hauteur maximum : 9 m </a:t>
            </a: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endParaRPr lang="fr-FR" sz="1600" b="1" i="1" dirty="0">
              <a:solidFill>
                <a:schemeClr val="tx1"/>
              </a:solidFill>
              <a:latin typeface="Calibri"/>
            </a:endParaRP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Adaptation des secteurs d’intérêt écologique aux abords des cours d’eau </a:t>
            </a:r>
            <a:r>
              <a:rPr lang="fr-FR" sz="2400" i="1" dirty="0">
                <a:solidFill>
                  <a:schemeClr val="tx1"/>
                </a:solidFill>
                <a:latin typeface="Calibri"/>
              </a:rPr>
              <a:t>(en fonction de l’état existant et futur)</a:t>
            </a: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endParaRPr lang="fr-FR" sz="1600" b="1" i="1" dirty="0">
              <a:solidFill>
                <a:schemeClr val="tx1"/>
              </a:solidFill>
              <a:latin typeface="Calibri"/>
            </a:endParaRP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Délimitation des zones humides </a:t>
            </a:r>
            <a:r>
              <a:rPr lang="fr-FR" sz="2400" i="1" dirty="0">
                <a:solidFill>
                  <a:schemeClr val="tx1"/>
                </a:solidFill>
                <a:latin typeface="Calibri"/>
              </a:rPr>
              <a:t>(en fonction de l’état existant et secteurs de compensation à définir) </a:t>
            </a: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et leur intégration dans la zone N</a:t>
            </a: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endParaRPr lang="fr-FR" sz="1600" b="1" i="1" dirty="0">
              <a:solidFill>
                <a:schemeClr val="tx1"/>
              </a:solidFill>
              <a:latin typeface="Calibri"/>
            </a:endParaRP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Modification des emplacements réservés</a:t>
            </a: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endParaRPr lang="fr-FR" sz="1600" b="1" i="1" dirty="0">
              <a:solidFill>
                <a:schemeClr val="tx1"/>
              </a:solidFill>
              <a:latin typeface="Calibri"/>
            </a:endParaRPr>
          </a:p>
          <a:p>
            <a:pPr marL="342900" indent="-342900">
              <a:buClr>
                <a:srgbClr val="B7BF0F"/>
              </a:buClr>
              <a:buFont typeface="Arial" panose="020B0604020202020204" pitchFamily="34" charset="0"/>
              <a:buChar char="►"/>
              <a:defRPr/>
            </a:pPr>
            <a:r>
              <a:rPr lang="fr-FR" sz="2400" b="1" i="1" dirty="0">
                <a:solidFill>
                  <a:schemeClr val="tx1"/>
                </a:solidFill>
                <a:latin typeface="Calibri"/>
              </a:rPr>
              <a:t>Intégration d’une OAP sectorielle </a:t>
            </a:r>
          </a:p>
        </p:txBody>
      </p:sp>
    </p:spTree>
    <p:extLst>
      <p:ext uri="{BB962C8B-B14F-4D97-AF65-F5344CB8AC3E}">
        <p14:creationId xmlns:p14="http://schemas.microsoft.com/office/powerpoint/2010/main" val="2101461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P596C1T1#yIS1">
            <a:extLst>
              <a:ext uri="{FF2B5EF4-FFF2-40B4-BE49-F238E27FC236}">
                <a16:creationId xmlns:a16="http://schemas.microsoft.com/office/drawing/2014/main" id="{74EF8F79-EA3E-4CE7-AEE7-980023B0C1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2860" y="1458007"/>
            <a:ext cx="7479568" cy="53869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lang="fr-FR" dirty="0"/>
              <a:t>LE CONTENU DE LA MISE EN COMPATIBILITE DU PLU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4D04DF-AC83-42DB-9DAF-44929AB97774}"/>
              </a:ext>
            </a:extLst>
          </p:cNvPr>
          <p:cNvSpPr/>
          <p:nvPr/>
        </p:nvSpPr>
        <p:spPr>
          <a:xfrm>
            <a:off x="1894901" y="1828800"/>
            <a:ext cx="3299662" cy="1490446"/>
          </a:xfrm>
          <a:custGeom>
            <a:avLst/>
            <a:gdLst>
              <a:gd name="connsiteX0" fmla="*/ 0 w 3299662"/>
              <a:gd name="connsiteY0" fmla="*/ 248413 h 1490446"/>
              <a:gd name="connsiteX1" fmla="*/ 248413 w 3299662"/>
              <a:gd name="connsiteY1" fmla="*/ 0 h 1490446"/>
              <a:gd name="connsiteX2" fmla="*/ 3051249 w 3299662"/>
              <a:gd name="connsiteY2" fmla="*/ 0 h 1490446"/>
              <a:gd name="connsiteX3" fmla="*/ 3299662 w 3299662"/>
              <a:gd name="connsiteY3" fmla="*/ 248413 h 1490446"/>
              <a:gd name="connsiteX4" fmla="*/ 3299662 w 3299662"/>
              <a:gd name="connsiteY4" fmla="*/ 1242033 h 1490446"/>
              <a:gd name="connsiteX5" fmla="*/ 3051249 w 3299662"/>
              <a:gd name="connsiteY5" fmla="*/ 1490446 h 1490446"/>
              <a:gd name="connsiteX6" fmla="*/ 248413 w 3299662"/>
              <a:gd name="connsiteY6" fmla="*/ 1490446 h 1490446"/>
              <a:gd name="connsiteX7" fmla="*/ 0 w 3299662"/>
              <a:gd name="connsiteY7" fmla="*/ 1242033 h 1490446"/>
              <a:gd name="connsiteX8" fmla="*/ 0 w 3299662"/>
              <a:gd name="connsiteY8" fmla="*/ 248413 h 149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9662" h="1490446" fill="none" extrusionOk="0">
                <a:moveTo>
                  <a:pt x="0" y="248413"/>
                </a:moveTo>
                <a:cubicBezTo>
                  <a:pt x="2704" y="116065"/>
                  <a:pt x="113984" y="1295"/>
                  <a:pt x="248413" y="0"/>
                </a:cubicBezTo>
                <a:cubicBezTo>
                  <a:pt x="1055889" y="72736"/>
                  <a:pt x="2741948" y="127944"/>
                  <a:pt x="3051249" y="0"/>
                </a:cubicBezTo>
                <a:cubicBezTo>
                  <a:pt x="3182561" y="-5696"/>
                  <a:pt x="3282997" y="91086"/>
                  <a:pt x="3299662" y="248413"/>
                </a:cubicBezTo>
                <a:cubicBezTo>
                  <a:pt x="3276401" y="593382"/>
                  <a:pt x="3372413" y="1060602"/>
                  <a:pt x="3299662" y="1242033"/>
                </a:cubicBezTo>
                <a:cubicBezTo>
                  <a:pt x="3317716" y="1371971"/>
                  <a:pt x="3205137" y="1468775"/>
                  <a:pt x="3051249" y="1490446"/>
                </a:cubicBezTo>
                <a:cubicBezTo>
                  <a:pt x="2441201" y="1612938"/>
                  <a:pt x="945845" y="1597602"/>
                  <a:pt x="248413" y="1490446"/>
                </a:cubicBezTo>
                <a:cubicBezTo>
                  <a:pt x="104872" y="1507937"/>
                  <a:pt x="12148" y="1365783"/>
                  <a:pt x="0" y="1242033"/>
                </a:cubicBezTo>
                <a:cubicBezTo>
                  <a:pt x="65508" y="1001363"/>
                  <a:pt x="26749" y="361724"/>
                  <a:pt x="0" y="248413"/>
                </a:cubicBezTo>
                <a:close/>
              </a:path>
              <a:path w="3299662" h="1490446" stroke="0" extrusionOk="0">
                <a:moveTo>
                  <a:pt x="0" y="248413"/>
                </a:moveTo>
                <a:cubicBezTo>
                  <a:pt x="-2643" y="116097"/>
                  <a:pt x="102783" y="-11800"/>
                  <a:pt x="248413" y="0"/>
                </a:cubicBezTo>
                <a:cubicBezTo>
                  <a:pt x="1226224" y="-136177"/>
                  <a:pt x="1953851" y="77349"/>
                  <a:pt x="3051249" y="0"/>
                </a:cubicBezTo>
                <a:cubicBezTo>
                  <a:pt x="3191821" y="-16950"/>
                  <a:pt x="3307567" y="107451"/>
                  <a:pt x="3299662" y="248413"/>
                </a:cubicBezTo>
                <a:cubicBezTo>
                  <a:pt x="3277172" y="368618"/>
                  <a:pt x="3240712" y="1028552"/>
                  <a:pt x="3299662" y="1242033"/>
                </a:cubicBezTo>
                <a:cubicBezTo>
                  <a:pt x="3307196" y="1375369"/>
                  <a:pt x="3178215" y="1481246"/>
                  <a:pt x="3051249" y="1490446"/>
                </a:cubicBezTo>
                <a:cubicBezTo>
                  <a:pt x="2360333" y="1526864"/>
                  <a:pt x="654168" y="1601395"/>
                  <a:pt x="248413" y="1490446"/>
                </a:cubicBezTo>
                <a:cubicBezTo>
                  <a:pt x="108563" y="1484285"/>
                  <a:pt x="19179" y="1361148"/>
                  <a:pt x="0" y="1242033"/>
                </a:cubicBezTo>
                <a:cubicBezTo>
                  <a:pt x="76318" y="978850"/>
                  <a:pt x="-63852" y="592464"/>
                  <a:pt x="0" y="2484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de STECAL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B3800BB-E261-4F0D-95B6-CF88E5DBA042}"/>
              </a:ext>
            </a:extLst>
          </p:cNvPr>
          <p:cNvCxnSpPr>
            <a:cxnSpLocks/>
          </p:cNvCxnSpPr>
          <p:nvPr/>
        </p:nvCxnSpPr>
        <p:spPr>
          <a:xfrm>
            <a:off x="5221236" y="3319246"/>
            <a:ext cx="1587188" cy="104343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 : carré corné 2">
            <a:extLst>
              <a:ext uri="{FF2B5EF4-FFF2-40B4-BE49-F238E27FC236}">
                <a16:creationId xmlns:a16="http://schemas.microsoft.com/office/drawing/2014/main" id="{9C4FC932-432D-4517-9988-90D4C5C54EB1}"/>
              </a:ext>
            </a:extLst>
          </p:cNvPr>
          <p:cNvSpPr/>
          <p:nvPr/>
        </p:nvSpPr>
        <p:spPr>
          <a:xfrm>
            <a:off x="5299113" y="505196"/>
            <a:ext cx="3362662" cy="826394"/>
          </a:xfrm>
          <a:prstGeom prst="foldedCorner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état d’avancement</a:t>
            </a:r>
          </a:p>
        </p:txBody>
      </p:sp>
    </p:spTree>
    <p:extLst>
      <p:ext uri="{BB962C8B-B14F-4D97-AF65-F5344CB8AC3E}">
        <p14:creationId xmlns:p14="http://schemas.microsoft.com/office/powerpoint/2010/main" val="303403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FE8D0-09B2-4465-9B8F-C6FAF44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site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C39457-23F0-4817-88D9-641D46971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CONTEXTE DU PROJET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765471-37BB-473D-96E1-607A23E7B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74A4-FAFB-7548-9D1A-B52EBF256296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3488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05824E-4B57-45D3-BC53-429D47CB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5"/>
          <a:stretch/>
        </p:blipFill>
        <p:spPr>
          <a:xfrm>
            <a:off x="957642" y="1159954"/>
            <a:ext cx="8186358" cy="56980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F6C7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 CONTENU DE LA MISE EN COMPATIBILITE DU PLU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B3800BB-E261-4F0D-95B6-CF88E5DBA04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828098" y="2844535"/>
            <a:ext cx="2707439" cy="225903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AA4F057-6957-4386-84BD-EF64A9405460}"/>
              </a:ext>
            </a:extLst>
          </p:cNvPr>
          <p:cNvSpPr/>
          <p:nvPr/>
        </p:nvSpPr>
        <p:spPr>
          <a:xfrm>
            <a:off x="749147" y="2007252"/>
            <a:ext cx="4078951" cy="1674565"/>
          </a:xfrm>
          <a:custGeom>
            <a:avLst/>
            <a:gdLst>
              <a:gd name="connsiteX0" fmla="*/ 0 w 4078951"/>
              <a:gd name="connsiteY0" fmla="*/ 279100 h 1674565"/>
              <a:gd name="connsiteX1" fmla="*/ 279100 w 4078951"/>
              <a:gd name="connsiteY1" fmla="*/ 0 h 1674565"/>
              <a:gd name="connsiteX2" fmla="*/ 3799851 w 4078951"/>
              <a:gd name="connsiteY2" fmla="*/ 0 h 1674565"/>
              <a:gd name="connsiteX3" fmla="*/ 4078951 w 4078951"/>
              <a:gd name="connsiteY3" fmla="*/ 279100 h 1674565"/>
              <a:gd name="connsiteX4" fmla="*/ 4078951 w 4078951"/>
              <a:gd name="connsiteY4" fmla="*/ 1395465 h 1674565"/>
              <a:gd name="connsiteX5" fmla="*/ 3799851 w 4078951"/>
              <a:gd name="connsiteY5" fmla="*/ 1674565 h 1674565"/>
              <a:gd name="connsiteX6" fmla="*/ 279100 w 4078951"/>
              <a:gd name="connsiteY6" fmla="*/ 1674565 h 1674565"/>
              <a:gd name="connsiteX7" fmla="*/ 0 w 4078951"/>
              <a:gd name="connsiteY7" fmla="*/ 1395465 h 1674565"/>
              <a:gd name="connsiteX8" fmla="*/ 0 w 4078951"/>
              <a:gd name="connsiteY8" fmla="*/ 279100 h 167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8951" h="1674565" fill="none" extrusionOk="0">
                <a:moveTo>
                  <a:pt x="0" y="279100"/>
                </a:moveTo>
                <a:cubicBezTo>
                  <a:pt x="2713" y="129819"/>
                  <a:pt x="145758" y="9737"/>
                  <a:pt x="279100" y="0"/>
                </a:cubicBezTo>
                <a:cubicBezTo>
                  <a:pt x="659335" y="72736"/>
                  <a:pt x="2149249" y="127944"/>
                  <a:pt x="3799851" y="0"/>
                </a:cubicBezTo>
                <a:cubicBezTo>
                  <a:pt x="3933241" y="-20095"/>
                  <a:pt x="4076672" y="122204"/>
                  <a:pt x="4078951" y="279100"/>
                </a:cubicBezTo>
                <a:cubicBezTo>
                  <a:pt x="4001528" y="688535"/>
                  <a:pt x="4094424" y="1007075"/>
                  <a:pt x="4078951" y="1395465"/>
                </a:cubicBezTo>
                <a:cubicBezTo>
                  <a:pt x="4095605" y="1542914"/>
                  <a:pt x="3960076" y="1666669"/>
                  <a:pt x="3799851" y="1674565"/>
                </a:cubicBezTo>
                <a:cubicBezTo>
                  <a:pt x="2309598" y="1797057"/>
                  <a:pt x="2023704" y="1781721"/>
                  <a:pt x="279100" y="1674565"/>
                </a:cubicBezTo>
                <a:cubicBezTo>
                  <a:pt x="117961" y="1693846"/>
                  <a:pt x="6662" y="1542235"/>
                  <a:pt x="0" y="1395465"/>
                </a:cubicBezTo>
                <a:cubicBezTo>
                  <a:pt x="-11617" y="1264504"/>
                  <a:pt x="-63512" y="498772"/>
                  <a:pt x="0" y="279100"/>
                </a:cubicBezTo>
                <a:close/>
              </a:path>
              <a:path w="4078951" h="1674565" stroke="0" extrusionOk="0">
                <a:moveTo>
                  <a:pt x="0" y="279100"/>
                </a:moveTo>
                <a:cubicBezTo>
                  <a:pt x="-6102" y="136220"/>
                  <a:pt x="107923" y="-23829"/>
                  <a:pt x="279100" y="0"/>
                </a:cubicBezTo>
                <a:cubicBezTo>
                  <a:pt x="1028759" y="-136177"/>
                  <a:pt x="2805667" y="77349"/>
                  <a:pt x="3799851" y="0"/>
                </a:cubicBezTo>
                <a:cubicBezTo>
                  <a:pt x="3958868" y="-24465"/>
                  <a:pt x="4081383" y="123798"/>
                  <a:pt x="4078951" y="279100"/>
                </a:cubicBezTo>
                <a:cubicBezTo>
                  <a:pt x="4045184" y="657391"/>
                  <a:pt x="4058244" y="841633"/>
                  <a:pt x="4078951" y="1395465"/>
                </a:cubicBezTo>
                <a:cubicBezTo>
                  <a:pt x="4095940" y="1540905"/>
                  <a:pt x="3947167" y="1668425"/>
                  <a:pt x="3799851" y="1674565"/>
                </a:cubicBezTo>
                <a:cubicBezTo>
                  <a:pt x="2221443" y="1710983"/>
                  <a:pt x="1006199" y="1785514"/>
                  <a:pt x="279100" y="1674565"/>
                </a:cubicBezTo>
                <a:cubicBezTo>
                  <a:pt x="123497" y="1671177"/>
                  <a:pt x="20088" y="1530671"/>
                  <a:pt x="0" y="1395465"/>
                </a:cubicBezTo>
                <a:cubicBezTo>
                  <a:pt x="38699" y="1029066"/>
                  <a:pt x="43005" y="651548"/>
                  <a:pt x="0" y="2791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de secteurs d’intérêt écologique aux abords des cours d’eau</a:t>
            </a:r>
          </a:p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(état existant)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DEF3850-B16A-4075-8171-24C5B9313DE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828098" y="2844535"/>
            <a:ext cx="2101512" cy="18510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 : carré corné 6">
            <a:extLst>
              <a:ext uri="{FF2B5EF4-FFF2-40B4-BE49-F238E27FC236}">
                <a16:creationId xmlns:a16="http://schemas.microsoft.com/office/drawing/2014/main" id="{AD13491F-696D-4F83-AB23-2AAB9DD7A39E}"/>
              </a:ext>
            </a:extLst>
          </p:cNvPr>
          <p:cNvSpPr/>
          <p:nvPr/>
        </p:nvSpPr>
        <p:spPr>
          <a:xfrm>
            <a:off x="5299113" y="505196"/>
            <a:ext cx="3362662" cy="826394"/>
          </a:xfrm>
          <a:prstGeom prst="foldedCorner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état d’avancement</a:t>
            </a:r>
          </a:p>
        </p:txBody>
      </p:sp>
    </p:spTree>
    <p:extLst>
      <p:ext uri="{BB962C8B-B14F-4D97-AF65-F5344CB8AC3E}">
        <p14:creationId xmlns:p14="http://schemas.microsoft.com/office/powerpoint/2010/main" val="646383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05824E-4B57-45D3-BC53-429D47CB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0"/>
          <a:stretch/>
        </p:blipFill>
        <p:spPr>
          <a:xfrm>
            <a:off x="957642" y="1244906"/>
            <a:ext cx="8186358" cy="56130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lang="fr-FR" dirty="0"/>
              <a:t>LE CONTENU DE LA MISE EN COMPATIBILITE DU PLU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AA4F057-6957-4386-84BD-EF64A9405460}"/>
              </a:ext>
            </a:extLst>
          </p:cNvPr>
          <p:cNvSpPr/>
          <p:nvPr/>
        </p:nvSpPr>
        <p:spPr>
          <a:xfrm>
            <a:off x="4849388" y="3902587"/>
            <a:ext cx="4078951" cy="2658503"/>
          </a:xfrm>
          <a:custGeom>
            <a:avLst/>
            <a:gdLst>
              <a:gd name="connsiteX0" fmla="*/ 0 w 4078951"/>
              <a:gd name="connsiteY0" fmla="*/ 443093 h 2658503"/>
              <a:gd name="connsiteX1" fmla="*/ 443093 w 4078951"/>
              <a:gd name="connsiteY1" fmla="*/ 0 h 2658503"/>
              <a:gd name="connsiteX2" fmla="*/ 3635858 w 4078951"/>
              <a:gd name="connsiteY2" fmla="*/ 0 h 2658503"/>
              <a:gd name="connsiteX3" fmla="*/ 4078951 w 4078951"/>
              <a:gd name="connsiteY3" fmla="*/ 443093 h 2658503"/>
              <a:gd name="connsiteX4" fmla="*/ 4078951 w 4078951"/>
              <a:gd name="connsiteY4" fmla="*/ 2215410 h 2658503"/>
              <a:gd name="connsiteX5" fmla="*/ 3635858 w 4078951"/>
              <a:gd name="connsiteY5" fmla="*/ 2658503 h 2658503"/>
              <a:gd name="connsiteX6" fmla="*/ 443093 w 4078951"/>
              <a:gd name="connsiteY6" fmla="*/ 2658503 h 2658503"/>
              <a:gd name="connsiteX7" fmla="*/ 0 w 4078951"/>
              <a:gd name="connsiteY7" fmla="*/ 2215410 h 2658503"/>
              <a:gd name="connsiteX8" fmla="*/ 0 w 4078951"/>
              <a:gd name="connsiteY8" fmla="*/ 443093 h 265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8951" h="2658503" fill="none" extrusionOk="0">
                <a:moveTo>
                  <a:pt x="0" y="443093"/>
                </a:moveTo>
                <a:cubicBezTo>
                  <a:pt x="5686" y="208571"/>
                  <a:pt x="204908" y="3056"/>
                  <a:pt x="443093" y="0"/>
                </a:cubicBezTo>
                <a:cubicBezTo>
                  <a:pt x="1027733" y="72736"/>
                  <a:pt x="2788177" y="127944"/>
                  <a:pt x="3635858" y="0"/>
                </a:cubicBezTo>
                <a:cubicBezTo>
                  <a:pt x="3858340" y="-21526"/>
                  <a:pt x="4053931" y="168154"/>
                  <a:pt x="4078951" y="443093"/>
                </a:cubicBezTo>
                <a:cubicBezTo>
                  <a:pt x="4187873" y="667510"/>
                  <a:pt x="4238408" y="1963055"/>
                  <a:pt x="4078951" y="2215410"/>
                </a:cubicBezTo>
                <a:cubicBezTo>
                  <a:pt x="4110727" y="2447351"/>
                  <a:pt x="3902998" y="2629389"/>
                  <a:pt x="3635858" y="2658503"/>
                </a:cubicBezTo>
                <a:cubicBezTo>
                  <a:pt x="2546765" y="2780995"/>
                  <a:pt x="1675335" y="2765659"/>
                  <a:pt x="443093" y="2658503"/>
                </a:cubicBezTo>
                <a:cubicBezTo>
                  <a:pt x="186355" y="2691641"/>
                  <a:pt x="31575" y="2425178"/>
                  <a:pt x="0" y="2215410"/>
                </a:cubicBezTo>
                <a:cubicBezTo>
                  <a:pt x="-140584" y="1857941"/>
                  <a:pt x="-126973" y="1199001"/>
                  <a:pt x="0" y="443093"/>
                </a:cubicBezTo>
                <a:close/>
              </a:path>
              <a:path w="4078951" h="2658503" stroke="0" extrusionOk="0">
                <a:moveTo>
                  <a:pt x="0" y="443093"/>
                </a:moveTo>
                <a:cubicBezTo>
                  <a:pt x="-2686" y="203336"/>
                  <a:pt x="195717" y="-3724"/>
                  <a:pt x="443093" y="0"/>
                </a:cubicBezTo>
                <a:cubicBezTo>
                  <a:pt x="1041370" y="-136177"/>
                  <a:pt x="2415056" y="77349"/>
                  <a:pt x="3635858" y="0"/>
                </a:cubicBezTo>
                <a:cubicBezTo>
                  <a:pt x="3885590" y="-25187"/>
                  <a:pt x="4104547" y="186182"/>
                  <a:pt x="4078951" y="443093"/>
                </a:cubicBezTo>
                <a:cubicBezTo>
                  <a:pt x="3982391" y="960618"/>
                  <a:pt x="3997119" y="1713562"/>
                  <a:pt x="4078951" y="2215410"/>
                </a:cubicBezTo>
                <a:cubicBezTo>
                  <a:pt x="4092096" y="2453391"/>
                  <a:pt x="3848162" y="2629355"/>
                  <a:pt x="3635858" y="2658503"/>
                </a:cubicBezTo>
                <a:cubicBezTo>
                  <a:pt x="2730651" y="2694921"/>
                  <a:pt x="2006072" y="2769452"/>
                  <a:pt x="443093" y="2658503"/>
                </a:cubicBezTo>
                <a:cubicBezTo>
                  <a:pt x="190410" y="2640014"/>
                  <a:pt x="3781" y="2456560"/>
                  <a:pt x="0" y="2215410"/>
                </a:cubicBezTo>
                <a:cubicBezTo>
                  <a:pt x="102732" y="1685307"/>
                  <a:pt x="88958" y="769766"/>
                  <a:pt x="0" y="4430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de délimitation des zones humides</a:t>
            </a:r>
          </a:p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(état existant)</a:t>
            </a:r>
          </a:p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intégration dans la zone N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DEF3850-B16A-4075-8171-24C5B9313DE2}"/>
              </a:ext>
            </a:extLst>
          </p:cNvPr>
          <p:cNvCxnSpPr>
            <a:cxnSpLocks/>
          </p:cNvCxnSpPr>
          <p:nvPr/>
        </p:nvCxnSpPr>
        <p:spPr>
          <a:xfrm flipH="1" flipV="1">
            <a:off x="3283028" y="3183876"/>
            <a:ext cx="1566360" cy="95410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 : carré corné 6">
            <a:extLst>
              <a:ext uri="{FF2B5EF4-FFF2-40B4-BE49-F238E27FC236}">
                <a16:creationId xmlns:a16="http://schemas.microsoft.com/office/drawing/2014/main" id="{173A63AF-3631-4E94-9DEE-9D323D4D6AC1}"/>
              </a:ext>
            </a:extLst>
          </p:cNvPr>
          <p:cNvSpPr/>
          <p:nvPr/>
        </p:nvSpPr>
        <p:spPr>
          <a:xfrm>
            <a:off x="5299113" y="505196"/>
            <a:ext cx="3362662" cy="826394"/>
          </a:xfrm>
          <a:prstGeom prst="foldedCorner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état d’avancement</a:t>
            </a:r>
          </a:p>
        </p:txBody>
      </p:sp>
    </p:spTree>
    <p:extLst>
      <p:ext uri="{BB962C8B-B14F-4D97-AF65-F5344CB8AC3E}">
        <p14:creationId xmlns:p14="http://schemas.microsoft.com/office/powerpoint/2010/main" val="2599977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98F647A-0BB5-4334-B6D7-8D9A8B48A6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6816" y="1159955"/>
            <a:ext cx="8147184" cy="56850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lang="fr-FR" dirty="0"/>
              <a:t>LE CONTENU DE LA MISE EN COMPATIBILITE DU PLU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FE74189-FED1-4E99-8E09-392EFE666527}"/>
              </a:ext>
            </a:extLst>
          </p:cNvPr>
          <p:cNvSpPr/>
          <p:nvPr/>
        </p:nvSpPr>
        <p:spPr>
          <a:xfrm>
            <a:off x="1196188" y="4616067"/>
            <a:ext cx="3563100" cy="1736737"/>
          </a:xfrm>
          <a:custGeom>
            <a:avLst/>
            <a:gdLst>
              <a:gd name="connsiteX0" fmla="*/ 0 w 3563100"/>
              <a:gd name="connsiteY0" fmla="*/ 289462 h 1736737"/>
              <a:gd name="connsiteX1" fmla="*/ 289462 w 3563100"/>
              <a:gd name="connsiteY1" fmla="*/ 0 h 1736737"/>
              <a:gd name="connsiteX2" fmla="*/ 3273638 w 3563100"/>
              <a:gd name="connsiteY2" fmla="*/ 0 h 1736737"/>
              <a:gd name="connsiteX3" fmla="*/ 3563100 w 3563100"/>
              <a:gd name="connsiteY3" fmla="*/ 289462 h 1736737"/>
              <a:gd name="connsiteX4" fmla="*/ 3563100 w 3563100"/>
              <a:gd name="connsiteY4" fmla="*/ 1447275 h 1736737"/>
              <a:gd name="connsiteX5" fmla="*/ 3273638 w 3563100"/>
              <a:gd name="connsiteY5" fmla="*/ 1736737 h 1736737"/>
              <a:gd name="connsiteX6" fmla="*/ 289462 w 3563100"/>
              <a:gd name="connsiteY6" fmla="*/ 1736737 h 1736737"/>
              <a:gd name="connsiteX7" fmla="*/ 0 w 3563100"/>
              <a:gd name="connsiteY7" fmla="*/ 1447275 h 1736737"/>
              <a:gd name="connsiteX8" fmla="*/ 0 w 3563100"/>
              <a:gd name="connsiteY8" fmla="*/ 289462 h 173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3100" h="1736737" fill="none" extrusionOk="0">
                <a:moveTo>
                  <a:pt x="0" y="289462"/>
                </a:moveTo>
                <a:cubicBezTo>
                  <a:pt x="11094" y="149482"/>
                  <a:pt x="154816" y="11805"/>
                  <a:pt x="289462" y="0"/>
                </a:cubicBezTo>
                <a:cubicBezTo>
                  <a:pt x="793338" y="72736"/>
                  <a:pt x="2958026" y="127944"/>
                  <a:pt x="3273638" y="0"/>
                </a:cubicBezTo>
                <a:cubicBezTo>
                  <a:pt x="3431093" y="-2333"/>
                  <a:pt x="3549648" y="113346"/>
                  <a:pt x="3563100" y="289462"/>
                </a:cubicBezTo>
                <a:cubicBezTo>
                  <a:pt x="3504205" y="771648"/>
                  <a:pt x="3602023" y="1265336"/>
                  <a:pt x="3563100" y="1447275"/>
                </a:cubicBezTo>
                <a:cubicBezTo>
                  <a:pt x="3591951" y="1595543"/>
                  <a:pt x="3445411" y="1721277"/>
                  <a:pt x="3273638" y="1736737"/>
                </a:cubicBezTo>
                <a:cubicBezTo>
                  <a:pt x="2920903" y="1859229"/>
                  <a:pt x="595193" y="1843893"/>
                  <a:pt x="289462" y="1736737"/>
                </a:cubicBezTo>
                <a:cubicBezTo>
                  <a:pt x="119424" y="1764774"/>
                  <a:pt x="14717" y="1590852"/>
                  <a:pt x="0" y="1447275"/>
                </a:cubicBezTo>
                <a:cubicBezTo>
                  <a:pt x="-42491" y="1224699"/>
                  <a:pt x="59505" y="778596"/>
                  <a:pt x="0" y="289462"/>
                </a:cubicBezTo>
                <a:close/>
              </a:path>
              <a:path w="3563100" h="1736737" stroke="0" extrusionOk="0">
                <a:moveTo>
                  <a:pt x="0" y="289462"/>
                </a:moveTo>
                <a:cubicBezTo>
                  <a:pt x="-7697" y="143803"/>
                  <a:pt x="124903" y="-6567"/>
                  <a:pt x="289462" y="0"/>
                </a:cubicBezTo>
                <a:cubicBezTo>
                  <a:pt x="1147683" y="-136177"/>
                  <a:pt x="2543062" y="77349"/>
                  <a:pt x="3273638" y="0"/>
                </a:cubicBezTo>
                <a:cubicBezTo>
                  <a:pt x="3434927" y="-7149"/>
                  <a:pt x="3579524" y="121770"/>
                  <a:pt x="3563100" y="289462"/>
                </a:cubicBezTo>
                <a:cubicBezTo>
                  <a:pt x="3592193" y="793466"/>
                  <a:pt x="3471106" y="1095270"/>
                  <a:pt x="3563100" y="1447275"/>
                </a:cubicBezTo>
                <a:cubicBezTo>
                  <a:pt x="3587789" y="1594493"/>
                  <a:pt x="3419631" y="1724261"/>
                  <a:pt x="3273638" y="1736737"/>
                </a:cubicBezTo>
                <a:cubicBezTo>
                  <a:pt x="2769004" y="1773155"/>
                  <a:pt x="1667002" y="1847686"/>
                  <a:pt x="289462" y="1736737"/>
                </a:cubicBezTo>
                <a:cubicBezTo>
                  <a:pt x="126254" y="1728980"/>
                  <a:pt x="18880" y="1589342"/>
                  <a:pt x="0" y="1447275"/>
                </a:cubicBezTo>
                <a:cubicBezTo>
                  <a:pt x="-26650" y="905217"/>
                  <a:pt x="-26102" y="646144"/>
                  <a:pt x="0" y="28946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de modification des emplacements réservés</a:t>
            </a:r>
          </a:p>
        </p:txBody>
      </p:sp>
      <p:sp>
        <p:nvSpPr>
          <p:cNvPr id="5" name="Rectangle : carré corné 4">
            <a:extLst>
              <a:ext uri="{FF2B5EF4-FFF2-40B4-BE49-F238E27FC236}">
                <a16:creationId xmlns:a16="http://schemas.microsoft.com/office/drawing/2014/main" id="{DADCA88C-CCBF-4B45-98EF-A1F19BE6002D}"/>
              </a:ext>
            </a:extLst>
          </p:cNvPr>
          <p:cNvSpPr/>
          <p:nvPr/>
        </p:nvSpPr>
        <p:spPr>
          <a:xfrm>
            <a:off x="5299113" y="505196"/>
            <a:ext cx="3362662" cy="826394"/>
          </a:xfrm>
          <a:prstGeom prst="foldedCorner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 état d’avancement</a:t>
            </a:r>
          </a:p>
        </p:txBody>
      </p:sp>
    </p:spTree>
    <p:extLst>
      <p:ext uri="{BB962C8B-B14F-4D97-AF65-F5344CB8AC3E}">
        <p14:creationId xmlns:p14="http://schemas.microsoft.com/office/powerpoint/2010/main" val="149284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4FEEEF-8AE8-4618-9883-74CFD0D9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4" y="1395360"/>
            <a:ext cx="7632854" cy="51149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lang="fr-FR" dirty="0"/>
              <a:t>LE CONTENU DE LA MISE EN COMPATIBILITE DU PLU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FE74189-FED1-4E99-8E09-392EFE666527}"/>
              </a:ext>
            </a:extLst>
          </p:cNvPr>
          <p:cNvSpPr/>
          <p:nvPr/>
        </p:nvSpPr>
        <p:spPr>
          <a:xfrm>
            <a:off x="700429" y="5133861"/>
            <a:ext cx="1910569" cy="1097758"/>
          </a:xfrm>
          <a:custGeom>
            <a:avLst/>
            <a:gdLst>
              <a:gd name="connsiteX0" fmla="*/ 0 w 1910569"/>
              <a:gd name="connsiteY0" fmla="*/ 182963 h 1097758"/>
              <a:gd name="connsiteX1" fmla="*/ 182963 w 1910569"/>
              <a:gd name="connsiteY1" fmla="*/ 0 h 1097758"/>
              <a:gd name="connsiteX2" fmla="*/ 1727606 w 1910569"/>
              <a:gd name="connsiteY2" fmla="*/ 0 h 1097758"/>
              <a:gd name="connsiteX3" fmla="*/ 1910569 w 1910569"/>
              <a:gd name="connsiteY3" fmla="*/ 182963 h 1097758"/>
              <a:gd name="connsiteX4" fmla="*/ 1910569 w 1910569"/>
              <a:gd name="connsiteY4" fmla="*/ 914795 h 1097758"/>
              <a:gd name="connsiteX5" fmla="*/ 1727606 w 1910569"/>
              <a:gd name="connsiteY5" fmla="*/ 1097758 h 1097758"/>
              <a:gd name="connsiteX6" fmla="*/ 182963 w 1910569"/>
              <a:gd name="connsiteY6" fmla="*/ 1097758 h 1097758"/>
              <a:gd name="connsiteX7" fmla="*/ 0 w 1910569"/>
              <a:gd name="connsiteY7" fmla="*/ 914795 h 1097758"/>
              <a:gd name="connsiteX8" fmla="*/ 0 w 1910569"/>
              <a:gd name="connsiteY8" fmla="*/ 182963 h 109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0569" h="1097758" fill="none" extrusionOk="0">
                <a:moveTo>
                  <a:pt x="0" y="182963"/>
                </a:moveTo>
                <a:cubicBezTo>
                  <a:pt x="6104" y="92856"/>
                  <a:pt x="92290" y="4856"/>
                  <a:pt x="182963" y="0"/>
                </a:cubicBezTo>
                <a:cubicBezTo>
                  <a:pt x="477063" y="89515"/>
                  <a:pt x="1454503" y="-99271"/>
                  <a:pt x="1727606" y="0"/>
                </a:cubicBezTo>
                <a:cubicBezTo>
                  <a:pt x="1814374" y="-13827"/>
                  <a:pt x="1899359" y="68372"/>
                  <a:pt x="1910569" y="182963"/>
                </a:cubicBezTo>
                <a:cubicBezTo>
                  <a:pt x="1857587" y="447934"/>
                  <a:pt x="1891652" y="626593"/>
                  <a:pt x="1910569" y="914795"/>
                </a:cubicBezTo>
                <a:cubicBezTo>
                  <a:pt x="1924473" y="1010254"/>
                  <a:pt x="1833606" y="1091330"/>
                  <a:pt x="1727606" y="1097758"/>
                </a:cubicBezTo>
                <a:cubicBezTo>
                  <a:pt x="1432259" y="1005329"/>
                  <a:pt x="363185" y="1218719"/>
                  <a:pt x="182963" y="1097758"/>
                </a:cubicBezTo>
                <a:cubicBezTo>
                  <a:pt x="76720" y="1112077"/>
                  <a:pt x="9739" y="1005065"/>
                  <a:pt x="0" y="914795"/>
                </a:cubicBezTo>
                <a:cubicBezTo>
                  <a:pt x="5306" y="622641"/>
                  <a:pt x="-62260" y="390538"/>
                  <a:pt x="0" y="182963"/>
                </a:cubicBezTo>
                <a:close/>
              </a:path>
              <a:path w="1910569" h="1097758" stroke="0" extrusionOk="0">
                <a:moveTo>
                  <a:pt x="0" y="182963"/>
                </a:moveTo>
                <a:cubicBezTo>
                  <a:pt x="-5699" y="92434"/>
                  <a:pt x="76708" y="-7284"/>
                  <a:pt x="182963" y="0"/>
                </a:cubicBezTo>
                <a:cubicBezTo>
                  <a:pt x="940514" y="-131301"/>
                  <a:pt x="1499530" y="45370"/>
                  <a:pt x="1727606" y="0"/>
                </a:cubicBezTo>
                <a:cubicBezTo>
                  <a:pt x="1832484" y="-19224"/>
                  <a:pt x="1922378" y="76288"/>
                  <a:pt x="1910569" y="182963"/>
                </a:cubicBezTo>
                <a:cubicBezTo>
                  <a:pt x="1886886" y="355299"/>
                  <a:pt x="1914439" y="810611"/>
                  <a:pt x="1910569" y="914795"/>
                </a:cubicBezTo>
                <a:cubicBezTo>
                  <a:pt x="1926445" y="1007710"/>
                  <a:pt x="1826470" y="1095794"/>
                  <a:pt x="1727606" y="1097758"/>
                </a:cubicBezTo>
                <a:cubicBezTo>
                  <a:pt x="1327856" y="1117998"/>
                  <a:pt x="743388" y="1143625"/>
                  <a:pt x="182963" y="1097758"/>
                </a:cubicBezTo>
                <a:cubicBezTo>
                  <a:pt x="81031" y="1095708"/>
                  <a:pt x="9155" y="1007213"/>
                  <a:pt x="0" y="914795"/>
                </a:cubicBezTo>
                <a:cubicBezTo>
                  <a:pt x="14883" y="584027"/>
                  <a:pt x="21312" y="515521"/>
                  <a:pt x="0" y="18296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marR="0" lvl="0" indent="-3175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Projet d’OAP</a:t>
            </a:r>
          </a:p>
        </p:txBody>
      </p:sp>
      <p:sp>
        <p:nvSpPr>
          <p:cNvPr id="5" name="Rectangle : carré corné 4">
            <a:extLst>
              <a:ext uri="{FF2B5EF4-FFF2-40B4-BE49-F238E27FC236}">
                <a16:creationId xmlns:a16="http://schemas.microsoft.com/office/drawing/2014/main" id="{DADCA88C-CCBF-4B45-98EF-A1F19BE6002D}"/>
              </a:ext>
            </a:extLst>
          </p:cNvPr>
          <p:cNvSpPr/>
          <p:nvPr/>
        </p:nvSpPr>
        <p:spPr>
          <a:xfrm>
            <a:off x="5299113" y="505196"/>
            <a:ext cx="3362662" cy="826394"/>
          </a:xfrm>
          <a:prstGeom prst="foldedCorner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latin typeface="Calibri"/>
              </a:rPr>
              <a:t>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état d’avancement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485E1A-7EA9-483F-BA75-A8135D0487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587" y="1395360"/>
            <a:ext cx="2456180" cy="513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085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7">
            <a:extLst>
              <a:ext uri="{FF2B5EF4-FFF2-40B4-BE49-F238E27FC236}">
                <a16:creationId xmlns:a16="http://schemas.microsoft.com/office/drawing/2014/main" id="{22A1607F-C0AC-4179-8606-44D52AE64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73553"/>
              </p:ext>
            </p:extLst>
          </p:nvPr>
        </p:nvGraphicFramePr>
        <p:xfrm>
          <a:off x="56163" y="736383"/>
          <a:ext cx="9031672" cy="654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18">
                  <a:extLst>
                    <a:ext uri="{9D8B030D-6E8A-4147-A177-3AD203B41FA5}">
                      <a16:colId xmlns:a16="http://schemas.microsoft.com/office/drawing/2014/main" val="1509136693"/>
                    </a:ext>
                  </a:extLst>
                </a:gridCol>
                <a:gridCol w="2257918">
                  <a:extLst>
                    <a:ext uri="{9D8B030D-6E8A-4147-A177-3AD203B41FA5}">
                      <a16:colId xmlns:a16="http://schemas.microsoft.com/office/drawing/2014/main" val="2407659684"/>
                    </a:ext>
                  </a:extLst>
                </a:gridCol>
                <a:gridCol w="2257918">
                  <a:extLst>
                    <a:ext uri="{9D8B030D-6E8A-4147-A177-3AD203B41FA5}">
                      <a16:colId xmlns:a16="http://schemas.microsoft.com/office/drawing/2014/main" val="2363836803"/>
                    </a:ext>
                  </a:extLst>
                </a:gridCol>
                <a:gridCol w="2257918">
                  <a:extLst>
                    <a:ext uri="{9D8B030D-6E8A-4147-A177-3AD203B41FA5}">
                      <a16:colId xmlns:a16="http://schemas.microsoft.com/office/drawing/2014/main" val="297892351"/>
                    </a:ext>
                  </a:extLst>
                </a:gridCol>
              </a:tblGrid>
              <a:tr h="654758">
                <a:tc>
                  <a:txBody>
                    <a:bodyPr/>
                    <a:lstStyle/>
                    <a:p>
                      <a:pPr algn="ctr"/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3 à 5 mois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mois</a:t>
                      </a:r>
                      <a:endParaRPr kumimoji="0" lang="fr-F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600" b="1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à 2 mois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996497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3"/>
            <a:ext cx="7931389" cy="654758"/>
          </a:xfrm>
        </p:spPr>
        <p:txBody>
          <a:bodyPr/>
          <a:lstStyle/>
          <a:p>
            <a:r>
              <a:rPr lang="fr-FR" dirty="0"/>
              <a:t>LE DEROULEMENT DE LA PROCEDURE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FE200A4D-B5BE-40A8-B869-519FA121EA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281379"/>
              </p:ext>
            </p:extLst>
          </p:nvPr>
        </p:nvGraphicFramePr>
        <p:xfrm>
          <a:off x="56164" y="1145757"/>
          <a:ext cx="9031671" cy="5398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2008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F21C8-1435-41E7-BB13-11D9D4F9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votre attention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AD382D-AF21-4D54-99F0-BF0F9C2EC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7A7996-039B-4A07-8040-CA731227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74A4-FAFB-7548-9D1A-B52EBF256296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10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5905C5D-264A-4EBC-BD47-1C0B28DFD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37" y="1669876"/>
            <a:ext cx="8286579" cy="531281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404975" y="5919419"/>
            <a:ext cx="7110426" cy="790126"/>
          </a:xfrm>
          <a:custGeom>
            <a:avLst/>
            <a:gdLst>
              <a:gd name="connsiteX0" fmla="*/ 0 w 7110426"/>
              <a:gd name="connsiteY0" fmla="*/ 131690 h 790126"/>
              <a:gd name="connsiteX1" fmla="*/ 131690 w 7110426"/>
              <a:gd name="connsiteY1" fmla="*/ 0 h 790126"/>
              <a:gd name="connsiteX2" fmla="*/ 6978736 w 7110426"/>
              <a:gd name="connsiteY2" fmla="*/ 0 h 790126"/>
              <a:gd name="connsiteX3" fmla="*/ 7110426 w 7110426"/>
              <a:gd name="connsiteY3" fmla="*/ 131690 h 790126"/>
              <a:gd name="connsiteX4" fmla="*/ 7110426 w 7110426"/>
              <a:gd name="connsiteY4" fmla="*/ 658436 h 790126"/>
              <a:gd name="connsiteX5" fmla="*/ 6978736 w 7110426"/>
              <a:gd name="connsiteY5" fmla="*/ 790126 h 790126"/>
              <a:gd name="connsiteX6" fmla="*/ 131690 w 7110426"/>
              <a:gd name="connsiteY6" fmla="*/ 790126 h 790126"/>
              <a:gd name="connsiteX7" fmla="*/ 0 w 7110426"/>
              <a:gd name="connsiteY7" fmla="*/ 658436 h 790126"/>
              <a:gd name="connsiteX8" fmla="*/ 0 w 7110426"/>
              <a:gd name="connsiteY8" fmla="*/ 131690 h 79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790126" fill="none" extrusionOk="0">
                <a:moveTo>
                  <a:pt x="0" y="131690"/>
                </a:moveTo>
                <a:cubicBezTo>
                  <a:pt x="3779" y="65734"/>
                  <a:pt x="65931" y="3263"/>
                  <a:pt x="131690" y="0"/>
                </a:cubicBezTo>
                <a:cubicBezTo>
                  <a:pt x="1339126" y="72736"/>
                  <a:pt x="5883685" y="127944"/>
                  <a:pt x="6978736" y="0"/>
                </a:cubicBezTo>
                <a:cubicBezTo>
                  <a:pt x="7047818" y="-3532"/>
                  <a:pt x="7109530" y="57878"/>
                  <a:pt x="7110426" y="131690"/>
                </a:cubicBezTo>
                <a:cubicBezTo>
                  <a:pt x="7156441" y="194254"/>
                  <a:pt x="7064475" y="534076"/>
                  <a:pt x="7110426" y="658436"/>
                </a:cubicBezTo>
                <a:cubicBezTo>
                  <a:pt x="7119873" y="727369"/>
                  <a:pt x="7054881" y="785693"/>
                  <a:pt x="6978736" y="790126"/>
                </a:cubicBezTo>
                <a:cubicBezTo>
                  <a:pt x="4591935" y="912618"/>
                  <a:pt x="2389091" y="897282"/>
                  <a:pt x="131690" y="790126"/>
                </a:cubicBezTo>
                <a:cubicBezTo>
                  <a:pt x="54515" y="802378"/>
                  <a:pt x="7000" y="723418"/>
                  <a:pt x="0" y="658436"/>
                </a:cubicBezTo>
                <a:cubicBezTo>
                  <a:pt x="-44366" y="576858"/>
                  <a:pt x="7971" y="228747"/>
                  <a:pt x="0" y="131690"/>
                </a:cubicBezTo>
                <a:close/>
              </a:path>
              <a:path w="7110426" h="790126" stroke="0" extrusionOk="0">
                <a:moveTo>
                  <a:pt x="0" y="131690"/>
                </a:moveTo>
                <a:cubicBezTo>
                  <a:pt x="-4304" y="66903"/>
                  <a:pt x="54644" y="-6037"/>
                  <a:pt x="131690" y="0"/>
                </a:cubicBezTo>
                <a:cubicBezTo>
                  <a:pt x="2200088" y="-136177"/>
                  <a:pt x="4333349" y="77349"/>
                  <a:pt x="6978736" y="0"/>
                </a:cubicBezTo>
                <a:cubicBezTo>
                  <a:pt x="7052822" y="-6807"/>
                  <a:pt x="7114002" y="57256"/>
                  <a:pt x="7110426" y="131690"/>
                </a:cubicBezTo>
                <a:cubicBezTo>
                  <a:pt x="7148702" y="375591"/>
                  <a:pt x="7138735" y="526695"/>
                  <a:pt x="7110426" y="658436"/>
                </a:cubicBezTo>
                <a:cubicBezTo>
                  <a:pt x="7120478" y="726017"/>
                  <a:pt x="7047048" y="786153"/>
                  <a:pt x="6978736" y="790126"/>
                </a:cubicBezTo>
                <a:cubicBezTo>
                  <a:pt x="5387270" y="826544"/>
                  <a:pt x="3079787" y="901075"/>
                  <a:pt x="131690" y="790126"/>
                </a:cubicBezTo>
                <a:cubicBezTo>
                  <a:pt x="54238" y="779170"/>
                  <a:pt x="8880" y="722795"/>
                  <a:pt x="0" y="658436"/>
                </a:cubicBezTo>
                <a:cubicBezTo>
                  <a:pt x="-5417" y="499745"/>
                  <a:pt x="-23721" y="225612"/>
                  <a:pt x="0" y="131690"/>
                </a:cubicBezTo>
                <a:close/>
              </a:path>
            </a:pathLst>
          </a:custGeom>
          <a:solidFill>
            <a:srgbClr val="FCD5B5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espace en continuité de l’enveloppe urbaine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 ≈ 20 mn à pied du centre-ville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La situation et l’accessibilité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5BD9D2-978D-46A5-BA66-33AF9AAB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190" y="943068"/>
            <a:ext cx="3256810" cy="18656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B06E88A-FB41-4D7B-891D-C905FFAF9650}"/>
              </a:ext>
            </a:extLst>
          </p:cNvPr>
          <p:cNvCxnSpPr>
            <a:cxnSpLocks/>
          </p:cNvCxnSpPr>
          <p:nvPr/>
        </p:nvCxnSpPr>
        <p:spPr>
          <a:xfrm flipH="1">
            <a:off x="8037636" y="1350556"/>
            <a:ext cx="325074" cy="5253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2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8F8FEB-039D-449A-A4D1-242A3F642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36" y="1717877"/>
            <a:ext cx="8151963" cy="5127094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404975" y="1558390"/>
            <a:ext cx="7110426" cy="893987"/>
          </a:xfrm>
          <a:custGeom>
            <a:avLst/>
            <a:gdLst>
              <a:gd name="connsiteX0" fmla="*/ 0 w 7110426"/>
              <a:gd name="connsiteY0" fmla="*/ 149001 h 893987"/>
              <a:gd name="connsiteX1" fmla="*/ 149001 w 7110426"/>
              <a:gd name="connsiteY1" fmla="*/ 0 h 893987"/>
              <a:gd name="connsiteX2" fmla="*/ 6961425 w 7110426"/>
              <a:gd name="connsiteY2" fmla="*/ 0 h 893987"/>
              <a:gd name="connsiteX3" fmla="*/ 7110426 w 7110426"/>
              <a:gd name="connsiteY3" fmla="*/ 149001 h 893987"/>
              <a:gd name="connsiteX4" fmla="*/ 7110426 w 7110426"/>
              <a:gd name="connsiteY4" fmla="*/ 744986 h 893987"/>
              <a:gd name="connsiteX5" fmla="*/ 6961425 w 7110426"/>
              <a:gd name="connsiteY5" fmla="*/ 893987 h 893987"/>
              <a:gd name="connsiteX6" fmla="*/ 149001 w 7110426"/>
              <a:gd name="connsiteY6" fmla="*/ 893987 h 893987"/>
              <a:gd name="connsiteX7" fmla="*/ 0 w 7110426"/>
              <a:gd name="connsiteY7" fmla="*/ 744986 h 893987"/>
              <a:gd name="connsiteX8" fmla="*/ 0 w 7110426"/>
              <a:gd name="connsiteY8" fmla="*/ 149001 h 89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893987" fill="none" extrusionOk="0">
                <a:moveTo>
                  <a:pt x="0" y="149001"/>
                </a:moveTo>
                <a:cubicBezTo>
                  <a:pt x="671" y="67912"/>
                  <a:pt x="71931" y="2444"/>
                  <a:pt x="149001" y="0"/>
                </a:cubicBezTo>
                <a:cubicBezTo>
                  <a:pt x="887725" y="72736"/>
                  <a:pt x="4339106" y="127944"/>
                  <a:pt x="6961425" y="0"/>
                </a:cubicBezTo>
                <a:cubicBezTo>
                  <a:pt x="7035858" y="-7608"/>
                  <a:pt x="7109770" y="65918"/>
                  <a:pt x="7110426" y="149001"/>
                </a:cubicBezTo>
                <a:cubicBezTo>
                  <a:pt x="7136132" y="221668"/>
                  <a:pt x="7121757" y="592969"/>
                  <a:pt x="7110426" y="744986"/>
                </a:cubicBezTo>
                <a:cubicBezTo>
                  <a:pt x="7119098" y="823791"/>
                  <a:pt x="7047202" y="889462"/>
                  <a:pt x="6961425" y="893987"/>
                </a:cubicBezTo>
                <a:cubicBezTo>
                  <a:pt x="5466163" y="1016479"/>
                  <a:pt x="1682803" y="1001143"/>
                  <a:pt x="149001" y="893987"/>
                </a:cubicBezTo>
                <a:cubicBezTo>
                  <a:pt x="66110" y="895640"/>
                  <a:pt x="7685" y="818772"/>
                  <a:pt x="0" y="744986"/>
                </a:cubicBezTo>
                <a:cubicBezTo>
                  <a:pt x="-20120" y="502044"/>
                  <a:pt x="-11339" y="401367"/>
                  <a:pt x="0" y="149001"/>
                </a:cubicBezTo>
                <a:close/>
              </a:path>
              <a:path w="7110426" h="893987" stroke="0" extrusionOk="0">
                <a:moveTo>
                  <a:pt x="0" y="149001"/>
                </a:moveTo>
                <a:cubicBezTo>
                  <a:pt x="-5006" y="75950"/>
                  <a:pt x="58680" y="-11233"/>
                  <a:pt x="149001" y="0"/>
                </a:cubicBezTo>
                <a:cubicBezTo>
                  <a:pt x="1769898" y="-136177"/>
                  <a:pt x="5655471" y="77349"/>
                  <a:pt x="6961425" y="0"/>
                </a:cubicBezTo>
                <a:cubicBezTo>
                  <a:pt x="7045849" y="-10706"/>
                  <a:pt x="7117797" y="63197"/>
                  <a:pt x="7110426" y="149001"/>
                </a:cubicBezTo>
                <a:cubicBezTo>
                  <a:pt x="7101157" y="360081"/>
                  <a:pt x="7101481" y="575484"/>
                  <a:pt x="7110426" y="744986"/>
                </a:cubicBezTo>
                <a:cubicBezTo>
                  <a:pt x="7118067" y="823363"/>
                  <a:pt x="7034451" y="885654"/>
                  <a:pt x="6961425" y="893987"/>
                </a:cubicBezTo>
                <a:cubicBezTo>
                  <a:pt x="5865492" y="930405"/>
                  <a:pt x="3164634" y="1004936"/>
                  <a:pt x="149001" y="893987"/>
                </a:cubicBezTo>
                <a:cubicBezTo>
                  <a:pt x="62846" y="885021"/>
                  <a:pt x="11562" y="816377"/>
                  <a:pt x="0" y="744986"/>
                </a:cubicBezTo>
                <a:cubicBezTo>
                  <a:pt x="-16799" y="491951"/>
                  <a:pt x="17292" y="314095"/>
                  <a:pt x="0" y="149001"/>
                </a:cubicBezTo>
                <a:close/>
              </a:path>
            </a:pathLst>
          </a:custGeom>
          <a:solidFill>
            <a:srgbClr val="DACECD"/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 secteur occupé par des matériaux inertes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à réhabiliter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contexte paysager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7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contexte paysager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 9" descr="P338#yIS1">
            <a:extLst>
              <a:ext uri="{FF2B5EF4-FFF2-40B4-BE49-F238E27FC236}">
                <a16:creationId xmlns:a16="http://schemas.microsoft.com/office/drawing/2014/main" id="{7A2F4797-1B47-4E34-8B69-F80A6276450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556" y="1656181"/>
            <a:ext cx="5639960" cy="2726675"/>
          </a:xfrm>
          <a:prstGeom prst="rect">
            <a:avLst/>
          </a:prstGeom>
        </p:spPr>
      </p:pic>
      <p:pic>
        <p:nvPicPr>
          <p:cNvPr id="11" name="Image 10" descr="P332#yIS1">
            <a:extLst>
              <a:ext uri="{FF2B5EF4-FFF2-40B4-BE49-F238E27FC236}">
                <a16:creationId xmlns:a16="http://schemas.microsoft.com/office/drawing/2014/main" id="{25EF084D-D5DE-40DF-80D4-EDA9790F34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7" y="4060062"/>
            <a:ext cx="3757639" cy="280806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68EB60-EF89-4AE9-9704-1403F8BAD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810" y="4012792"/>
            <a:ext cx="4043190" cy="284520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404975" y="1163429"/>
            <a:ext cx="7110426" cy="586779"/>
          </a:xfrm>
          <a:solidFill>
            <a:srgbClr val="DACECD"/>
          </a:solidFill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Des remblais à remodeler et renaturer</a:t>
            </a:r>
          </a:p>
        </p:txBody>
      </p:sp>
    </p:spTree>
    <p:extLst>
      <p:ext uri="{BB962C8B-B14F-4D97-AF65-F5344CB8AC3E}">
        <p14:creationId xmlns:p14="http://schemas.microsoft.com/office/powerpoint/2010/main" val="121964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contexte paysager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 descr="P305#yIS1">
            <a:extLst>
              <a:ext uri="{FF2B5EF4-FFF2-40B4-BE49-F238E27FC236}">
                <a16:creationId xmlns:a16="http://schemas.microsoft.com/office/drawing/2014/main" id="{A42AD75B-20CC-4401-A368-01CEA3773F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37" y="1673767"/>
            <a:ext cx="8153489" cy="4571305"/>
          </a:xfrm>
          <a:prstGeom prst="rect">
            <a:avLst/>
          </a:prstGeom>
          <a:noFill/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404975" y="6069526"/>
            <a:ext cx="7110426" cy="586779"/>
          </a:xfrm>
          <a:custGeom>
            <a:avLst/>
            <a:gdLst>
              <a:gd name="connsiteX0" fmla="*/ 0 w 7110426"/>
              <a:gd name="connsiteY0" fmla="*/ 97798 h 586779"/>
              <a:gd name="connsiteX1" fmla="*/ 97798 w 7110426"/>
              <a:gd name="connsiteY1" fmla="*/ 0 h 586779"/>
              <a:gd name="connsiteX2" fmla="*/ 7012628 w 7110426"/>
              <a:gd name="connsiteY2" fmla="*/ 0 h 586779"/>
              <a:gd name="connsiteX3" fmla="*/ 7110426 w 7110426"/>
              <a:gd name="connsiteY3" fmla="*/ 97798 h 586779"/>
              <a:gd name="connsiteX4" fmla="*/ 7110426 w 7110426"/>
              <a:gd name="connsiteY4" fmla="*/ 488981 h 586779"/>
              <a:gd name="connsiteX5" fmla="*/ 7012628 w 7110426"/>
              <a:gd name="connsiteY5" fmla="*/ 586779 h 586779"/>
              <a:gd name="connsiteX6" fmla="*/ 97798 w 7110426"/>
              <a:gd name="connsiteY6" fmla="*/ 586779 h 586779"/>
              <a:gd name="connsiteX7" fmla="*/ 0 w 7110426"/>
              <a:gd name="connsiteY7" fmla="*/ 488981 h 586779"/>
              <a:gd name="connsiteX8" fmla="*/ 0 w 7110426"/>
              <a:gd name="connsiteY8" fmla="*/ 97798 h 58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586779" fill="none" extrusionOk="0">
                <a:moveTo>
                  <a:pt x="0" y="97798"/>
                </a:moveTo>
                <a:cubicBezTo>
                  <a:pt x="361" y="44434"/>
                  <a:pt x="45033" y="584"/>
                  <a:pt x="97798" y="0"/>
                </a:cubicBezTo>
                <a:cubicBezTo>
                  <a:pt x="3403909" y="72736"/>
                  <a:pt x="3769516" y="127944"/>
                  <a:pt x="7012628" y="0"/>
                </a:cubicBezTo>
                <a:cubicBezTo>
                  <a:pt x="7061238" y="-5231"/>
                  <a:pt x="7106957" y="39595"/>
                  <a:pt x="7110426" y="97798"/>
                </a:cubicBezTo>
                <a:cubicBezTo>
                  <a:pt x="7123241" y="243239"/>
                  <a:pt x="7135900" y="318221"/>
                  <a:pt x="7110426" y="488981"/>
                </a:cubicBezTo>
                <a:cubicBezTo>
                  <a:pt x="7117283" y="540237"/>
                  <a:pt x="7069088" y="583601"/>
                  <a:pt x="7012628" y="586779"/>
                </a:cubicBezTo>
                <a:cubicBezTo>
                  <a:pt x="4071590" y="709271"/>
                  <a:pt x="1005952" y="693935"/>
                  <a:pt x="97798" y="586779"/>
                </a:cubicBezTo>
                <a:cubicBezTo>
                  <a:pt x="40441" y="595997"/>
                  <a:pt x="5544" y="536857"/>
                  <a:pt x="0" y="488981"/>
                </a:cubicBezTo>
                <a:cubicBezTo>
                  <a:pt x="-8376" y="297630"/>
                  <a:pt x="15850" y="199435"/>
                  <a:pt x="0" y="97798"/>
                </a:cubicBezTo>
                <a:close/>
              </a:path>
              <a:path w="7110426" h="586779" stroke="0" extrusionOk="0">
                <a:moveTo>
                  <a:pt x="0" y="97798"/>
                </a:moveTo>
                <a:cubicBezTo>
                  <a:pt x="-1057" y="45736"/>
                  <a:pt x="42042" y="-2440"/>
                  <a:pt x="97798" y="0"/>
                </a:cubicBezTo>
                <a:cubicBezTo>
                  <a:pt x="1063737" y="-136177"/>
                  <a:pt x="4904464" y="77349"/>
                  <a:pt x="7012628" y="0"/>
                </a:cubicBezTo>
                <a:cubicBezTo>
                  <a:pt x="7068439" y="-9030"/>
                  <a:pt x="7114924" y="41643"/>
                  <a:pt x="7110426" y="97798"/>
                </a:cubicBezTo>
                <a:cubicBezTo>
                  <a:pt x="7138279" y="266685"/>
                  <a:pt x="7113544" y="389301"/>
                  <a:pt x="7110426" y="488981"/>
                </a:cubicBezTo>
                <a:cubicBezTo>
                  <a:pt x="7112352" y="542006"/>
                  <a:pt x="7061860" y="582480"/>
                  <a:pt x="7012628" y="586779"/>
                </a:cubicBezTo>
                <a:cubicBezTo>
                  <a:pt x="4057320" y="623197"/>
                  <a:pt x="1338984" y="697728"/>
                  <a:pt x="97798" y="586779"/>
                </a:cubicBezTo>
                <a:cubicBezTo>
                  <a:pt x="42569" y="583956"/>
                  <a:pt x="6036" y="537303"/>
                  <a:pt x="0" y="488981"/>
                </a:cubicBezTo>
                <a:cubicBezTo>
                  <a:pt x="-13790" y="303309"/>
                  <a:pt x="-26771" y="231684"/>
                  <a:pt x="0" y="9779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 </a:t>
            </a:r>
            <a:r>
              <a:rPr lang="fr-FR" sz="2400" i="1" dirty="0">
                <a:solidFill>
                  <a:prstClr val="black"/>
                </a:solidFill>
                <a:cs typeface="Arial" panose="020B0604020202020204" pitchFamily="34" charset="0"/>
              </a:rPr>
              <a:t>boisements le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long de la RD </a:t>
            </a:r>
            <a:r>
              <a:rPr lang="fr-FR" sz="2400" i="1" dirty="0">
                <a:solidFill>
                  <a:prstClr val="black"/>
                </a:solidFill>
                <a:cs typeface="Arial" panose="020B0604020202020204" pitchFamily="34" charset="0"/>
              </a:rPr>
              <a:t>à préserver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9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FED83A2-021A-4417-94BE-1AE2CC8D2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37" y="1162292"/>
            <a:ext cx="5724076" cy="32071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contexte paysager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3DD896-E627-41DC-B647-9F8834984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659" y="3536414"/>
            <a:ext cx="4793341" cy="33085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074469" y="4774016"/>
            <a:ext cx="3167026" cy="817290"/>
          </a:xfrm>
          <a:custGeom>
            <a:avLst/>
            <a:gdLst>
              <a:gd name="connsiteX0" fmla="*/ 0 w 3167026"/>
              <a:gd name="connsiteY0" fmla="*/ 136218 h 817290"/>
              <a:gd name="connsiteX1" fmla="*/ 136218 w 3167026"/>
              <a:gd name="connsiteY1" fmla="*/ 0 h 817290"/>
              <a:gd name="connsiteX2" fmla="*/ 3030808 w 3167026"/>
              <a:gd name="connsiteY2" fmla="*/ 0 h 817290"/>
              <a:gd name="connsiteX3" fmla="*/ 3167026 w 3167026"/>
              <a:gd name="connsiteY3" fmla="*/ 136218 h 817290"/>
              <a:gd name="connsiteX4" fmla="*/ 3167026 w 3167026"/>
              <a:gd name="connsiteY4" fmla="*/ 681072 h 817290"/>
              <a:gd name="connsiteX5" fmla="*/ 3030808 w 3167026"/>
              <a:gd name="connsiteY5" fmla="*/ 817290 h 817290"/>
              <a:gd name="connsiteX6" fmla="*/ 136218 w 3167026"/>
              <a:gd name="connsiteY6" fmla="*/ 817290 h 817290"/>
              <a:gd name="connsiteX7" fmla="*/ 0 w 3167026"/>
              <a:gd name="connsiteY7" fmla="*/ 681072 h 817290"/>
              <a:gd name="connsiteX8" fmla="*/ 0 w 3167026"/>
              <a:gd name="connsiteY8" fmla="*/ 136218 h 81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7026" h="817290" fill="none" extrusionOk="0">
                <a:moveTo>
                  <a:pt x="0" y="136218"/>
                </a:moveTo>
                <a:cubicBezTo>
                  <a:pt x="2793" y="65994"/>
                  <a:pt x="65049" y="1901"/>
                  <a:pt x="136218" y="0"/>
                </a:cubicBezTo>
                <a:cubicBezTo>
                  <a:pt x="1162479" y="72736"/>
                  <a:pt x="1666103" y="127944"/>
                  <a:pt x="3030808" y="0"/>
                </a:cubicBezTo>
                <a:cubicBezTo>
                  <a:pt x="3098070" y="-7716"/>
                  <a:pt x="3163647" y="56905"/>
                  <a:pt x="3167026" y="136218"/>
                </a:cubicBezTo>
                <a:cubicBezTo>
                  <a:pt x="3119538" y="331063"/>
                  <a:pt x="3164027" y="441552"/>
                  <a:pt x="3167026" y="681072"/>
                </a:cubicBezTo>
                <a:cubicBezTo>
                  <a:pt x="3178890" y="751534"/>
                  <a:pt x="3113316" y="807843"/>
                  <a:pt x="3030808" y="817290"/>
                </a:cubicBezTo>
                <a:cubicBezTo>
                  <a:pt x="2373560" y="939782"/>
                  <a:pt x="835879" y="924446"/>
                  <a:pt x="136218" y="817290"/>
                </a:cubicBezTo>
                <a:cubicBezTo>
                  <a:pt x="59293" y="821958"/>
                  <a:pt x="2904" y="753089"/>
                  <a:pt x="0" y="681072"/>
                </a:cubicBezTo>
                <a:cubicBezTo>
                  <a:pt x="-30238" y="438594"/>
                  <a:pt x="14542" y="377121"/>
                  <a:pt x="0" y="136218"/>
                </a:cubicBezTo>
                <a:close/>
              </a:path>
              <a:path w="3167026" h="817290" stroke="0" extrusionOk="0">
                <a:moveTo>
                  <a:pt x="0" y="136218"/>
                </a:moveTo>
                <a:cubicBezTo>
                  <a:pt x="-2129" y="64916"/>
                  <a:pt x="55103" y="-8231"/>
                  <a:pt x="136218" y="0"/>
                </a:cubicBezTo>
                <a:cubicBezTo>
                  <a:pt x="563298" y="-136177"/>
                  <a:pt x="2026927" y="77349"/>
                  <a:pt x="3030808" y="0"/>
                </a:cubicBezTo>
                <a:cubicBezTo>
                  <a:pt x="3107725" y="-8461"/>
                  <a:pt x="3169241" y="59931"/>
                  <a:pt x="3167026" y="136218"/>
                </a:cubicBezTo>
                <a:cubicBezTo>
                  <a:pt x="3144680" y="213084"/>
                  <a:pt x="3207992" y="458990"/>
                  <a:pt x="3167026" y="681072"/>
                </a:cubicBezTo>
                <a:cubicBezTo>
                  <a:pt x="3169485" y="755044"/>
                  <a:pt x="3100633" y="812428"/>
                  <a:pt x="3030808" y="817290"/>
                </a:cubicBezTo>
                <a:cubicBezTo>
                  <a:pt x="2025181" y="853708"/>
                  <a:pt x="1056701" y="928239"/>
                  <a:pt x="136218" y="817290"/>
                </a:cubicBezTo>
                <a:cubicBezTo>
                  <a:pt x="58868" y="812373"/>
                  <a:pt x="2106" y="754317"/>
                  <a:pt x="0" y="681072"/>
                </a:cubicBezTo>
                <a:cubicBezTo>
                  <a:pt x="-23518" y="539641"/>
                  <a:pt x="-23292" y="252699"/>
                  <a:pt x="0" y="1362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berges du lac à renaturer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D6CF7-03FF-4BE0-84A0-3F8A45AF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-4762"/>
            <a:ext cx="8147050" cy="588962"/>
          </a:xfrm>
        </p:spPr>
        <p:txBody>
          <a:bodyPr/>
          <a:lstStyle/>
          <a:p>
            <a:r>
              <a:rPr lang="fr-FR" dirty="0"/>
              <a:t>LE SITE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B6784-BB3E-4881-AC3E-4A47A226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37" y="601289"/>
            <a:ext cx="7936303" cy="709718"/>
          </a:xfrm>
        </p:spPr>
        <p:txBody>
          <a:bodyPr>
            <a:normAutofit/>
          </a:bodyPr>
          <a:lstStyle/>
          <a:p>
            <a:pPr marL="538163" indent="-538163" algn="just">
              <a:buFont typeface="Arial" panose="020B0604020202020204" pitchFamily="34" charset="0"/>
              <a:buChar char="►"/>
            </a:pPr>
            <a:r>
              <a:rPr lang="fr-FR" b="1" dirty="0"/>
              <a:t>Le contexte paysager</a:t>
            </a:r>
          </a:p>
          <a:p>
            <a:pPr marL="0" indent="0" algn="just">
              <a:buNone/>
            </a:pPr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F53132-BEDF-46EC-A7C5-4567DAF8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4369" y="6574118"/>
            <a:ext cx="679631" cy="27085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874A4-FAFB-7548-9D1A-B52EBF256296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B7BF0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B7BF0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 10" descr="P311#yIS1">
            <a:extLst>
              <a:ext uri="{FF2B5EF4-FFF2-40B4-BE49-F238E27FC236}">
                <a16:creationId xmlns:a16="http://schemas.microsoft.com/office/drawing/2014/main" id="{D4060FC3-549A-4856-8837-D7F0A426C08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45" b="6155"/>
          <a:stretch/>
        </p:blipFill>
        <p:spPr bwMode="auto">
          <a:xfrm>
            <a:off x="1338990" y="1184102"/>
            <a:ext cx="7462969" cy="4790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30B4947-6E8C-4F58-BCFF-5E0BCCAE25C1}"/>
              </a:ext>
            </a:extLst>
          </p:cNvPr>
          <p:cNvSpPr/>
          <p:nvPr/>
        </p:nvSpPr>
        <p:spPr>
          <a:xfrm>
            <a:off x="1515261" y="5847311"/>
            <a:ext cx="7110426" cy="586779"/>
          </a:xfrm>
          <a:custGeom>
            <a:avLst/>
            <a:gdLst>
              <a:gd name="connsiteX0" fmla="*/ 0 w 7110426"/>
              <a:gd name="connsiteY0" fmla="*/ 97798 h 586779"/>
              <a:gd name="connsiteX1" fmla="*/ 97798 w 7110426"/>
              <a:gd name="connsiteY1" fmla="*/ 0 h 586779"/>
              <a:gd name="connsiteX2" fmla="*/ 7012628 w 7110426"/>
              <a:gd name="connsiteY2" fmla="*/ 0 h 586779"/>
              <a:gd name="connsiteX3" fmla="*/ 7110426 w 7110426"/>
              <a:gd name="connsiteY3" fmla="*/ 97798 h 586779"/>
              <a:gd name="connsiteX4" fmla="*/ 7110426 w 7110426"/>
              <a:gd name="connsiteY4" fmla="*/ 488981 h 586779"/>
              <a:gd name="connsiteX5" fmla="*/ 7012628 w 7110426"/>
              <a:gd name="connsiteY5" fmla="*/ 586779 h 586779"/>
              <a:gd name="connsiteX6" fmla="*/ 97798 w 7110426"/>
              <a:gd name="connsiteY6" fmla="*/ 586779 h 586779"/>
              <a:gd name="connsiteX7" fmla="*/ 0 w 7110426"/>
              <a:gd name="connsiteY7" fmla="*/ 488981 h 586779"/>
              <a:gd name="connsiteX8" fmla="*/ 0 w 7110426"/>
              <a:gd name="connsiteY8" fmla="*/ 97798 h 58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0426" h="586779" fill="none" extrusionOk="0">
                <a:moveTo>
                  <a:pt x="0" y="97798"/>
                </a:moveTo>
                <a:cubicBezTo>
                  <a:pt x="361" y="44434"/>
                  <a:pt x="45033" y="584"/>
                  <a:pt x="97798" y="0"/>
                </a:cubicBezTo>
                <a:cubicBezTo>
                  <a:pt x="3403909" y="72736"/>
                  <a:pt x="3769516" y="127944"/>
                  <a:pt x="7012628" y="0"/>
                </a:cubicBezTo>
                <a:cubicBezTo>
                  <a:pt x="7061238" y="-5231"/>
                  <a:pt x="7106957" y="39595"/>
                  <a:pt x="7110426" y="97798"/>
                </a:cubicBezTo>
                <a:cubicBezTo>
                  <a:pt x="7123241" y="243239"/>
                  <a:pt x="7135900" y="318221"/>
                  <a:pt x="7110426" y="488981"/>
                </a:cubicBezTo>
                <a:cubicBezTo>
                  <a:pt x="7117283" y="540237"/>
                  <a:pt x="7069088" y="583601"/>
                  <a:pt x="7012628" y="586779"/>
                </a:cubicBezTo>
                <a:cubicBezTo>
                  <a:pt x="4071590" y="709271"/>
                  <a:pt x="1005952" y="693935"/>
                  <a:pt x="97798" y="586779"/>
                </a:cubicBezTo>
                <a:cubicBezTo>
                  <a:pt x="40441" y="595997"/>
                  <a:pt x="5544" y="536857"/>
                  <a:pt x="0" y="488981"/>
                </a:cubicBezTo>
                <a:cubicBezTo>
                  <a:pt x="-8376" y="297630"/>
                  <a:pt x="15850" y="199435"/>
                  <a:pt x="0" y="97798"/>
                </a:cubicBezTo>
                <a:close/>
              </a:path>
              <a:path w="7110426" h="586779" stroke="0" extrusionOk="0">
                <a:moveTo>
                  <a:pt x="0" y="97798"/>
                </a:moveTo>
                <a:cubicBezTo>
                  <a:pt x="-1057" y="45736"/>
                  <a:pt x="42042" y="-2440"/>
                  <a:pt x="97798" y="0"/>
                </a:cubicBezTo>
                <a:cubicBezTo>
                  <a:pt x="1063737" y="-136177"/>
                  <a:pt x="4904464" y="77349"/>
                  <a:pt x="7012628" y="0"/>
                </a:cubicBezTo>
                <a:cubicBezTo>
                  <a:pt x="7068439" y="-9030"/>
                  <a:pt x="7114924" y="41643"/>
                  <a:pt x="7110426" y="97798"/>
                </a:cubicBezTo>
                <a:cubicBezTo>
                  <a:pt x="7138279" y="266685"/>
                  <a:pt x="7113544" y="389301"/>
                  <a:pt x="7110426" y="488981"/>
                </a:cubicBezTo>
                <a:cubicBezTo>
                  <a:pt x="7112352" y="542006"/>
                  <a:pt x="7061860" y="582480"/>
                  <a:pt x="7012628" y="586779"/>
                </a:cubicBezTo>
                <a:cubicBezTo>
                  <a:pt x="4057320" y="623197"/>
                  <a:pt x="1338984" y="697728"/>
                  <a:pt x="97798" y="586779"/>
                </a:cubicBezTo>
                <a:cubicBezTo>
                  <a:pt x="42569" y="583956"/>
                  <a:pt x="6036" y="537303"/>
                  <a:pt x="0" y="488981"/>
                </a:cubicBezTo>
                <a:cubicBezTo>
                  <a:pt x="-13790" y="303309"/>
                  <a:pt x="-26771" y="231684"/>
                  <a:pt x="0" y="9779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9318727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Des espaces publics </a:t>
            </a:r>
            <a:r>
              <a:rPr lang="fr-FR" sz="2400" i="1" dirty="0">
                <a:solidFill>
                  <a:prstClr val="black"/>
                </a:solidFill>
                <a:cs typeface="Arial" panose="020B0604020202020204" pitchFamily="34" charset="0"/>
              </a:rPr>
              <a:t>à requalifier et développer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021747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14054</TotalTime>
  <Words>1090</Words>
  <Application>Microsoft Office PowerPoint</Application>
  <PresentationFormat>Affichage à l'écran (4:3)</PresentationFormat>
  <Paragraphs>224</Paragraphs>
  <Slides>35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Calibri</vt:lpstr>
      <vt:lpstr>Helvetica</vt:lpstr>
      <vt:lpstr>Helvetica Light</vt:lpstr>
      <vt:lpstr>Montserrat Medium</vt:lpstr>
      <vt:lpstr>Montserrat SemiBold</vt:lpstr>
      <vt:lpstr>Wingdings</vt:lpstr>
      <vt:lpstr>1_Thème Office</vt:lpstr>
      <vt:lpstr>Présentation PowerPoint</vt:lpstr>
      <vt:lpstr>SOMMAIRE</vt:lpstr>
      <vt:lpstr>Le site </vt:lpstr>
      <vt:lpstr>LE SITE DU PROJET</vt:lpstr>
      <vt:lpstr>LE SITE DU PROJET</vt:lpstr>
      <vt:lpstr>LE SITE DU PROJET</vt:lpstr>
      <vt:lpstr>LE SITE DU PROJET</vt:lpstr>
      <vt:lpstr>LE SITE DU PROJET</vt:lpstr>
      <vt:lpstr>LE SITE DU PROJET</vt:lpstr>
      <vt:lpstr>LE SITE DU PROJET</vt:lpstr>
      <vt:lpstr>LE SITE DU PROJET</vt:lpstr>
      <vt:lpstr>LE SITE DU PROJET</vt:lpstr>
      <vt:lpstr>LE SITE DU PROJET</vt:lpstr>
      <vt:lpstr>LE SITE DU PROJET</vt:lpstr>
      <vt:lpstr>Contexte législatif et réglementaire</vt:lpstr>
      <vt:lpstr>LA LOI MONTAGNE</vt:lpstr>
      <vt:lpstr>LE PLU EN VIGUEUR</vt:lpstr>
      <vt:lpstr>LE PLU EN VIGUEUR</vt:lpstr>
      <vt:lpstr>LE PLU EN VIGUEUR</vt:lpstr>
      <vt:lpstr>LE PLU EN VIGUEUR</vt:lpstr>
      <vt:lpstr>LE PLU EN VIGUEUR</vt:lpstr>
      <vt:lpstr>LE PLU EN VIGUEUR</vt:lpstr>
      <vt:lpstr>LE PLU EN VIGUEUR</vt:lpstr>
      <vt:lpstr>L’aménagement d’un espace de loisirs et sportifs dans le secteur du lac de Thuy</vt:lpstr>
      <vt:lpstr>Partie Arter</vt:lpstr>
      <vt:lpstr>MISE EN COMPATIBILITE DU PLU</vt:lpstr>
      <vt:lpstr>UNE PROCÉDURE PRÉVUE ET ENCADRÉE PAR LE CODE DE L’URBANISME</vt:lpstr>
      <vt:lpstr>LA NÉCESSITÉ D’ADAPTER LE PLU POUR PERMETTRE LA MISE EN ŒUVRE DU PROJET</vt:lpstr>
      <vt:lpstr>LE CONTENU DE LA MISE EN COMPATIBILITE DU PLU</vt:lpstr>
      <vt:lpstr>LE CONTENU DE LA MISE EN COMPATIBILITE DU PLU</vt:lpstr>
      <vt:lpstr>LE CONTENU DE LA MISE EN COMPATIBILITE DU PLU</vt:lpstr>
      <vt:lpstr>LE CONTENU DE LA MISE EN COMPATIBILITE DU PLU</vt:lpstr>
      <vt:lpstr>LE CONTENU DE LA MISE EN COMPATIBILITE DU PLU</vt:lpstr>
      <vt:lpstr>LE DEROULEMENT DE LA PROCEDURE</vt:lpstr>
      <vt:lpstr>Merci pour votre attention</vt:lpstr>
    </vt:vector>
  </TitlesOfParts>
  <Company>AGENCE FUTURE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nm@territoiresdemain.fr</dc:creator>
  <cp:lastModifiedBy>Amenagement Territoire</cp:lastModifiedBy>
  <cp:revision>568</cp:revision>
  <cp:lastPrinted>2018-09-04T14:30:37Z</cp:lastPrinted>
  <dcterms:created xsi:type="dcterms:W3CDTF">2017-03-16T10:40:02Z</dcterms:created>
  <dcterms:modified xsi:type="dcterms:W3CDTF">2020-09-29T14:12:44Z</dcterms:modified>
</cp:coreProperties>
</file>