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7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handoutMasterIdLst>
    <p:handoutMasterId r:id="rId28"/>
  </p:handoutMasterIdLst>
  <p:sldIdLst>
    <p:sldId id="1055" r:id="rId2"/>
    <p:sldId id="433" r:id="rId3"/>
    <p:sldId id="421" r:id="rId4"/>
    <p:sldId id="567" r:id="rId5"/>
    <p:sldId id="1216" r:id="rId6"/>
    <p:sldId id="1217" r:id="rId7"/>
    <p:sldId id="1215" r:id="rId8"/>
    <p:sldId id="1218" r:id="rId9"/>
    <p:sldId id="416" r:id="rId10"/>
    <p:sldId id="1203" r:id="rId11"/>
    <p:sldId id="422" r:id="rId12"/>
    <p:sldId id="1190" r:id="rId13"/>
    <p:sldId id="1207" r:id="rId14"/>
    <p:sldId id="1202" r:id="rId15"/>
    <p:sldId id="1114" r:id="rId16"/>
    <p:sldId id="1209" r:id="rId17"/>
    <p:sldId id="1212" r:id="rId18"/>
    <p:sldId id="1210" r:id="rId19"/>
    <p:sldId id="1213" r:id="rId20"/>
    <p:sldId id="1214" r:id="rId21"/>
    <p:sldId id="383" r:id="rId22"/>
    <p:sldId id="424" r:id="rId23"/>
    <p:sldId id="426" r:id="rId24"/>
    <p:sldId id="431" r:id="rId25"/>
    <p:sldId id="1107" r:id="rId26"/>
  </p:sldIdLst>
  <p:sldSz cx="12192000" cy="6858000"/>
  <p:notesSz cx="7099300" cy="10234613"/>
  <p:defaultTextStyle>
    <a:defPPr rtl="0"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Bienvenue" id="{E75E278A-FF0E-49A4-B170-79828D63BBAD}">
          <p14:sldIdLst>
            <p14:sldId id="1055"/>
            <p14:sldId id="433"/>
            <p14:sldId id="421"/>
            <p14:sldId id="567"/>
            <p14:sldId id="1216"/>
            <p14:sldId id="1217"/>
            <p14:sldId id="1215"/>
            <p14:sldId id="1218"/>
            <p14:sldId id="416"/>
            <p14:sldId id="1203"/>
            <p14:sldId id="422"/>
            <p14:sldId id="1190"/>
            <p14:sldId id="1207"/>
            <p14:sldId id="1202"/>
            <p14:sldId id="1114"/>
            <p14:sldId id="1209"/>
            <p14:sldId id="1212"/>
            <p14:sldId id="1210"/>
            <p14:sldId id="1213"/>
            <p14:sldId id="1214"/>
            <p14:sldId id="383"/>
            <p14:sldId id="424"/>
            <p14:sldId id="426"/>
            <p14:sldId id="431"/>
            <p14:sldId id="1107"/>
          </p14:sldIdLst>
        </p14:section>
        <p14:section name="Création, morphose, annotation, collaboration, recherche" id="{B9B51309-D148-4332-87C2-07BE32FBCA3B}">
          <p14:sldIdLst/>
        </p14:section>
        <p14:section name="En savoir plus" id="{2CC34DB2-6590-42C0-AD4B-A04C6060184E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  <p:cmAuthor id="3" name="Utilisateur Windows" initials="UW" lastIdx="2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1BA29"/>
    <a:srgbClr val="7BBE4E"/>
    <a:srgbClr val="EEFF11"/>
    <a:srgbClr val="F1FF3B"/>
    <a:srgbClr val="C2F78D"/>
    <a:srgbClr val="FAF40A"/>
    <a:srgbClr val="FCF97B"/>
    <a:srgbClr val="E6AF00"/>
    <a:srgbClr val="A203FB"/>
    <a:srgbClr val="AF24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719" autoAdjust="0"/>
    <p:restoredTop sz="86380" autoAdjust="0"/>
  </p:normalViewPr>
  <p:slideViewPr>
    <p:cSldViewPr snapToGrid="0">
      <p:cViewPr varScale="1">
        <p:scale>
          <a:sx n="111" d="100"/>
          <a:sy n="111" d="100"/>
        </p:scale>
        <p:origin x="492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00" d="100"/>
          <a:sy n="100" d="100"/>
        </p:scale>
        <p:origin x="3504" y="-33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36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35" Type="http://schemas.openxmlformats.org/officeDocument/2006/relationships/customXml" Target="../customXml/item2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pPr rtl="0"/>
            <a:endParaRPr lang="fr-FR" dirty="0"/>
          </a:p>
        </p:txBody>
      </p:sp>
      <p:sp>
        <p:nvSpPr>
          <p:cNvPr id="3" name="Espace réservé de la date 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pPr rtl="0"/>
            <a:fld id="{153B9F70-C9FE-45FE-8BA2-11B9BDB0807C}" type="datetime1">
              <a:rPr lang="fr-FR" smtClean="0"/>
              <a:pPr rtl="0"/>
              <a:t>11/07/2025</a:t>
            </a:fld>
            <a:endParaRPr lang="fr-FR" dirty="0"/>
          </a:p>
        </p:txBody>
      </p:sp>
      <p:sp>
        <p:nvSpPr>
          <p:cNvPr id="4" name="Espace réservé du pied de page 3"/>
          <p:cNvSpPr>
            <a:spLocks noGrp="1"/>
          </p:cNvSpPr>
          <p:nvPr>
            <p:ph type="ftr" sz="quarter" idx="2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pPr rtl="0"/>
            <a:endParaRPr lang="fr-FR" dirty="0"/>
          </a:p>
        </p:txBody>
      </p:sp>
      <p:sp>
        <p:nvSpPr>
          <p:cNvPr id="5" name="Espace réservé du numéro de diapositive 4"/>
          <p:cNvSpPr>
            <a:spLocks noGrp="1"/>
          </p:cNvSpPr>
          <p:nvPr>
            <p:ph type="sldNum" sz="quarter" idx="3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pPr rtl="0"/>
            <a:fld id="{9C679768-A2FC-4D08-91F6-8DCE6C566B36}" type="slidenum">
              <a:rPr lang="fr-FR" smtClean="0"/>
              <a:pPr rtl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3025516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pPr rtl="0"/>
            <a:endParaRPr lang="fr-FR" noProof="0" dirty="0"/>
          </a:p>
        </p:txBody>
      </p:sp>
      <p:sp>
        <p:nvSpPr>
          <p:cNvPr id="3" name="Espace réservé de la date 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pPr rtl="0"/>
            <a:fld id="{722DDE82-2D54-4AB2-8114-EB06BAB63866}" type="datetime1">
              <a:rPr lang="fr-FR" noProof="0" smtClean="0"/>
              <a:pPr rtl="0"/>
              <a:t>11/07/2025</a:t>
            </a:fld>
            <a:endParaRPr lang="fr-FR" noProof="0" dirty="0"/>
          </a:p>
        </p:txBody>
      </p:sp>
      <p:sp>
        <p:nvSpPr>
          <p:cNvPr id="4" name="Espace réservé d’image de diapositive 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pPr rtl="0"/>
            <a:r>
              <a:rPr lang="en-US" noProof="0" dirty="0"/>
              <a:t>+</a:t>
            </a:r>
            <a:endParaRPr lang="fr-FR" noProof="0" dirty="0"/>
          </a:p>
        </p:txBody>
      </p:sp>
      <p:sp>
        <p:nvSpPr>
          <p:cNvPr id="5" name="Espace réservé des notes 4"/>
          <p:cNvSpPr>
            <a:spLocks noGrp="1"/>
          </p:cNvSpPr>
          <p:nvPr>
            <p:ph type="body" sz="quarter" idx="3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 rtl="0"/>
            <a:r>
              <a:rPr lang="fr-FR" noProof="0" dirty="0"/>
              <a:t>Modifiez les styles du texte du masque</a:t>
            </a:r>
          </a:p>
          <a:p>
            <a:pPr lvl="1" rtl="0"/>
            <a:r>
              <a:rPr lang="fr-FR" noProof="0" dirty="0"/>
              <a:t>Deuxième niveau</a:t>
            </a:r>
          </a:p>
          <a:p>
            <a:pPr lvl="2" rtl="0"/>
            <a:r>
              <a:rPr lang="fr-FR" noProof="0" dirty="0"/>
              <a:t>Troisième niveau</a:t>
            </a:r>
          </a:p>
          <a:p>
            <a:pPr lvl="3" rtl="0"/>
            <a:r>
              <a:rPr lang="fr-FR" noProof="0" dirty="0"/>
              <a:t>Quatrième niveau</a:t>
            </a:r>
          </a:p>
          <a:p>
            <a:pPr lvl="4" rtl="0"/>
            <a:r>
              <a:rPr lang="fr-FR" noProof="0" dirty="0"/>
              <a:t>Cinquième niveau</a:t>
            </a:r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pPr rtl="0"/>
            <a:endParaRPr lang="fr-FR" noProof="0" dirty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pPr rtl="0"/>
            <a:fld id="{DF61EA0F-A667-4B49-8422-0062BC55E249}" type="slidenum">
              <a:rPr lang="fr-FR" noProof="0" smtClean="0"/>
              <a:pPr rtl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338191029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479425" y="1279525"/>
            <a:ext cx="6140450" cy="3454400"/>
          </a:xfrm>
        </p:spPr>
      </p:sp>
      <p:sp>
        <p:nvSpPr>
          <p:cNvPr id="3" name="Espace réservé des commentaires 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4" name="Espace réservé du numéro de diapositive 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F61EA0F-A667-4B49-8422-0062BC55E249}" type="slidenum">
              <a:rPr lang="fr-FR" smtClean="0"/>
              <a:pPr rtl="0"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117698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Annexe : étude impact…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A01C0F-43A5-3D47-A17C-6ED4928CF9C4}" type="slidenum">
              <a:rPr lang="fr-FR" smtClean="0"/>
              <a:pPr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16546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A01C0F-43A5-3D47-A17C-6ED4928CF9C4}" type="slidenum">
              <a:rPr lang="fr-FR" smtClean="0"/>
              <a:pPr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80345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479425" y="1279525"/>
            <a:ext cx="6140450" cy="3454400"/>
          </a:xfrm>
        </p:spPr>
      </p:sp>
      <p:sp>
        <p:nvSpPr>
          <p:cNvPr id="3" name="Espace réservé des commentaires 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4" name="Espace réservé du numéro de diapositive 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F61EA0F-A667-4B49-8422-0062BC55E249}" type="slidenum">
              <a:rPr lang="fr-FR" smtClean="0"/>
              <a:pPr rtl="0"/>
              <a:t>25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55748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0BA67D-1E4B-792B-D270-2639D4EF90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8160890F-D8D9-807E-2B1D-F08C9B460A9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836D0307-7B6C-D247-BB79-6BE70493EE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E0B6108-ED4B-686F-F7A9-8E785F32C2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A01C0F-43A5-3D47-A17C-6ED4928CF9C4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31044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A01C0F-43A5-3D47-A17C-6ED4928CF9C4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98199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dirty="0"/>
          </a:p>
        </p:txBody>
      </p:sp>
      <p:sp>
        <p:nvSpPr>
          <p:cNvPr id="8806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804763" indent="-309524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238098" indent="-24762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733337" indent="-24762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228576" indent="-24762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723815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3219054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714293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4209532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8145CA08-2E8E-4705-885C-CD68FA9FAAB0}" type="slidenum">
              <a:rPr lang="fr-FR" altLang="fr-FR">
                <a:latin typeface="Century Gothic" pitchFamily="34" charset="0"/>
              </a:rPr>
              <a:pPr eaLnBrk="1" hangingPunct="1">
                <a:spcBef>
                  <a:spcPct val="0"/>
                </a:spcBef>
              </a:pPr>
              <a:t>10</a:t>
            </a:fld>
            <a:endParaRPr lang="fr-FR" altLang="fr-FR" dirty="0">
              <a:latin typeface="Century Gothic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1EFFD7-8895-276D-5E4F-F247162428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E9D11014-09BA-A350-C022-29C2847A7C4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DBD64420-7AA3-0010-E780-6B4BFF02DE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41CE015-ADD7-0BE5-1566-50FDE9CAC64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A01C0F-43A5-3D47-A17C-6ED4928CF9C4}" type="slidenum">
              <a:rPr lang="fr-FR" smtClean="0"/>
              <a:pPr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32788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dirty="0"/>
          </a:p>
        </p:txBody>
      </p:sp>
      <p:sp>
        <p:nvSpPr>
          <p:cNvPr id="8806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804763" indent="-309524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238098" indent="-24762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733337" indent="-24762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228576" indent="-24762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723815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3219054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714293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4209532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8145CA08-2E8E-4705-885C-CD68FA9FAAB0}" type="slidenum">
              <a:rPr lang="fr-FR" altLang="fr-FR">
                <a:latin typeface="Century Gothic" pitchFamily="34" charset="0"/>
              </a:rPr>
              <a:pPr eaLnBrk="1" hangingPunct="1">
                <a:spcBef>
                  <a:spcPct val="0"/>
                </a:spcBef>
              </a:pPr>
              <a:t>12</a:t>
            </a:fld>
            <a:endParaRPr lang="fr-FR" altLang="fr-FR" dirty="0">
              <a:latin typeface="Century Gothic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0D17C5-6088-DA05-A9A0-63321DDF9B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Espace réservé de l'image des diapositives 1">
            <a:extLst>
              <a:ext uri="{FF2B5EF4-FFF2-40B4-BE49-F238E27FC236}">
                <a16:creationId xmlns:a16="http://schemas.microsoft.com/office/drawing/2014/main" id="{7B336C86-7C20-4D60-7EA4-2207E2B1750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Espace réservé des commentaires 2">
            <a:extLst>
              <a:ext uri="{FF2B5EF4-FFF2-40B4-BE49-F238E27FC236}">
                <a16:creationId xmlns:a16="http://schemas.microsoft.com/office/drawing/2014/main" id="{241FC244-B0D2-1A9C-3EC9-39CD57881C8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dirty="0"/>
          </a:p>
        </p:txBody>
      </p:sp>
      <p:sp>
        <p:nvSpPr>
          <p:cNvPr id="88068" name="Espace réservé du numéro de diapositive 3">
            <a:extLst>
              <a:ext uri="{FF2B5EF4-FFF2-40B4-BE49-F238E27FC236}">
                <a16:creationId xmlns:a16="http://schemas.microsoft.com/office/drawing/2014/main" id="{64F3CEFC-1C01-834A-D8BB-858A938FD05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804763" indent="-309524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238098" indent="-24762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733337" indent="-24762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228576" indent="-24762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723815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3219054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714293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4209532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8145CA08-2E8E-4705-885C-CD68FA9FAAB0}" type="slidenum">
              <a:rPr lang="fr-FR" altLang="fr-FR">
                <a:latin typeface="Century Gothic" pitchFamily="34" charset="0"/>
              </a:rPr>
              <a:pPr eaLnBrk="1" hangingPunct="1">
                <a:spcBef>
                  <a:spcPct val="0"/>
                </a:spcBef>
              </a:pPr>
              <a:t>13</a:t>
            </a:fld>
            <a:endParaRPr lang="fr-FR" altLang="fr-FR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16061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dirty="0"/>
          </a:p>
        </p:txBody>
      </p:sp>
      <p:sp>
        <p:nvSpPr>
          <p:cNvPr id="8806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804763" indent="-309524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238098" indent="-24762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733337" indent="-24762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228576" indent="-24762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723815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3219054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714293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4209532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8145CA08-2E8E-4705-885C-CD68FA9FAAB0}" type="slidenum">
              <a:rPr lang="fr-FR" altLang="fr-FR">
                <a:latin typeface="Century Gothic" pitchFamily="34" charset="0"/>
              </a:rPr>
              <a:pPr eaLnBrk="1" hangingPunct="1">
                <a:spcBef>
                  <a:spcPct val="0"/>
                </a:spcBef>
              </a:pPr>
              <a:t>14</a:t>
            </a:fld>
            <a:endParaRPr lang="fr-FR" altLang="fr-FR" dirty="0">
              <a:latin typeface="Century Gothic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474431-E959-38A5-B1C2-E6B6C449B2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Espace réservé de l'image des diapositives 1">
            <a:extLst>
              <a:ext uri="{FF2B5EF4-FFF2-40B4-BE49-F238E27FC236}">
                <a16:creationId xmlns:a16="http://schemas.microsoft.com/office/drawing/2014/main" id="{480C5E96-4E8B-714B-72A5-F60E090F373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Espace réservé des commentaires 2">
            <a:extLst>
              <a:ext uri="{FF2B5EF4-FFF2-40B4-BE49-F238E27FC236}">
                <a16:creationId xmlns:a16="http://schemas.microsoft.com/office/drawing/2014/main" id="{E76BA154-15C1-E0BA-D2A3-08323FC7109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dirty="0"/>
          </a:p>
        </p:txBody>
      </p:sp>
      <p:sp>
        <p:nvSpPr>
          <p:cNvPr id="88068" name="Espace réservé du numéro de diapositive 3">
            <a:extLst>
              <a:ext uri="{FF2B5EF4-FFF2-40B4-BE49-F238E27FC236}">
                <a16:creationId xmlns:a16="http://schemas.microsoft.com/office/drawing/2014/main" id="{C288E744-EBC3-DF52-F3AE-5A0C4526226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804763" indent="-309524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238098" indent="-24762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733337" indent="-24762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228576" indent="-24762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723815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3219054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714293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4209532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8145CA08-2E8E-4705-885C-CD68FA9FAAB0}" type="slidenum">
              <a:rPr lang="fr-FR" altLang="fr-FR">
                <a:latin typeface="Century Gothic" pitchFamily="34" charset="0"/>
              </a:rPr>
              <a:pPr eaLnBrk="1" hangingPunct="1">
                <a:spcBef>
                  <a:spcPct val="0"/>
                </a:spcBef>
              </a:pPr>
              <a:t>20</a:t>
            </a:fld>
            <a:endParaRPr lang="fr-FR" altLang="fr-FR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11294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blackWhite">
          <a:xfrm>
            <a:off x="254950" y="262784"/>
            <a:ext cx="11682101" cy="6332433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sz="1800" noProof="0" dirty="0"/>
          </a:p>
        </p:txBody>
      </p:sp>
      <p:sp>
        <p:nvSpPr>
          <p:cNvPr id="2" name="Titre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718549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 8"/>
          <p:cNvSpPr/>
          <p:nvPr userDrawn="1"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 rtl="0"/>
            <a:endParaRPr lang="fr-FR" sz="1800" noProof="0" dirty="0"/>
          </a:p>
        </p:txBody>
      </p:sp>
      <p:cxnSp>
        <p:nvCxnSpPr>
          <p:cNvPr id="12" name="Connecteur droit 11"/>
          <p:cNvCxnSpPr/>
          <p:nvPr userDrawn="1"/>
        </p:nvCxnSpPr>
        <p:spPr>
          <a:xfrm>
            <a:off x="604434" y="1196392"/>
            <a:ext cx="10983132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521207" y="448056"/>
            <a:ext cx="6877119" cy="640080"/>
          </a:xfrm>
        </p:spPr>
        <p:txBody>
          <a:bodyPr rtlCol="0" anchor="b" anchorCtr="0">
            <a:normAutofit/>
          </a:bodyPr>
          <a:lstStyle>
            <a:lvl1pPr>
              <a:defRPr sz="28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contenu 2"/>
          <p:cNvSpPr>
            <a:spLocks noGrp="1"/>
          </p:cNvSpPr>
          <p:nvPr>
            <p:ph sz="quarter" idx="10"/>
          </p:nvPr>
        </p:nvSpPr>
        <p:spPr>
          <a:xfrm>
            <a:off x="539496" y="1435608"/>
            <a:ext cx="4416552" cy="397764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lang="en-US"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lvl="0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fr-FR" noProof="0"/>
              <a:t>Cliquez pour modifier les styles du texte du masque</a:t>
            </a:r>
          </a:p>
          <a:p>
            <a:pPr marL="0" lvl="1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fr-FR" noProof="0"/>
              <a:t>Deuxième niveau</a:t>
            </a:r>
          </a:p>
          <a:p>
            <a:pPr marL="0" lvl="2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fr-FR" noProof="0"/>
              <a:t>Troisième niveau</a:t>
            </a:r>
          </a:p>
          <a:p>
            <a:pPr marL="0" lvl="3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fr-FR" noProof="0"/>
              <a:t>Quatrième niveau</a:t>
            </a:r>
          </a:p>
          <a:p>
            <a:pPr marL="0" lvl="4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6" name="Espace réservé de la date 3"/>
          <p:cNvSpPr>
            <a:spLocks noGrp="1"/>
          </p:cNvSpPr>
          <p:nvPr>
            <p:ph type="dt" sz="half" idx="2"/>
          </p:nvPr>
        </p:nvSpPr>
        <p:spPr>
          <a:xfrm>
            <a:off x="53949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4F100C82-D502-454B-9D54-D5DEB14EB94C}" type="datetime1">
              <a:rPr lang="fr-FR" noProof="0" smtClean="0"/>
              <a:pPr rtl="0"/>
              <a:t>11/07/2025</a:t>
            </a:fld>
            <a:endParaRPr lang="fr-FR" noProof="0" dirty="0"/>
          </a:p>
        </p:txBody>
      </p:sp>
      <p:sp>
        <p:nvSpPr>
          <p:cNvPr id="7" name="Espace réservé du pied de page 4"/>
          <p:cNvSpPr>
            <a:spLocks noGrp="1"/>
          </p:cNvSpPr>
          <p:nvPr>
            <p:ph type="ftr" sz="quarter" idx="3"/>
          </p:nvPr>
        </p:nvSpPr>
        <p:spPr>
          <a:xfrm>
            <a:off x="4648200" y="62039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endParaRPr lang="fr-FR" noProof="0" dirty="0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37192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9860EDB8-5305-433F-BE41-D7A86D811DB3}" type="slidenum">
              <a:rPr lang="fr-FR" noProof="0" smtClean="0"/>
              <a:pPr rtl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185836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254951" y="262784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sz="1800" noProof="0" dirty="0"/>
          </a:p>
        </p:txBody>
      </p:sp>
      <p:sp>
        <p:nvSpPr>
          <p:cNvPr id="10" name="Rectangle 9"/>
          <p:cNvSpPr/>
          <p:nvPr userDrawn="1"/>
        </p:nvSpPr>
        <p:spPr bwMode="blackWhite">
          <a:xfrm>
            <a:off x="254950" y="262784"/>
            <a:ext cx="11682101" cy="2072643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sz="1800" noProof="0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21208" y="1536192"/>
            <a:ext cx="6876288" cy="640080"/>
          </a:xfrm>
        </p:spPr>
        <p:txBody>
          <a:bodyPr rtlCol="0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3"/>
          </p:nvPr>
        </p:nvSpPr>
        <p:spPr>
          <a:xfrm>
            <a:off x="539496" y="2560320"/>
            <a:ext cx="9445752" cy="397764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24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lvl="0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fr-FR" noProof="0"/>
              <a:t>Cliquez pour modifier les styles du texte du masque</a:t>
            </a:r>
          </a:p>
          <a:p>
            <a:pPr marL="0" lvl="1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fr-FR" noProof="0"/>
              <a:t>Deuxième niveau</a:t>
            </a:r>
          </a:p>
          <a:p>
            <a:pPr marL="0" lvl="2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fr-FR" noProof="0"/>
              <a:t>Troisième niveau</a:t>
            </a:r>
          </a:p>
          <a:p>
            <a:pPr marL="0" lvl="3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fr-FR" noProof="0"/>
              <a:t>Quatrième niveau</a:t>
            </a:r>
          </a:p>
          <a:p>
            <a:pPr marL="0" lvl="4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fr-FR" noProof="0"/>
              <a:t>Cinquième niveau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335655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E65860-5DE7-5647-A732-F722E88CB153}" type="slidenum">
              <a:rPr lang="fr-FR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95808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2" y="2130427"/>
            <a:ext cx="10363201" cy="1470025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09C2E-E05A-1C4B-AF92-3A33BADE27E1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pied de page 8">
            <a:extLst>
              <a:ext uri="{FF2B5EF4-FFF2-40B4-BE49-F238E27FC236}">
                <a16:creationId xmlns:a16="http://schemas.microsoft.com/office/drawing/2014/main" id="{C8D6517B-9EB8-C945-91C3-C1D0731A39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53086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Plan Local d’Urbanisme de Chuzelles – Mai 2023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903092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950BB-3F1D-F743-9ACE-EA32DDB49D0E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pied de page 8">
            <a:extLst>
              <a:ext uri="{FF2B5EF4-FFF2-40B4-BE49-F238E27FC236}">
                <a16:creationId xmlns:a16="http://schemas.microsoft.com/office/drawing/2014/main" id="{1803BC94-715E-5F41-B500-245A1CDD0D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08511" y="6483645"/>
            <a:ext cx="710647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Plan Local d’Urbanisme de Chuzelles – Mai 2023 </a:t>
            </a:r>
            <a:endParaRPr lang="fr-FR" dirty="0"/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08B73687-FCBD-9363-4C1C-BD189C367D62}"/>
              </a:ext>
            </a:extLst>
          </p:cNvPr>
          <p:cNvCxnSpPr/>
          <p:nvPr userDrawn="1"/>
        </p:nvCxnSpPr>
        <p:spPr>
          <a:xfrm>
            <a:off x="299156" y="6461143"/>
            <a:ext cx="11593689" cy="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5577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 6"/>
          <p:cNvSpPr/>
          <p:nvPr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 rtl="0"/>
            <a:endParaRPr lang="fr-FR" sz="1800" noProof="0" dirty="0"/>
          </a:p>
        </p:txBody>
      </p:sp>
      <p:sp>
        <p:nvSpPr>
          <p:cNvPr id="2" name="Espace réservé du titre 1"/>
          <p:cNvSpPr>
            <a:spLocks noGrp="1"/>
          </p:cNvSpPr>
          <p:nvPr>
            <p:ph type="title"/>
          </p:nvPr>
        </p:nvSpPr>
        <p:spPr>
          <a:xfrm>
            <a:off x="521208" y="448056"/>
            <a:ext cx="6876288" cy="64008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pPr rtl="0"/>
            <a:r>
              <a:rPr lang="fr-FR" noProof="0" dirty="0"/>
              <a:t>Modifiez le style du titre</a:t>
            </a:r>
          </a:p>
        </p:txBody>
      </p:sp>
      <p:sp>
        <p:nvSpPr>
          <p:cNvPr id="3" name="Espace réservé du texte 2"/>
          <p:cNvSpPr>
            <a:spLocks noGrp="1"/>
          </p:cNvSpPr>
          <p:nvPr>
            <p:ph type="body" idx="1"/>
          </p:nvPr>
        </p:nvSpPr>
        <p:spPr>
          <a:xfrm>
            <a:off x="539496" y="1435608"/>
            <a:ext cx="4416552" cy="39776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fr-FR" noProof="0" dirty="0"/>
              <a:t>Modifiez les styles du texte du masque</a:t>
            </a:r>
          </a:p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fr-FR" noProof="0" dirty="0"/>
              <a:t>Deuxième niveau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fr-FR" noProof="0" dirty="0"/>
              <a:t>Troisième niveau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fr-FR" noProof="0" dirty="0"/>
              <a:t>Quatrième niveau</a:t>
            </a:r>
          </a:p>
          <a:p>
            <a:pPr marL="1600200" lvl="3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fr-FR" noProof="0" dirty="0"/>
              <a:t>Cinquième niveau</a:t>
            </a:r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2"/>
          </p:nvPr>
        </p:nvSpPr>
        <p:spPr>
          <a:xfrm>
            <a:off x="53949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2E4A3FCC-7018-480A-9973-FBF3BF4CEEDD}" type="datetime1">
              <a:rPr lang="fr-FR" noProof="0" smtClean="0"/>
              <a:pPr rtl="0"/>
              <a:t>11/07/2025</a:t>
            </a:fld>
            <a:endParaRPr lang="fr-FR" noProof="0" dirty="0"/>
          </a:p>
        </p:txBody>
      </p:sp>
      <p:sp>
        <p:nvSpPr>
          <p:cNvPr id="5" name="Espace réservé du pied de page 4"/>
          <p:cNvSpPr>
            <a:spLocks noGrp="1"/>
          </p:cNvSpPr>
          <p:nvPr>
            <p:ph type="ftr" sz="quarter" idx="3"/>
          </p:nvPr>
        </p:nvSpPr>
        <p:spPr>
          <a:xfrm>
            <a:off x="4648200" y="62039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endParaRPr lang="fr-FR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375904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9860EDB8-5305-433F-BE41-D7A86D811DB3}" type="slidenum">
              <a:rPr lang="fr-FR" noProof="0" smtClean="0"/>
              <a:pPr rtl="0"/>
              <a:t>‹N°›</a:t>
            </a:fld>
            <a:endParaRPr lang="fr-FR" noProof="0" dirty="0"/>
          </a:p>
        </p:txBody>
      </p:sp>
      <p:cxnSp>
        <p:nvCxnSpPr>
          <p:cNvPr id="8" name="Connecteur droit 7"/>
          <p:cNvCxnSpPr/>
          <p:nvPr/>
        </p:nvCxnSpPr>
        <p:spPr>
          <a:xfrm>
            <a:off x="604434" y="1196392"/>
            <a:ext cx="10983132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6754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Tx/>
        <a:buNone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2286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20574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5146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9718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viennecondrieuconcertation.ditesnoustout.fr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hyperlink" Target="mailto:concertation-plu@reventinvaugris.fr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>
          <a:xfrm>
            <a:off x="539137" y="826982"/>
            <a:ext cx="11424263" cy="640080"/>
          </a:xfrm>
        </p:spPr>
        <p:txBody>
          <a:bodyPr rtlCol="0" anchor="ctr" anchorCtr="0">
            <a:normAutofit fontScale="90000"/>
          </a:bodyPr>
          <a:lstStyle/>
          <a:p>
            <a:pPr rtl="0"/>
            <a:r>
              <a:rPr lang="fr-FR" sz="360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Commune de REVENTIN VAUGRIS</a:t>
            </a:r>
            <a:br>
              <a:rPr lang="fr-FR" sz="36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</a:br>
            <a:br>
              <a:rPr lang="fr-FR" sz="320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sz="310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Plan Local d’urbanisme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F8BD7DD5-974F-6FEE-E39E-97BA8D039C44}"/>
              </a:ext>
            </a:extLst>
          </p:cNvPr>
          <p:cNvSpPr txBox="1"/>
          <p:nvPr/>
        </p:nvSpPr>
        <p:spPr>
          <a:xfrm>
            <a:off x="2123440" y="2583403"/>
            <a:ext cx="7192215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/>
              <a:t>Vienne Condrieu Agglomération</a:t>
            </a:r>
          </a:p>
          <a:p>
            <a:pPr algn="ctr"/>
            <a:r>
              <a:rPr lang="fr-FR" sz="2000" b="1" dirty="0"/>
              <a:t>Commune de Reventin-Vaugris </a:t>
            </a:r>
          </a:p>
          <a:p>
            <a:pPr algn="ctr"/>
            <a:endParaRPr lang="fr-FR" sz="2400" b="1" dirty="0"/>
          </a:p>
          <a:p>
            <a:pPr algn="ctr"/>
            <a:r>
              <a:rPr lang="fr-FR" sz="2400" b="1" dirty="0"/>
              <a:t>REUNION PUBLIQUE LE 10 juillet 2025</a:t>
            </a:r>
          </a:p>
          <a:p>
            <a:pPr algn="ctr"/>
            <a:endParaRPr lang="fr-FR" sz="500" dirty="0"/>
          </a:p>
          <a:p>
            <a:pPr algn="ctr"/>
            <a:r>
              <a:rPr lang="fr-FR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Déclaration de projet emportant la mise en compatibilité</a:t>
            </a:r>
          </a:p>
          <a:p>
            <a:pPr algn="ctr"/>
            <a:r>
              <a:rPr lang="fr-FR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du Plan Local d’Urbanisme de la commune </a:t>
            </a:r>
            <a:r>
              <a:rPr lang="fr-FR" i="1">
                <a:solidFill>
                  <a:schemeClr val="tx1">
                    <a:lumMod val="50000"/>
                    <a:lumOff val="50000"/>
                  </a:schemeClr>
                </a:solidFill>
              </a:rPr>
              <a:t>de Reventin-Vaugris</a:t>
            </a:r>
            <a:br>
              <a:rPr lang="fr-FR" i="1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fr-FR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avec le projet d’habitat sénior de type béguinage</a:t>
            </a:r>
          </a:p>
        </p:txBody>
      </p:sp>
      <p:pic>
        <p:nvPicPr>
          <p:cNvPr id="6" name="Image 5" descr="iennaglo">
            <a:extLst>
              <a:ext uri="{FF2B5EF4-FFF2-40B4-BE49-F238E27FC236}">
                <a16:creationId xmlns:a16="http://schemas.microsoft.com/office/drawing/2014/main" id="{5811A9CF-BF7E-FD80-57F8-6F70BD70F90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604" y="4671575"/>
            <a:ext cx="1221136" cy="64356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5">
            <a:extLst>
              <a:ext uri="{FF2B5EF4-FFF2-40B4-BE49-F238E27FC236}">
                <a16:creationId xmlns:a16="http://schemas.microsoft.com/office/drawing/2014/main" id="{98E432CE-7D9D-B467-7544-A93C3B6D39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15655" y="5462917"/>
            <a:ext cx="2593034" cy="1246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Communauté d’Agglomération VIENNE CONDRIEU AGGLOMÉRATION</a:t>
            </a:r>
            <a:endParaRPr kumimoji="0" lang="fr-FR" altLang="fr-FR" sz="7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Espace Saint-Germain – Bât. Antarès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30 avenue général Leclerc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fr-FR" sz="1100" dirty="0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38 200 VIENNE</a:t>
            </a:r>
            <a:endParaRPr kumimoji="0" lang="fr-FR" altLang="fr-FR" sz="7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996902B4-B169-5BC7-2F3B-E35BD28DEA4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891406" y="164858"/>
            <a:ext cx="1552575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718077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15027" y="1575736"/>
            <a:ext cx="4332515" cy="3844235"/>
          </a:xfrm>
          <a:prstGeom prst="rect">
            <a:avLst/>
          </a:prstGeom>
          <a:solidFill>
            <a:srgbClr val="B40000">
              <a:alpha val="3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827877" y="3898114"/>
            <a:ext cx="3852863" cy="792440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  <a:effectLst>
            <a:outerShdw blurRad="31750" dist="25400" dir="3299947" algn="tl" rotWithShape="0">
              <a:srgbClr val="808080">
                <a:alpha val="42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fr-FR" dirty="0">
              <a:solidFill>
                <a:schemeClr val="lt1"/>
              </a:solidFill>
            </a:endParaRPr>
          </a:p>
        </p:txBody>
      </p:sp>
      <p:sp>
        <p:nvSpPr>
          <p:cNvPr id="14" name="Rectangle avec flèche vers le bas 13"/>
          <p:cNvSpPr>
            <a:spLocks noChangeArrowheads="1"/>
          </p:cNvSpPr>
          <p:nvPr/>
        </p:nvSpPr>
        <p:spPr bwMode="auto">
          <a:xfrm>
            <a:off x="791366" y="1749588"/>
            <a:ext cx="3852863" cy="651453"/>
          </a:xfrm>
          <a:prstGeom prst="downArrowCallout">
            <a:avLst>
              <a:gd name="adj1" fmla="val 90563"/>
              <a:gd name="adj2" fmla="val 65356"/>
              <a:gd name="adj3" fmla="val 25000"/>
              <a:gd name="adj4" fmla="val 62819"/>
            </a:avLst>
          </a:prstGeom>
          <a:solidFill>
            <a:schemeClr val="bg1">
              <a:alpha val="20000"/>
            </a:schemeClr>
          </a:solidFill>
          <a:ln>
            <a:noFill/>
          </a:ln>
          <a:effectLst>
            <a:outerShdw blurRad="31750" dist="25400" dir="3299947" algn="tl" rotWithShape="0">
              <a:srgbClr val="808080">
                <a:alpha val="42998"/>
              </a:srgbClr>
            </a:outerShdw>
          </a:effectLst>
          <a:extLs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fr-FR" dirty="0">
              <a:solidFill>
                <a:schemeClr val="lt1"/>
              </a:solidFill>
            </a:endParaRPr>
          </a:p>
        </p:txBody>
      </p:sp>
      <p:sp>
        <p:nvSpPr>
          <p:cNvPr id="15" name="Rectangle avec flèche vers le bas 14"/>
          <p:cNvSpPr>
            <a:spLocks noChangeArrowheads="1"/>
          </p:cNvSpPr>
          <p:nvPr/>
        </p:nvSpPr>
        <p:spPr bwMode="auto">
          <a:xfrm>
            <a:off x="754854" y="3099934"/>
            <a:ext cx="3852863" cy="795841"/>
          </a:xfrm>
          <a:prstGeom prst="downArrowCallout">
            <a:avLst>
              <a:gd name="adj1" fmla="val 81466"/>
              <a:gd name="adj2" fmla="val 56694"/>
              <a:gd name="adj3" fmla="val 25241"/>
              <a:gd name="adj4" fmla="val 63037"/>
            </a:avLst>
          </a:prstGeom>
          <a:solidFill>
            <a:schemeClr val="bg1">
              <a:alpha val="20000"/>
            </a:schemeClr>
          </a:solidFill>
          <a:ln>
            <a:noFill/>
          </a:ln>
          <a:effectLst>
            <a:outerShdw blurRad="31750" dist="25400" dir="3299947" algn="tl" rotWithShape="0">
              <a:srgbClr val="808080">
                <a:alpha val="42998"/>
              </a:srgbClr>
            </a:outerShdw>
          </a:effectLst>
          <a:extLs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fr-FR" dirty="0">
              <a:solidFill>
                <a:schemeClr val="lt1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791365" y="2433994"/>
            <a:ext cx="3852863" cy="561564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  <a:effectLst>
            <a:outerShdw blurRad="31750" dist="25400" dir="3299947" algn="tl" rotWithShape="0">
              <a:srgbClr val="808080">
                <a:alpha val="42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fr-FR" dirty="0">
              <a:solidFill>
                <a:schemeClr val="lt1"/>
              </a:solidFill>
            </a:endParaRPr>
          </a:p>
        </p:txBody>
      </p:sp>
      <p:sp>
        <p:nvSpPr>
          <p:cNvPr id="17" name="ZoneTexte 8"/>
          <p:cNvSpPr txBox="1">
            <a:spLocks noChangeArrowheads="1"/>
          </p:cNvSpPr>
          <p:nvPr/>
        </p:nvSpPr>
        <p:spPr bwMode="auto">
          <a:xfrm>
            <a:off x="1276108" y="1807005"/>
            <a:ext cx="2735262" cy="240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ysDash"/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fr-FR" altLang="fr-FR" sz="1200" b="1" dirty="0">
                <a:latin typeface="Century Gothic" pitchFamily="34" charset="0"/>
              </a:rPr>
              <a:t>Le Rapport de Présentation</a:t>
            </a:r>
          </a:p>
        </p:txBody>
      </p:sp>
      <p:sp>
        <p:nvSpPr>
          <p:cNvPr id="18" name="ZoneTexte 9"/>
          <p:cNvSpPr txBox="1">
            <a:spLocks noChangeArrowheads="1"/>
          </p:cNvSpPr>
          <p:nvPr/>
        </p:nvSpPr>
        <p:spPr bwMode="auto">
          <a:xfrm>
            <a:off x="827877" y="2529825"/>
            <a:ext cx="3779837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ysDash"/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fr-FR" altLang="fr-FR" sz="1200" b="1" dirty="0">
                <a:latin typeface="Century Gothic" pitchFamily="34" charset="0"/>
              </a:rPr>
              <a:t>Le Projet d’Aménagement et de Développement Durables (PADD)</a:t>
            </a:r>
          </a:p>
        </p:txBody>
      </p:sp>
      <p:sp>
        <p:nvSpPr>
          <p:cNvPr id="19" name="ZoneTexte 10"/>
          <p:cNvSpPr txBox="1">
            <a:spLocks noChangeArrowheads="1"/>
          </p:cNvSpPr>
          <p:nvPr/>
        </p:nvSpPr>
        <p:spPr bwMode="auto">
          <a:xfrm>
            <a:off x="551541" y="3155507"/>
            <a:ext cx="3779837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ysDash"/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fr-FR" altLang="fr-FR" sz="1200" b="1" dirty="0">
                <a:latin typeface="Century Gothic" pitchFamily="34" charset="0"/>
              </a:rPr>
              <a:t>Les Orientations d’Aménagement et de Programmation (OAP)</a:t>
            </a:r>
          </a:p>
        </p:txBody>
      </p:sp>
      <p:sp>
        <p:nvSpPr>
          <p:cNvPr id="20" name="ZoneTexte 14"/>
          <p:cNvSpPr txBox="1">
            <a:spLocks noChangeArrowheads="1"/>
          </p:cNvSpPr>
          <p:nvPr/>
        </p:nvSpPr>
        <p:spPr bwMode="auto">
          <a:xfrm>
            <a:off x="804743" y="3892439"/>
            <a:ext cx="3779837" cy="790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ysDash"/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fr-FR" altLang="fr-FR" sz="1200" b="1" dirty="0">
                <a:latin typeface="Century Gothic" pitchFamily="34" charset="0"/>
              </a:rPr>
              <a:t>Le règlement</a:t>
            </a:r>
          </a:p>
          <a:p>
            <a:pPr algn="ctr" eaLnBrk="1" hangingPunct="1">
              <a:lnSpc>
                <a:spcPct val="50000"/>
              </a:lnSpc>
              <a:spcBef>
                <a:spcPct val="0"/>
              </a:spcBef>
              <a:buFontTx/>
              <a:buNone/>
            </a:pPr>
            <a:endParaRPr lang="fr-FR" altLang="fr-FR" sz="800" b="1" dirty="0">
              <a:latin typeface="Century Gothic" pitchFamily="34" charset="0"/>
            </a:endParaRPr>
          </a:p>
          <a:p>
            <a:pPr algn="ctr" eaLnBrk="1" hangingPunct="1">
              <a:lnSpc>
                <a:spcPct val="50000"/>
              </a:lnSpc>
              <a:spcBef>
                <a:spcPct val="0"/>
              </a:spcBef>
              <a:buFontTx/>
              <a:buNone/>
            </a:pPr>
            <a:r>
              <a:rPr lang="fr-FR" altLang="fr-FR" sz="1200" b="1" dirty="0">
                <a:latin typeface="Century Gothic" pitchFamily="34" charset="0"/>
              </a:rPr>
              <a:t>=</a:t>
            </a:r>
          </a:p>
          <a:p>
            <a:pPr algn="ctr" eaLnBrk="1" hangingPunct="1">
              <a:lnSpc>
                <a:spcPct val="60000"/>
              </a:lnSpc>
              <a:spcBef>
                <a:spcPct val="0"/>
              </a:spcBef>
              <a:buFontTx/>
              <a:buNone/>
            </a:pPr>
            <a:endParaRPr lang="fr-FR" altLang="fr-FR" sz="800" b="1" dirty="0">
              <a:latin typeface="Century Gothic" pitchFamily="34" charset="0"/>
            </a:endParaRPr>
          </a:p>
          <a:p>
            <a:pPr algn="ctr" eaLnBrk="1" hangingPunct="1">
              <a:lnSpc>
                <a:spcPct val="60000"/>
              </a:lnSpc>
              <a:spcBef>
                <a:spcPct val="0"/>
              </a:spcBef>
              <a:buFontTx/>
              <a:buNone/>
            </a:pPr>
            <a:r>
              <a:rPr lang="fr-FR" altLang="fr-FR" sz="1100" dirty="0">
                <a:latin typeface="Century Gothic" pitchFamily="34" charset="0"/>
              </a:rPr>
              <a:t>Le document graphique (zonage)</a:t>
            </a:r>
          </a:p>
          <a:p>
            <a:pPr algn="ctr" eaLnBrk="1" hangingPunct="1">
              <a:lnSpc>
                <a:spcPct val="60000"/>
              </a:lnSpc>
              <a:spcBef>
                <a:spcPct val="0"/>
              </a:spcBef>
              <a:buFontTx/>
              <a:buNone/>
            </a:pPr>
            <a:r>
              <a:rPr lang="fr-FR" altLang="fr-FR" sz="1100" dirty="0">
                <a:latin typeface="Century Gothic" pitchFamily="34" charset="0"/>
              </a:rPr>
              <a:t>+</a:t>
            </a:r>
          </a:p>
          <a:p>
            <a:pPr algn="ctr" eaLnBrk="1" hangingPunct="1">
              <a:lnSpc>
                <a:spcPct val="60000"/>
              </a:lnSpc>
              <a:spcBef>
                <a:spcPct val="0"/>
              </a:spcBef>
              <a:buFontTx/>
              <a:buNone/>
            </a:pPr>
            <a:r>
              <a:rPr lang="fr-FR" altLang="fr-FR" sz="1100" dirty="0">
                <a:latin typeface="Century Gothic" pitchFamily="34" charset="0"/>
              </a:rPr>
              <a:t>Le règlement écrit</a:t>
            </a:r>
          </a:p>
        </p:txBody>
      </p:sp>
      <p:sp>
        <p:nvSpPr>
          <p:cNvPr id="21" name="ZoneTexte 15"/>
          <p:cNvSpPr txBox="1">
            <a:spLocks noChangeArrowheads="1"/>
          </p:cNvSpPr>
          <p:nvPr/>
        </p:nvSpPr>
        <p:spPr bwMode="auto">
          <a:xfrm>
            <a:off x="1350164" y="4875592"/>
            <a:ext cx="2735262" cy="240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ysDash"/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fr-FR" altLang="fr-FR" sz="1200" b="1" dirty="0">
                <a:latin typeface="Century Gothic" pitchFamily="34" charset="0"/>
              </a:rPr>
              <a:t>Les annexes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52146BA-4338-2E42-465E-3C7682964DBE}"/>
              </a:ext>
            </a:extLst>
          </p:cNvPr>
          <p:cNvSpPr txBox="1">
            <a:spLocks/>
          </p:cNvSpPr>
          <p:nvPr/>
        </p:nvSpPr>
        <p:spPr>
          <a:xfrm>
            <a:off x="469234" y="246743"/>
            <a:ext cx="7543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spcBef>
                <a:spcPct val="0"/>
              </a:spcBef>
              <a:defRPr/>
            </a:pPr>
            <a:r>
              <a:rPr lang="fr-FR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 </a:t>
            </a:r>
            <a:r>
              <a:rPr lang="fr-FR" sz="3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Cadre règlementaire: </a:t>
            </a:r>
            <a:r>
              <a:rPr lang="fr-FR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le PLU rappel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BC28A33-32BA-A7E2-774E-E341967E9854}"/>
              </a:ext>
            </a:extLst>
          </p:cNvPr>
          <p:cNvSpPr txBox="1">
            <a:spLocks/>
          </p:cNvSpPr>
          <p:nvPr/>
        </p:nvSpPr>
        <p:spPr bwMode="auto">
          <a:xfrm>
            <a:off x="5206222" y="1749588"/>
            <a:ext cx="6434237" cy="2881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just">
              <a:buFontTx/>
              <a:buNone/>
            </a:pPr>
            <a:r>
              <a:rPr lang="fr-FR" altLang="fr-FR" sz="1600" dirty="0">
                <a:latin typeface="+mn-lt"/>
                <a:ea typeface="+mn-ea"/>
              </a:rPr>
              <a:t>Un </a:t>
            </a:r>
            <a:r>
              <a:rPr lang="fr-FR" altLang="fr-FR" sz="1600" b="1" dirty="0">
                <a:latin typeface="+mn-lt"/>
                <a:ea typeface="+mn-ea"/>
              </a:rPr>
              <a:t>document stratégique et réglementaire </a:t>
            </a:r>
            <a:r>
              <a:rPr lang="fr-FR" altLang="fr-FR" sz="1600" dirty="0">
                <a:latin typeface="+mn-lt"/>
                <a:ea typeface="+mn-ea"/>
              </a:rPr>
              <a:t>qui expose les </a:t>
            </a:r>
            <a:r>
              <a:rPr lang="fr-FR" altLang="fr-FR" sz="1600" b="1" dirty="0">
                <a:latin typeface="+mn-lt"/>
                <a:ea typeface="+mn-ea"/>
              </a:rPr>
              <a:t>grandes orientations d’aménagement et de développement </a:t>
            </a:r>
            <a:r>
              <a:rPr lang="fr-FR" altLang="fr-FR" sz="1600" dirty="0">
                <a:latin typeface="+mn-lt"/>
                <a:ea typeface="+mn-ea"/>
              </a:rPr>
              <a:t>de la commune pour les 10 prochaines années</a:t>
            </a:r>
          </a:p>
          <a:p>
            <a:pPr algn="just">
              <a:buFontTx/>
              <a:buNone/>
            </a:pPr>
            <a:endParaRPr lang="fr-FR" altLang="fr-FR" sz="1600" dirty="0">
              <a:latin typeface="+mn-lt"/>
              <a:ea typeface="+mn-ea"/>
            </a:endParaRPr>
          </a:p>
          <a:p>
            <a:pPr algn="just">
              <a:buFontTx/>
              <a:buNone/>
            </a:pPr>
            <a:r>
              <a:rPr lang="fr-FR" altLang="fr-FR" sz="1600" dirty="0">
                <a:latin typeface="+mn-lt"/>
                <a:ea typeface="+mn-ea"/>
              </a:rPr>
              <a:t>Un </a:t>
            </a:r>
            <a:r>
              <a:rPr lang="fr-FR" altLang="fr-FR" sz="1600" b="1" dirty="0">
                <a:latin typeface="+mn-lt"/>
                <a:ea typeface="+mn-ea"/>
              </a:rPr>
              <a:t>document qui s’impose à tous</a:t>
            </a:r>
            <a:r>
              <a:rPr lang="fr-FR" altLang="fr-FR" sz="1600" dirty="0">
                <a:latin typeface="+mn-lt"/>
                <a:ea typeface="+mn-ea"/>
              </a:rPr>
              <a:t>, particuliers et administrations</a:t>
            </a:r>
          </a:p>
          <a:p>
            <a:pPr algn="just">
              <a:buFontTx/>
              <a:buNone/>
            </a:pPr>
            <a:endParaRPr lang="fr-FR" altLang="fr-FR" sz="1600" dirty="0">
              <a:latin typeface="+mn-lt"/>
              <a:ea typeface="+mn-ea"/>
            </a:endParaRPr>
          </a:p>
          <a:p>
            <a:pPr algn="just">
              <a:buFontTx/>
              <a:buNone/>
            </a:pPr>
            <a:r>
              <a:rPr lang="fr-FR" altLang="fr-FR" sz="1600" dirty="0">
                <a:latin typeface="+mn-lt"/>
                <a:ea typeface="+mn-ea"/>
              </a:rPr>
              <a:t>Un document qui sert de </a:t>
            </a:r>
            <a:r>
              <a:rPr lang="fr-FR" altLang="fr-FR" sz="1600" b="1" dirty="0">
                <a:latin typeface="+mn-lt"/>
                <a:ea typeface="+mn-ea"/>
              </a:rPr>
              <a:t>référence obligatoire à l’instruction </a:t>
            </a:r>
            <a:r>
              <a:rPr lang="fr-FR" altLang="fr-FR" sz="1600" dirty="0">
                <a:latin typeface="+mn-lt"/>
                <a:ea typeface="+mn-ea"/>
              </a:rPr>
              <a:t>des demandes d’occupation et d‘utilisation du sol (permis de construire, permis d’aménager, déclarations préalables)</a:t>
            </a:r>
          </a:p>
          <a:p>
            <a:pPr algn="just">
              <a:buFontTx/>
              <a:buNone/>
            </a:pPr>
            <a:endParaRPr lang="fr-FR" altLang="fr-FR" sz="1600" dirty="0">
              <a:latin typeface="+mn-lt"/>
              <a:ea typeface="+mn-ea"/>
            </a:endParaRPr>
          </a:p>
          <a:p>
            <a:pPr algn="just">
              <a:buFontTx/>
              <a:buNone/>
            </a:pPr>
            <a:r>
              <a:rPr lang="fr-FR" altLang="fr-FR" sz="1600" dirty="0">
                <a:latin typeface="+mn-lt"/>
                <a:ea typeface="+mn-ea"/>
              </a:rPr>
              <a:t>Un document élaboré par la commune en concertation avec la population et en association avec les personnes publiques : Etat, Conseil Départemental, Intercommunalité, Chambres Consulaires …</a:t>
            </a:r>
          </a:p>
        </p:txBody>
      </p:sp>
    </p:spTree>
    <p:extLst>
      <p:ext uri="{BB962C8B-B14F-4D97-AF65-F5344CB8AC3E}">
        <p14:creationId xmlns:p14="http://schemas.microsoft.com/office/powerpoint/2010/main" val="3998721100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0B8C6D-AAC4-6819-E1A7-57F73DACC2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0F6F4A41-CDE8-95C7-B131-D6D7341AC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950BB-3F1D-F743-9ACE-EA32DDB49D0E}" type="slidenum">
              <a:rPr lang="fr-FR" smtClean="0"/>
              <a:pPr/>
              <a:t>11</a:t>
            </a:fld>
            <a:endParaRPr lang="fr-FR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613C493D-DE97-0226-8B96-A198EDD19803}"/>
              </a:ext>
            </a:extLst>
          </p:cNvPr>
          <p:cNvSpPr txBox="1">
            <a:spLocks/>
          </p:cNvSpPr>
          <p:nvPr/>
        </p:nvSpPr>
        <p:spPr>
          <a:xfrm>
            <a:off x="560329" y="248807"/>
            <a:ext cx="1118019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spcBef>
                <a:spcPct val="0"/>
              </a:spcBef>
              <a:defRPr/>
            </a:pPr>
            <a:r>
              <a:rPr lang="fr-FR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3 </a:t>
            </a:r>
            <a:r>
              <a:rPr lang="fr-FR" sz="3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Pourquoi lancer une procédure de déclaration de projet ?</a:t>
            </a:r>
          </a:p>
        </p:txBody>
      </p:sp>
      <p:sp>
        <p:nvSpPr>
          <p:cNvPr id="11" name="ZoneTexte 4">
            <a:extLst>
              <a:ext uri="{FF2B5EF4-FFF2-40B4-BE49-F238E27FC236}">
                <a16:creationId xmlns:a16="http://schemas.microsoft.com/office/drawing/2014/main" id="{E994C80A-8052-CB7E-EF51-34DAF0CF1B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473" y="1256151"/>
            <a:ext cx="4673427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88900" algn="just"/>
            <a:endParaRPr lang="fr-FR" sz="1600" dirty="0"/>
          </a:p>
          <a:p>
            <a:pPr marL="88900" algn="just"/>
            <a:r>
              <a:rPr lang="fr-FR" sz="2000" dirty="0"/>
              <a:t>Le PLU approuvé en mars 2012 comprend dans le centre-village  une zone </a:t>
            </a:r>
            <a:r>
              <a:rPr lang="fr-FR" sz="2000" dirty="0" err="1"/>
              <a:t>Aua</a:t>
            </a:r>
            <a:r>
              <a:rPr lang="fr-FR" sz="2000" dirty="0"/>
              <a:t> qui correspond à une zone future d’urbanisation. </a:t>
            </a:r>
          </a:p>
          <a:p>
            <a:pPr marL="88900" algn="just"/>
            <a:endParaRPr lang="fr-FR" sz="2000" dirty="0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4F36F18E-F893-710F-809C-E7CFD2FAFEB2}"/>
              </a:ext>
            </a:extLst>
          </p:cNvPr>
          <p:cNvSpPr txBox="1"/>
          <p:nvPr/>
        </p:nvSpPr>
        <p:spPr>
          <a:xfrm>
            <a:off x="1503180" y="5794018"/>
            <a:ext cx="27052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/>
              <a:t>Extrait du PLU en vigueur</a:t>
            </a:r>
          </a:p>
          <a:p>
            <a:r>
              <a:rPr lang="fr-FR" i="1" dirty="0"/>
              <a:t>Zone </a:t>
            </a:r>
            <a:r>
              <a:rPr lang="fr-FR" i="1" dirty="0" err="1"/>
              <a:t>AUa</a:t>
            </a:r>
            <a:endParaRPr lang="fr-FR" i="1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AD2CD082-ECFB-2DDD-FD20-0AFC2605AE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2732" y="1554457"/>
            <a:ext cx="6318194" cy="4885892"/>
          </a:xfrm>
          <a:prstGeom prst="rect">
            <a:avLst/>
          </a:prstGeom>
        </p:spPr>
      </p:pic>
      <p:cxnSp>
        <p:nvCxnSpPr>
          <p:cNvPr id="23" name="Connecteur droit avec flèche 22">
            <a:extLst>
              <a:ext uri="{FF2B5EF4-FFF2-40B4-BE49-F238E27FC236}">
                <a16:creationId xmlns:a16="http://schemas.microsoft.com/office/drawing/2014/main" id="{99203B1A-F28A-1C60-49A1-F89D9D7FBEBE}"/>
              </a:ext>
            </a:extLst>
          </p:cNvPr>
          <p:cNvCxnSpPr>
            <a:cxnSpLocks/>
          </p:cNvCxnSpPr>
          <p:nvPr/>
        </p:nvCxnSpPr>
        <p:spPr>
          <a:xfrm flipV="1">
            <a:off x="3770357" y="4288971"/>
            <a:ext cx="4691472" cy="141338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01124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6217A159-4DFF-6BFA-9ACE-D1A47257DB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2430" y="1276531"/>
            <a:ext cx="8167688" cy="5224759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8A1226AD-3355-682C-6426-D75EA3A68F30}"/>
              </a:ext>
            </a:extLst>
          </p:cNvPr>
          <p:cNvSpPr txBox="1"/>
          <p:nvPr/>
        </p:nvSpPr>
        <p:spPr>
          <a:xfrm>
            <a:off x="341087" y="1355578"/>
            <a:ext cx="290285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8900" algn="just"/>
            <a:r>
              <a:rPr lang="fr-FR" sz="2000" dirty="0"/>
              <a:t>Cette zone </a:t>
            </a:r>
            <a:r>
              <a:rPr lang="fr-FR" sz="2000" dirty="0" err="1"/>
              <a:t>AUa</a:t>
            </a:r>
            <a:r>
              <a:rPr lang="fr-FR" sz="2000" dirty="0"/>
              <a:t>, est gérée par une OAP et un règlement qui admet une urbanisation par tranche et une densité de 20 logements/ha.</a:t>
            </a:r>
          </a:p>
          <a:p>
            <a:pPr marL="88900" algn="just"/>
            <a:endParaRPr lang="fr-FR" dirty="0"/>
          </a:p>
          <a:p>
            <a:endParaRPr lang="fr-FR" dirty="0"/>
          </a:p>
        </p:txBody>
      </p:sp>
      <p:sp>
        <p:nvSpPr>
          <p:cNvPr id="21" name="Titre 1">
            <a:extLst>
              <a:ext uri="{FF2B5EF4-FFF2-40B4-BE49-F238E27FC236}">
                <a16:creationId xmlns:a16="http://schemas.microsoft.com/office/drawing/2014/main" id="{F89755DB-2386-7BBB-C15E-D47DF8BF00AB}"/>
              </a:ext>
            </a:extLst>
          </p:cNvPr>
          <p:cNvSpPr txBox="1">
            <a:spLocks/>
          </p:cNvSpPr>
          <p:nvPr/>
        </p:nvSpPr>
        <p:spPr>
          <a:xfrm>
            <a:off x="560329" y="248807"/>
            <a:ext cx="1118019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spcBef>
                <a:spcPct val="0"/>
              </a:spcBef>
              <a:defRPr/>
            </a:pPr>
            <a:r>
              <a:rPr lang="fr-FR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3 </a:t>
            </a:r>
            <a:r>
              <a:rPr lang="fr-FR" sz="3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Pourquoi lancer une procédure de déclaration de projet?</a:t>
            </a:r>
          </a:p>
        </p:txBody>
      </p:sp>
    </p:spTree>
    <p:extLst>
      <p:ext uri="{BB962C8B-B14F-4D97-AF65-F5344CB8AC3E}">
        <p14:creationId xmlns:p14="http://schemas.microsoft.com/office/powerpoint/2010/main" val="3998721100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89B074-47A5-4488-90A2-77905ED8CF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B4582259-B316-A8E4-14D5-CC4E5023E942}"/>
              </a:ext>
            </a:extLst>
          </p:cNvPr>
          <p:cNvSpPr txBox="1"/>
          <p:nvPr/>
        </p:nvSpPr>
        <p:spPr>
          <a:xfrm>
            <a:off x="718459" y="2023235"/>
            <a:ext cx="433977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8900" algn="just"/>
            <a:endParaRPr lang="fr-FR" dirty="0"/>
          </a:p>
          <a:p>
            <a:pPr marL="88900" algn="just"/>
            <a:r>
              <a:rPr lang="fr-FR" sz="2000" dirty="0"/>
              <a:t>Une partie de la zone </a:t>
            </a:r>
            <a:r>
              <a:rPr lang="fr-FR" sz="2000" dirty="0" err="1"/>
              <a:t>Aua</a:t>
            </a:r>
            <a:r>
              <a:rPr lang="fr-FR" sz="2000" dirty="0"/>
              <a:t> a été construite avec une opération de 27 logements (AST) en 2013.</a:t>
            </a:r>
          </a:p>
          <a:p>
            <a:pPr marL="88900" algn="just"/>
            <a:endParaRPr lang="fr-FR" sz="2000" dirty="0"/>
          </a:p>
          <a:p>
            <a:pPr marL="88900" algn="just"/>
            <a:r>
              <a:rPr lang="fr-FR" sz="2000" dirty="0"/>
              <a:t>Ainsi, l’opération de béguinage d’une 20aine de logements ne peut-être réalisée  en l’état des règles du PLU. </a:t>
            </a:r>
          </a:p>
          <a:p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820DD9A-0335-AC37-386C-8BA42732B9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316418"/>
            <a:ext cx="5116286" cy="514137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re 1">
            <a:extLst>
              <a:ext uri="{FF2B5EF4-FFF2-40B4-BE49-F238E27FC236}">
                <a16:creationId xmlns:a16="http://schemas.microsoft.com/office/drawing/2014/main" id="{C73E189C-6678-EFD1-D25A-88AF5374E745}"/>
              </a:ext>
            </a:extLst>
          </p:cNvPr>
          <p:cNvSpPr txBox="1">
            <a:spLocks/>
          </p:cNvSpPr>
          <p:nvPr/>
        </p:nvSpPr>
        <p:spPr>
          <a:xfrm>
            <a:off x="560329" y="248807"/>
            <a:ext cx="1118019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spcBef>
                <a:spcPct val="0"/>
              </a:spcBef>
              <a:defRPr/>
            </a:pPr>
            <a:r>
              <a:rPr lang="fr-FR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3 </a:t>
            </a:r>
            <a:r>
              <a:rPr lang="fr-FR" sz="3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Pourquoi lancer une procédure de déclaration de projet?</a:t>
            </a:r>
          </a:p>
        </p:txBody>
      </p:sp>
    </p:spTree>
    <p:extLst>
      <p:ext uri="{BB962C8B-B14F-4D97-AF65-F5344CB8AC3E}">
        <p14:creationId xmlns:p14="http://schemas.microsoft.com/office/powerpoint/2010/main" val="1837390156"/>
      </p:ext>
    </p:ext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3"/>
          <p:cNvSpPr txBox="1">
            <a:spLocks/>
          </p:cNvSpPr>
          <p:nvPr/>
        </p:nvSpPr>
        <p:spPr>
          <a:xfrm>
            <a:off x="580571" y="1676895"/>
            <a:ext cx="10817897" cy="3860800"/>
          </a:xfrm>
          <a:prstGeom prst="rect">
            <a:avLst/>
          </a:prstGeom>
        </p:spPr>
        <p:txBody>
          <a:bodyPr rtlCol="0"/>
          <a:lstStyle/>
          <a:p>
            <a:pPr>
              <a:spcBef>
                <a:spcPct val="0"/>
              </a:spcBef>
            </a:pPr>
            <a:endParaRPr lang="fr-FR" b="1" dirty="0">
              <a:solidFill>
                <a:srgbClr val="800000"/>
              </a:solidFill>
              <a:latin typeface="Century Gothic" pitchFamily="34" charset="0"/>
              <a:cs typeface="Segoe UI Light" panose="020B0502040204020203" pitchFamily="34" charset="0"/>
            </a:endParaRPr>
          </a:p>
          <a:p>
            <a:pPr>
              <a:spcBef>
                <a:spcPct val="0"/>
              </a:spcBef>
            </a:pPr>
            <a:r>
              <a:rPr lang="fr-FR" sz="1600" b="1" dirty="0">
                <a:latin typeface="Century Gothic" pitchFamily="34" charset="0"/>
              </a:rPr>
              <a:t>	</a:t>
            </a:r>
          </a:p>
          <a:p>
            <a:pPr>
              <a:spcBef>
                <a:spcPct val="0"/>
              </a:spcBef>
            </a:pPr>
            <a:r>
              <a:rPr lang="fr-FR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Par ailleurs, ce projet est incompatible avec les orientations du Projet d’aménagement et de développement durable</a:t>
            </a:r>
          </a:p>
          <a:p>
            <a:pPr>
              <a:spcBef>
                <a:spcPct val="0"/>
              </a:spcBef>
            </a:pPr>
            <a:endParaRPr lang="fr-FR" sz="2000" b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</a:pPr>
            <a:r>
              <a:rPr lang="fr-FR" dirty="0"/>
              <a:t>« Les objectifs de croissance du présent PADD fixent le nombre d’habitants à 2025 en 2030 (1738 habitants en 2009) , soit une production de 93 logements. </a:t>
            </a:r>
          </a:p>
          <a:p>
            <a:pPr>
              <a:spcBef>
                <a:spcPct val="0"/>
              </a:spcBef>
            </a:pPr>
            <a:endParaRPr lang="fr-FR" sz="2000" b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</a:pPr>
            <a:r>
              <a:rPr lang="fr-FR" sz="2000" dirty="0">
                <a:latin typeface="Segoe UI" panose="020B0502040204020203" pitchFamily="34" charset="0"/>
                <a:cs typeface="Segoe UI" panose="020B0502040204020203" pitchFamily="34" charset="0"/>
              </a:rPr>
              <a:t>A ce jour la production de logements dépasse le chiffre énoncé dans le PADD</a:t>
            </a:r>
          </a:p>
          <a:p>
            <a:pPr>
              <a:spcBef>
                <a:spcPct val="0"/>
              </a:spcBef>
            </a:pPr>
            <a:endParaRPr lang="fr-FR" sz="1600" b="1" dirty="0">
              <a:latin typeface="Century Gothic" pitchFamily="34" charset="0"/>
            </a:endParaRPr>
          </a:p>
          <a:p>
            <a:pPr>
              <a:spcBef>
                <a:spcPct val="0"/>
              </a:spcBef>
            </a:pPr>
            <a:endParaRPr lang="fr-FR" sz="1600" b="1" dirty="0">
              <a:latin typeface="Century Gothic" pitchFamily="34" charset="0"/>
            </a:endParaRPr>
          </a:p>
          <a:p>
            <a:pPr>
              <a:spcBef>
                <a:spcPct val="0"/>
              </a:spcBef>
            </a:pPr>
            <a:endParaRPr lang="fr-FR" sz="1600" b="1" dirty="0">
              <a:latin typeface="Century Gothic" pitchFamily="34" charset="0"/>
            </a:endParaRPr>
          </a:p>
        </p:txBody>
      </p:sp>
      <p:sp>
        <p:nvSpPr>
          <p:cNvPr id="4" name="Rectangle avec flèche vers le bas 13">
            <a:extLst>
              <a:ext uri="{FF2B5EF4-FFF2-40B4-BE49-F238E27FC236}">
                <a16:creationId xmlns:a16="http://schemas.microsoft.com/office/drawing/2014/main" id="{F16A0057-08EB-D7E9-1AD3-49A462F1F1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04" y="4529652"/>
            <a:ext cx="10948525" cy="1159948"/>
          </a:xfrm>
          <a:prstGeom prst="downArrowCallout">
            <a:avLst>
              <a:gd name="adj1" fmla="val 90563"/>
              <a:gd name="adj2" fmla="val 65356"/>
              <a:gd name="adj3" fmla="val 25000"/>
              <a:gd name="adj4" fmla="val 62819"/>
            </a:avLst>
          </a:prstGeom>
          <a:solidFill>
            <a:srgbClr val="C00000">
              <a:alpha val="20000"/>
            </a:srgbClr>
          </a:solidFill>
          <a:ln>
            <a:noFill/>
          </a:ln>
          <a:effectLst>
            <a:outerShdw blurRad="31750" dist="25400" dir="3299947" algn="tl" rotWithShape="0">
              <a:srgbClr val="808080">
                <a:alpha val="42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fr-FR" dirty="0">
              <a:solidFill>
                <a:srgbClr val="FF0000"/>
              </a:solidFill>
              <a:highlight>
                <a:srgbClr val="C1BA29"/>
              </a:highlight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4D25A93E-B63D-6AE4-3C68-5EA18D052667}"/>
              </a:ext>
            </a:extLst>
          </p:cNvPr>
          <p:cNvSpPr txBox="1"/>
          <p:nvPr/>
        </p:nvSpPr>
        <p:spPr>
          <a:xfrm>
            <a:off x="662904" y="5639697"/>
            <a:ext cx="11238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/>
              <a:t>Nécessité de réaliser une procédure de déclaration de projet pour rendre le projet possible</a:t>
            </a:r>
            <a:endParaRPr lang="fr-FR" sz="2000" b="1" dirty="0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50C25904-EDB6-456A-2813-C31CA0E32DA9}"/>
              </a:ext>
            </a:extLst>
          </p:cNvPr>
          <p:cNvSpPr txBox="1">
            <a:spLocks/>
          </p:cNvSpPr>
          <p:nvPr/>
        </p:nvSpPr>
        <p:spPr>
          <a:xfrm>
            <a:off x="560329" y="248807"/>
            <a:ext cx="1118019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spcBef>
                <a:spcPct val="0"/>
              </a:spcBef>
              <a:defRPr/>
            </a:pPr>
            <a:r>
              <a:rPr lang="fr-FR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3 </a:t>
            </a:r>
            <a:r>
              <a:rPr lang="fr-FR" sz="3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Pourquoi lancer une procédure de déclaration de projet?</a:t>
            </a:r>
          </a:p>
        </p:txBody>
      </p:sp>
    </p:spTree>
    <p:extLst>
      <p:ext uri="{BB962C8B-B14F-4D97-AF65-F5344CB8AC3E}">
        <p14:creationId xmlns:p14="http://schemas.microsoft.com/office/powerpoint/2010/main" val="3998721100"/>
      </p:ext>
    </p:extLst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5BEAF0CC-69BD-967E-4861-4ECCA5954334}"/>
              </a:ext>
            </a:extLst>
          </p:cNvPr>
          <p:cNvSpPr txBox="1">
            <a:spLocks/>
          </p:cNvSpPr>
          <p:nvPr/>
        </p:nvSpPr>
        <p:spPr>
          <a:xfrm>
            <a:off x="560329" y="248807"/>
            <a:ext cx="1118019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spcBef>
                <a:spcPct val="0"/>
              </a:spcBef>
              <a:defRPr/>
            </a:pPr>
            <a:r>
              <a:rPr lang="fr-FR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4 </a:t>
            </a:r>
            <a:r>
              <a:rPr lang="fr-FR" sz="3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Les modifications règlementaires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3176C3C4-20B8-9BFD-6169-DF58CCEC9CEC}"/>
              </a:ext>
            </a:extLst>
          </p:cNvPr>
          <p:cNvSpPr txBox="1"/>
          <p:nvPr/>
        </p:nvSpPr>
        <p:spPr>
          <a:xfrm>
            <a:off x="560329" y="1459042"/>
            <a:ext cx="1005687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2400" dirty="0">
                <a:latin typeface="Calibri" panose="020F0502020204030204" pitchFamily="34" charset="0"/>
                <a:cs typeface="Calibri" panose="020F0502020204030204" pitchFamily="34" charset="0"/>
              </a:rPr>
              <a:t>Les modifications sur le Projet d’Aménagement et de développement Durables ( PADD)</a:t>
            </a:r>
          </a:p>
        </p:txBody>
      </p:sp>
      <p:sp>
        <p:nvSpPr>
          <p:cNvPr id="8" name="ZoneTexte 4">
            <a:extLst>
              <a:ext uri="{FF2B5EF4-FFF2-40B4-BE49-F238E27FC236}">
                <a16:creationId xmlns:a16="http://schemas.microsoft.com/office/drawing/2014/main" id="{DA1E095B-7925-4269-15A3-46785E1498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685" y="2290039"/>
            <a:ext cx="7847705" cy="1835225"/>
          </a:xfrm>
          <a:prstGeom prst="rect">
            <a:avLst/>
          </a:prstGeom>
        </p:spPr>
        <p:txBody>
          <a:bodyPr vert="horz" lIns="91440" tIns="45720" rIns="91440" bIns="45720" rtlCol="0">
            <a:prstTxWarp prst="textNoShape">
              <a:avLst/>
            </a:prstTxWarp>
            <a:normAutofit fontScale="85000" lnSpcReduction="10000"/>
          </a:bodyPr>
          <a:lstStyle/>
          <a:p>
            <a:pPr>
              <a:spcBef>
                <a:spcPct val="20000"/>
              </a:spcBef>
            </a:pPr>
            <a:endParaRPr lang="fr-FR" sz="1400" kern="1200" dirty="0">
              <a:latin typeface="+mn-lt"/>
              <a:ea typeface="+mn-ea"/>
              <a:cs typeface="+mn-cs"/>
            </a:endParaRPr>
          </a:p>
          <a:p>
            <a:pPr marL="285750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fr-FR" sz="2000" kern="1200" dirty="0">
                <a:latin typeface="+mn-lt"/>
                <a:ea typeface="+mn-ea"/>
                <a:cs typeface="+mn-cs"/>
              </a:rPr>
              <a:t>Mise à jour du PADD qui fixe des objectifs de logements d’ici 2030</a:t>
            </a:r>
          </a:p>
          <a:p>
            <a:pPr marL="285750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fr-FR" sz="2000" kern="1200" dirty="0">
              <a:latin typeface="+mn-lt"/>
              <a:ea typeface="+mn-ea"/>
              <a:cs typeface="+mn-cs"/>
            </a:endParaRPr>
          </a:p>
          <a:p>
            <a:pPr marL="285750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fr-FR" sz="2000" kern="1200" dirty="0">
                <a:latin typeface="+mn-lt"/>
                <a:ea typeface="+mn-ea"/>
                <a:cs typeface="+mn-cs"/>
              </a:rPr>
              <a:t>Objectifs mis à jour conforme aux objectifs du SCOT (11 logements/an)   </a:t>
            </a:r>
          </a:p>
          <a:p>
            <a:pPr marL="285750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fr-FR" sz="2000" dirty="0"/>
          </a:p>
          <a:p>
            <a:pPr marL="285750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fr-FR" sz="2000" kern="1200" dirty="0">
                <a:latin typeface="+mn-lt"/>
                <a:ea typeface="+mn-ea"/>
                <a:cs typeface="+mn-cs"/>
              </a:rPr>
              <a:t>Objectifs en lien avec la politique de logements sur le territoire 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36107487-43BC-FD2A-9C9E-79F89FB6EB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128" y="4358897"/>
            <a:ext cx="6922845" cy="17307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4C8408-E7A3-6DD2-7BFF-0CD9FE2CB0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977BD466-FAEF-C67D-60CA-D687D159990A}"/>
              </a:ext>
            </a:extLst>
          </p:cNvPr>
          <p:cNvSpPr txBox="1">
            <a:spLocks/>
          </p:cNvSpPr>
          <p:nvPr/>
        </p:nvSpPr>
        <p:spPr>
          <a:xfrm>
            <a:off x="560329" y="248807"/>
            <a:ext cx="1118019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spcBef>
                <a:spcPct val="0"/>
              </a:spcBef>
              <a:defRPr/>
            </a:pPr>
            <a:r>
              <a:rPr lang="fr-FR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4 </a:t>
            </a:r>
            <a:r>
              <a:rPr lang="fr-FR" sz="3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Les modifications règlementaires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AA0D6C05-6EE9-BA41-8FB4-F89EC053DE05}"/>
              </a:ext>
            </a:extLst>
          </p:cNvPr>
          <p:cNvSpPr txBox="1"/>
          <p:nvPr/>
        </p:nvSpPr>
        <p:spPr>
          <a:xfrm>
            <a:off x="560329" y="1459042"/>
            <a:ext cx="1005687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2400" dirty="0">
                <a:latin typeface="Calibri" panose="020F0502020204030204" pitchFamily="34" charset="0"/>
                <a:cs typeface="Calibri" panose="020F0502020204030204" pitchFamily="34" charset="0"/>
              </a:rPr>
              <a:t>Les orientations d’aménagement et de programmation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23814231-1A41-F667-B21D-10D6B1B64F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4884" y="2115918"/>
            <a:ext cx="4914520" cy="4301228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0D79076D-D8AA-F1B8-AE07-547F984F73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700" y="1935221"/>
            <a:ext cx="5412300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just"/>
            <a:endParaRPr lang="fr-F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Tx/>
              <a:buChar char="-"/>
            </a:pPr>
            <a:r>
              <a:rPr lang="fr-FR" dirty="0">
                <a:cs typeface="Calibri" panose="020F0502020204030204" pitchFamily="34" charset="0"/>
              </a:rPr>
              <a:t>Urbanisation par tranche sans compromettre le reste du tènement </a:t>
            </a:r>
          </a:p>
          <a:p>
            <a:pPr marL="285750" indent="-285750" algn="just">
              <a:buFontTx/>
              <a:buChar char="-"/>
            </a:pPr>
            <a:r>
              <a:rPr lang="fr-FR" dirty="0">
                <a:cs typeface="Calibri" panose="020F0502020204030204" pitchFamily="34" charset="0"/>
              </a:rPr>
              <a:t>Mixité des formes urbaines (jumelées, intermédiaires )</a:t>
            </a:r>
          </a:p>
          <a:p>
            <a:pPr marL="285750" indent="-285750" algn="just">
              <a:buFontTx/>
              <a:buChar char="-"/>
            </a:pPr>
            <a:r>
              <a:rPr lang="fr-FR" dirty="0">
                <a:cs typeface="Calibri" panose="020F0502020204030204" pitchFamily="34" charset="0"/>
              </a:rPr>
              <a:t>Mixité des logements : accessibles aux jeunes , logements séniors </a:t>
            </a:r>
          </a:p>
          <a:p>
            <a:pPr marL="285750" indent="-285750" algn="just">
              <a:buFontTx/>
              <a:buChar char="-"/>
            </a:pPr>
            <a:r>
              <a:rPr lang="fr-FR" dirty="0">
                <a:cs typeface="Calibri" panose="020F0502020204030204" pitchFamily="34" charset="0"/>
              </a:rPr>
              <a:t>Principes de voirie traversante </a:t>
            </a:r>
          </a:p>
          <a:p>
            <a:pPr marL="285750" indent="-285750" algn="just">
              <a:buFontTx/>
              <a:buChar char="-"/>
            </a:pPr>
            <a:r>
              <a:rPr lang="fr-FR" dirty="0">
                <a:solidFill>
                  <a:srgbClr val="00B050"/>
                </a:solidFill>
                <a:cs typeface="Calibri" panose="020F0502020204030204" pitchFamily="34" charset="0"/>
              </a:rPr>
              <a:t>45-50 logements /hectare</a:t>
            </a:r>
          </a:p>
          <a:p>
            <a:pPr marL="285750" indent="-285750" algn="just">
              <a:buFontTx/>
              <a:buChar char="-"/>
            </a:pPr>
            <a:r>
              <a:rPr lang="fr-FR" dirty="0">
                <a:cs typeface="Calibri" panose="020F0502020204030204" pitchFamily="34" charset="0"/>
              </a:rPr>
              <a:t>Accès depuis la voie créée </a:t>
            </a:r>
            <a:r>
              <a:rPr lang="fr-FR" dirty="0">
                <a:solidFill>
                  <a:srgbClr val="00B050"/>
                </a:solidFill>
                <a:cs typeface="Calibri" panose="020F0502020204030204" pitchFamily="34" charset="0"/>
              </a:rPr>
              <a:t>,  la rue du Mouret, la rue de  la Mairie, la rue des Cimes</a:t>
            </a:r>
          </a:p>
        </p:txBody>
      </p:sp>
    </p:spTree>
    <p:extLst>
      <p:ext uri="{BB962C8B-B14F-4D97-AF65-F5344CB8AC3E}">
        <p14:creationId xmlns:p14="http://schemas.microsoft.com/office/powerpoint/2010/main" val="25108752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69E285-9E37-F928-E51C-5DA68EA58B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4FA7CBAD-C36D-BA0A-56CE-386D9A264676}"/>
              </a:ext>
            </a:extLst>
          </p:cNvPr>
          <p:cNvSpPr txBox="1">
            <a:spLocks/>
          </p:cNvSpPr>
          <p:nvPr/>
        </p:nvSpPr>
        <p:spPr>
          <a:xfrm>
            <a:off x="560329" y="248807"/>
            <a:ext cx="1118019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spcBef>
                <a:spcPct val="0"/>
              </a:spcBef>
              <a:defRPr/>
            </a:pPr>
            <a:r>
              <a:rPr lang="fr-FR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4 </a:t>
            </a:r>
            <a:r>
              <a:rPr lang="fr-FR" sz="3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Les modifications règlementaires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6A5144C3-0B62-9F1E-B52D-B1377C4E6CC2}"/>
              </a:ext>
            </a:extLst>
          </p:cNvPr>
          <p:cNvSpPr txBox="1"/>
          <p:nvPr/>
        </p:nvSpPr>
        <p:spPr>
          <a:xfrm>
            <a:off x="560329" y="1459042"/>
            <a:ext cx="1005687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2400">
                <a:latin typeface="Calibri" panose="020F0502020204030204" pitchFamily="34" charset="0"/>
                <a:cs typeface="Calibri" panose="020F0502020204030204" pitchFamily="34" charset="0"/>
              </a:rPr>
              <a:t>Le règlement</a:t>
            </a:r>
            <a:endParaRPr lang="fr-F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89B7104B-C208-963C-B2E2-7D2578CB4F3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64915"/>
          <a:stretch>
            <a:fillRect/>
          </a:stretch>
        </p:blipFill>
        <p:spPr>
          <a:xfrm>
            <a:off x="2198065" y="1920707"/>
            <a:ext cx="9783296" cy="3072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8500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C90D6A-80FC-4239-D095-E53CD15CD9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A0E84042-6E22-CA97-3C3B-89995DBD98B8}"/>
              </a:ext>
            </a:extLst>
          </p:cNvPr>
          <p:cNvSpPr txBox="1">
            <a:spLocks/>
          </p:cNvSpPr>
          <p:nvPr/>
        </p:nvSpPr>
        <p:spPr>
          <a:xfrm>
            <a:off x="560329" y="248807"/>
            <a:ext cx="1118019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spcBef>
                <a:spcPct val="0"/>
              </a:spcBef>
              <a:defRPr/>
            </a:pPr>
            <a:r>
              <a:rPr lang="fr-FR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4 </a:t>
            </a:r>
            <a:r>
              <a:rPr lang="fr-FR" sz="3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Les modifications règlementaires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D6E6679F-80D6-8766-CA7D-FA93FADF2270}"/>
              </a:ext>
            </a:extLst>
          </p:cNvPr>
          <p:cNvSpPr txBox="1"/>
          <p:nvPr/>
        </p:nvSpPr>
        <p:spPr>
          <a:xfrm>
            <a:off x="560329" y="1459042"/>
            <a:ext cx="1005687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2400">
                <a:latin typeface="Calibri" panose="020F0502020204030204" pitchFamily="34" charset="0"/>
                <a:cs typeface="Calibri" panose="020F0502020204030204" pitchFamily="34" charset="0"/>
              </a:rPr>
              <a:t>Le règlement</a:t>
            </a:r>
            <a:endParaRPr lang="fr-F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0A9C7AC1-2A67-FF6D-922E-E40466C81B2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4567" b="2069"/>
          <a:stretch>
            <a:fillRect/>
          </a:stretch>
        </p:blipFill>
        <p:spPr>
          <a:xfrm>
            <a:off x="2560349" y="1391807"/>
            <a:ext cx="9428451" cy="5347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556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72B93C-FFF5-D218-4F58-58B6099CF7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B36CC051-0E99-B5AB-94A6-EBFBFC1E4879}"/>
              </a:ext>
            </a:extLst>
          </p:cNvPr>
          <p:cNvSpPr txBox="1">
            <a:spLocks/>
          </p:cNvSpPr>
          <p:nvPr/>
        </p:nvSpPr>
        <p:spPr>
          <a:xfrm>
            <a:off x="560329" y="248807"/>
            <a:ext cx="1118019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spcBef>
                <a:spcPct val="0"/>
              </a:spcBef>
              <a:defRPr/>
            </a:pPr>
            <a:r>
              <a:rPr lang="fr-FR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5 </a:t>
            </a:r>
            <a:r>
              <a:rPr lang="fr-FR" sz="3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Les incidences du projet sur l‘environnement</a:t>
            </a:r>
          </a:p>
        </p:txBody>
      </p:sp>
      <p:pic>
        <p:nvPicPr>
          <p:cNvPr id="5" name="Image 4" descr="Une image contenant texte, carte, atlas&#10;&#10;Description générée automatiquement">
            <a:extLst>
              <a:ext uri="{FF2B5EF4-FFF2-40B4-BE49-F238E27FC236}">
                <a16:creationId xmlns:a16="http://schemas.microsoft.com/office/drawing/2014/main" id="{02EB3058-F8F8-0425-9491-80C7890943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4294" y="1531256"/>
            <a:ext cx="5510993" cy="4833257"/>
          </a:xfrm>
          <a:prstGeom prst="rect">
            <a:avLst/>
          </a:prstGeom>
        </p:spPr>
      </p:pic>
      <p:sp>
        <p:nvSpPr>
          <p:cNvPr id="2" name="Oval 1991">
            <a:extLst>
              <a:ext uri="{FF2B5EF4-FFF2-40B4-BE49-F238E27FC236}">
                <a16:creationId xmlns:a16="http://schemas.microsoft.com/office/drawing/2014/main" id="{F4E90EE7-D1BD-7C9B-0EB9-E93C4B90F5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04678" y="4494439"/>
            <a:ext cx="279400" cy="298450"/>
          </a:xfrm>
          <a:prstGeom prst="ellips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7" name="Image 6" descr="Une image contenant carte, texte, diagramme&#10;&#10;Description générée automatiquement">
            <a:extLst>
              <a:ext uri="{FF2B5EF4-FFF2-40B4-BE49-F238E27FC236}">
                <a16:creationId xmlns:a16="http://schemas.microsoft.com/office/drawing/2014/main" id="{E16475B9-173D-CE92-2BB7-6B05A1F735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842" y="1587364"/>
            <a:ext cx="7538098" cy="4711836"/>
          </a:xfrm>
          <a:prstGeom prst="rect">
            <a:avLst/>
          </a:prstGeom>
        </p:spPr>
      </p:pic>
      <p:sp>
        <p:nvSpPr>
          <p:cNvPr id="8" name="Oval 1992">
            <a:extLst>
              <a:ext uri="{FF2B5EF4-FFF2-40B4-BE49-F238E27FC236}">
                <a16:creationId xmlns:a16="http://schemas.microsoft.com/office/drawing/2014/main" id="{542BCE91-E77A-DC62-B97C-BD505EFBC2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68485" y="5350556"/>
            <a:ext cx="225425" cy="274637"/>
          </a:xfrm>
          <a:prstGeom prst="ellips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38768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7D885BDA-9DF6-8E9B-CDA5-49086324EF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7569" y="1502271"/>
            <a:ext cx="9648373" cy="1752600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fr-FR" sz="9600" b="1" dirty="0"/>
              <a:t>1. Genèse du projet</a:t>
            </a:r>
          </a:p>
          <a:p>
            <a:pPr algn="l"/>
            <a:r>
              <a:rPr lang="fr-FR" sz="9600" b="1" dirty="0"/>
              <a:t>2. Cadre règlementaire</a:t>
            </a:r>
          </a:p>
          <a:p>
            <a:pPr algn="l"/>
            <a:r>
              <a:rPr lang="fr-FR" sz="9600" b="1" dirty="0"/>
              <a:t>3. Pourquoi lancer une procédure de déclaration de projet ?</a:t>
            </a:r>
          </a:p>
          <a:p>
            <a:pPr algn="l"/>
            <a:r>
              <a:rPr lang="fr-FR" sz="9600" b="1" dirty="0"/>
              <a:t>4. Les modifications règlementaires</a:t>
            </a:r>
          </a:p>
          <a:p>
            <a:pPr algn="l"/>
            <a:r>
              <a:rPr lang="fr-FR" sz="9600" b="1" dirty="0"/>
              <a:t>5. Les incidences du projet sur l’environnement</a:t>
            </a:r>
          </a:p>
          <a:p>
            <a:pPr algn="l"/>
            <a:r>
              <a:rPr lang="fr-FR" sz="9600" b="1" dirty="0"/>
              <a:t>6. La procédure</a:t>
            </a:r>
          </a:p>
          <a:p>
            <a:pPr algn="l"/>
            <a:r>
              <a:rPr lang="fr-FR" b="1" dirty="0"/>
              <a:t> </a:t>
            </a: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83950408-F803-B4AF-5DEE-3EDD741D771A}"/>
              </a:ext>
            </a:extLst>
          </p:cNvPr>
          <p:cNvSpPr txBox="1">
            <a:spLocks/>
          </p:cNvSpPr>
          <p:nvPr/>
        </p:nvSpPr>
        <p:spPr>
          <a:xfrm>
            <a:off x="707570" y="170529"/>
            <a:ext cx="7543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spcBef>
                <a:spcPct val="0"/>
              </a:spcBef>
              <a:defRPr/>
            </a:pPr>
            <a:r>
              <a:rPr lang="fr-FR" sz="3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SOMMAIRE </a:t>
            </a:r>
          </a:p>
        </p:txBody>
      </p:sp>
    </p:spTree>
    <p:extLst>
      <p:ext uri="{BB962C8B-B14F-4D97-AF65-F5344CB8AC3E}">
        <p14:creationId xmlns:p14="http://schemas.microsoft.com/office/powerpoint/2010/main" val="18204107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07B48C-94B6-E5FB-77B8-F5E7692DBE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B4B7DDD-DF9D-D7B4-248B-58038B7CEE19}"/>
              </a:ext>
            </a:extLst>
          </p:cNvPr>
          <p:cNvSpPr txBox="1">
            <a:spLocks/>
          </p:cNvSpPr>
          <p:nvPr/>
        </p:nvSpPr>
        <p:spPr>
          <a:xfrm>
            <a:off x="469234" y="246743"/>
            <a:ext cx="7543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spcBef>
                <a:spcPct val="0"/>
              </a:spcBef>
              <a:defRPr/>
            </a:pPr>
            <a:r>
              <a:rPr lang="fr-FR" sz="3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6 La procédure</a:t>
            </a:r>
          </a:p>
        </p:txBody>
      </p:sp>
      <p:pic>
        <p:nvPicPr>
          <p:cNvPr id="5" name="Image 4" descr="Une image contenant texte, capture d’écran, Police, Parallèle&#10;&#10;Le contenu généré par l’IA peut être incorrect.">
            <a:extLst>
              <a:ext uri="{FF2B5EF4-FFF2-40B4-BE49-F238E27FC236}">
                <a16:creationId xmlns:a16="http://schemas.microsoft.com/office/drawing/2014/main" id="{12B13D73-DBE1-7300-3224-1AEADE0B00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72"/>
          <a:stretch>
            <a:fillRect/>
          </a:stretch>
        </p:blipFill>
        <p:spPr>
          <a:xfrm>
            <a:off x="1865760" y="1636663"/>
            <a:ext cx="8105553" cy="4662537"/>
          </a:xfrm>
          <a:prstGeom prst="rect">
            <a:avLst/>
          </a:prstGeom>
        </p:spPr>
      </p:pic>
      <p:sp>
        <p:nvSpPr>
          <p:cNvPr id="3" name="Flèche : droite 2">
            <a:extLst>
              <a:ext uri="{FF2B5EF4-FFF2-40B4-BE49-F238E27FC236}">
                <a16:creationId xmlns:a16="http://schemas.microsoft.com/office/drawing/2014/main" id="{DD16A1EA-27F6-80DA-25EB-9B2F2AAF9CC8}"/>
              </a:ext>
            </a:extLst>
          </p:cNvPr>
          <p:cNvSpPr/>
          <p:nvPr/>
        </p:nvSpPr>
        <p:spPr>
          <a:xfrm rot="5400000">
            <a:off x="1217075" y="2007346"/>
            <a:ext cx="910854" cy="37623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B20E7669-5976-705D-8F83-6EDF69A42706}"/>
              </a:ext>
            </a:extLst>
          </p:cNvPr>
          <p:cNvSpPr txBox="1"/>
          <p:nvPr/>
        </p:nvSpPr>
        <p:spPr>
          <a:xfrm>
            <a:off x="1081705" y="1687463"/>
            <a:ext cx="400110" cy="1233537"/>
          </a:xfrm>
          <a:prstGeom prst="rect">
            <a:avLst/>
          </a:prstGeom>
          <a:noFill/>
        </p:spPr>
        <p:txBody>
          <a:bodyPr vert="vert" wrap="square" rtlCol="0" anchor="ctr" anchorCtr="0">
            <a:spAutoFit/>
          </a:bodyPr>
          <a:lstStyle/>
          <a:p>
            <a:r>
              <a:rPr lang="fr-FR" sz="1400" dirty="0">
                <a:solidFill>
                  <a:schemeClr val="tx2"/>
                </a:solidFill>
              </a:rPr>
              <a:t>concertation</a:t>
            </a:r>
          </a:p>
        </p:txBody>
      </p:sp>
    </p:spTree>
    <p:extLst>
      <p:ext uri="{BB962C8B-B14F-4D97-AF65-F5344CB8AC3E}">
        <p14:creationId xmlns:p14="http://schemas.microsoft.com/office/powerpoint/2010/main" val="2331569149"/>
      </p:ext>
    </p:extLst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950BB-3F1D-F743-9ACE-EA32DDB49D0E}" type="slidenum">
              <a:rPr lang="fr-FR" smtClean="0"/>
              <a:pPr/>
              <a:t>21</a:t>
            </a:fld>
            <a:endParaRPr lang="fr-FR"/>
          </a:p>
        </p:txBody>
      </p:sp>
      <p:sp>
        <p:nvSpPr>
          <p:cNvPr id="11" name="ZoneTexte 4"/>
          <p:cNvSpPr txBox="1">
            <a:spLocks noChangeArrowheads="1"/>
          </p:cNvSpPr>
          <p:nvPr/>
        </p:nvSpPr>
        <p:spPr bwMode="auto">
          <a:xfrm>
            <a:off x="388552" y="1065508"/>
            <a:ext cx="11625943" cy="5847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355600" algn="just"/>
            <a:endParaRPr lang="fr-FR" sz="1600" dirty="0"/>
          </a:p>
          <a:p>
            <a:pPr marL="355600" algn="just"/>
            <a:r>
              <a:rPr lang="fr-FR" b="1" dirty="0"/>
              <a:t>Le dossier de déclaration de projet qui sera soumis à l’enquête publique portera à la fois sur l’intérêt général de l’opération et la mise en compatibilité du PLU .</a:t>
            </a:r>
          </a:p>
          <a:p>
            <a:pPr marL="355600" algn="just"/>
            <a:endParaRPr lang="fr-FR" dirty="0"/>
          </a:p>
          <a:p>
            <a:pPr marL="355600" algn="just"/>
            <a:r>
              <a:rPr lang="fr-FR" dirty="0"/>
              <a:t>Le dossier final sera constitué de :</a:t>
            </a:r>
          </a:p>
          <a:p>
            <a:pPr marL="641350" indent="-285750" algn="just">
              <a:buFont typeface="Arial"/>
              <a:buChar char="•"/>
            </a:pPr>
            <a:endParaRPr lang="fr-FR" dirty="0"/>
          </a:p>
          <a:p>
            <a:pPr marL="641350" indent="-285750" algn="just">
              <a:buFont typeface="Arial"/>
              <a:buChar char="•"/>
            </a:pPr>
            <a:r>
              <a:rPr lang="fr-FR" dirty="0"/>
              <a:t>La </a:t>
            </a:r>
            <a:r>
              <a:rPr lang="fr-FR" b="1" dirty="0"/>
              <a:t>notice de présentation </a:t>
            </a:r>
            <a:r>
              <a:rPr lang="fr-FR" dirty="0"/>
              <a:t>intégrant :</a:t>
            </a:r>
          </a:p>
          <a:p>
            <a:pPr marL="1098550" lvl="1" indent="-285750" algn="just">
              <a:buFont typeface="Arial"/>
              <a:buChar char="•"/>
            </a:pPr>
            <a:r>
              <a:rPr lang="fr-FR" dirty="0"/>
              <a:t>La démonstration de l’intérêt général du projet </a:t>
            </a:r>
          </a:p>
          <a:p>
            <a:pPr marL="1098550" lvl="1" indent="-285750" algn="just">
              <a:buFont typeface="Arial"/>
              <a:buChar char="•"/>
            </a:pPr>
            <a:r>
              <a:rPr lang="fr-FR" dirty="0"/>
              <a:t>Le dossier de mise en compatibilité du projet avec le PLU (présentation des modifications envisagées du PLU et justifications)</a:t>
            </a:r>
          </a:p>
          <a:p>
            <a:pPr marL="1098550" lvl="1" indent="-285750" algn="just">
              <a:buFont typeface="Arial"/>
              <a:buChar char="•"/>
            </a:pPr>
            <a:r>
              <a:rPr lang="fr-FR" dirty="0"/>
              <a:t>L’évaluation environnementale de la déclaration de projet </a:t>
            </a:r>
          </a:p>
          <a:p>
            <a:pPr marL="641350" indent="-285750" algn="just">
              <a:buFont typeface="Arial"/>
              <a:buChar char="•"/>
            </a:pPr>
            <a:endParaRPr lang="fr-FR" dirty="0"/>
          </a:p>
          <a:p>
            <a:pPr marL="641350" indent="-285750" algn="just">
              <a:buFont typeface="Arial"/>
              <a:buChar char="•"/>
            </a:pPr>
            <a:r>
              <a:rPr lang="fr-FR" b="1" dirty="0"/>
              <a:t>L’avis de la mission régionale d’autorité environnementale Auvergne Rhône Alpes </a:t>
            </a:r>
            <a:r>
              <a:rPr lang="fr-FR" dirty="0"/>
              <a:t>(</a:t>
            </a:r>
            <a:r>
              <a:rPr lang="fr-FR" dirty="0" err="1"/>
              <a:t>MRAe</a:t>
            </a:r>
            <a:r>
              <a:rPr lang="fr-FR" dirty="0"/>
              <a:t>) et le cas échéant les réponses qui pourraient être apportées sur les points relevés par la </a:t>
            </a:r>
            <a:r>
              <a:rPr lang="fr-FR" dirty="0" err="1"/>
              <a:t>MRAe</a:t>
            </a:r>
            <a:endParaRPr lang="fr-FR" dirty="0"/>
          </a:p>
          <a:p>
            <a:pPr marL="355600" algn="just"/>
            <a:endParaRPr lang="fr-FR" dirty="0"/>
          </a:p>
          <a:p>
            <a:pPr marL="641350" indent="-285750" algn="just">
              <a:buFont typeface="Arial"/>
              <a:buChar char="•"/>
            </a:pPr>
            <a:r>
              <a:rPr lang="fr-FR" dirty="0"/>
              <a:t>Le </a:t>
            </a:r>
            <a:r>
              <a:rPr lang="fr-FR" b="1" dirty="0"/>
              <a:t>procès-verbal de la réunion d’examen conjoint </a:t>
            </a:r>
            <a:r>
              <a:rPr lang="fr-FR" dirty="0"/>
              <a:t>par les personnes publiques associés</a:t>
            </a:r>
          </a:p>
          <a:p>
            <a:pPr marL="641350" indent="-285750" algn="just">
              <a:buFont typeface="Arial"/>
              <a:buChar char="•"/>
            </a:pPr>
            <a:endParaRPr lang="fr-FR" dirty="0"/>
          </a:p>
          <a:p>
            <a:pPr marL="641350" indent="-285750" algn="just">
              <a:buFont typeface="Arial"/>
              <a:buChar char="•"/>
            </a:pPr>
            <a:r>
              <a:rPr lang="fr-FR" b="1" dirty="0"/>
              <a:t>L’ensemble des actes administratifs </a:t>
            </a:r>
            <a:r>
              <a:rPr lang="fr-FR" dirty="0"/>
              <a:t>et délibérations pris dans le cadre de la présente procédure</a:t>
            </a:r>
          </a:p>
          <a:p>
            <a:pPr marL="355600" algn="just"/>
            <a:endParaRPr lang="fr-FR" dirty="0"/>
          </a:p>
          <a:p>
            <a:pPr marL="641350" indent="-285750" algn="just">
              <a:buFont typeface="Arial"/>
              <a:buChar char="•"/>
            </a:pPr>
            <a:r>
              <a:rPr lang="fr-FR" dirty="0"/>
              <a:t> Les annexes </a:t>
            </a:r>
          </a:p>
          <a:p>
            <a:pPr marL="355600" algn="just"/>
            <a:endParaRPr lang="fr-FR" sz="1600" dirty="0"/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344120C3-D33B-2568-6607-791C53FD98B2}"/>
              </a:ext>
            </a:extLst>
          </p:cNvPr>
          <p:cNvSpPr txBox="1">
            <a:spLocks/>
          </p:cNvSpPr>
          <p:nvPr/>
        </p:nvSpPr>
        <p:spPr>
          <a:xfrm>
            <a:off x="388551" y="162289"/>
            <a:ext cx="1133899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spcBef>
                <a:spcPct val="0"/>
              </a:spcBef>
              <a:defRPr/>
            </a:pPr>
            <a:r>
              <a:rPr lang="fr-FR" sz="3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6 </a:t>
            </a:r>
            <a:r>
              <a:rPr lang="fr-FR" sz="3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La procédure: </a:t>
            </a:r>
            <a:r>
              <a:rPr lang="fr-FR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contenu du dossier de déclaration de projet au stade de l’enquête publique</a:t>
            </a:r>
          </a:p>
        </p:txBody>
      </p:sp>
    </p:spTree>
    <p:extLst>
      <p:ext uri="{BB962C8B-B14F-4D97-AF65-F5344CB8AC3E}">
        <p14:creationId xmlns:p14="http://schemas.microsoft.com/office/powerpoint/2010/main" val="13364567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EDABD3-D71F-7CED-62A8-A60F54140C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14CDD119-C534-D722-E02C-FC43BF918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950BB-3F1D-F743-9ACE-EA32DDB49D0E}" type="slidenum">
              <a:rPr lang="fr-FR" smtClean="0"/>
              <a:pPr/>
              <a:t>22</a:t>
            </a:fld>
            <a:endParaRPr lang="fr-FR"/>
          </a:p>
        </p:txBody>
      </p:sp>
      <p:sp>
        <p:nvSpPr>
          <p:cNvPr id="11" name="ZoneTexte 4">
            <a:extLst>
              <a:ext uri="{FF2B5EF4-FFF2-40B4-BE49-F238E27FC236}">
                <a16:creationId xmlns:a16="http://schemas.microsoft.com/office/drawing/2014/main" id="{9D689295-D7D1-0FFF-1411-EE7F8661D7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686" y="1366655"/>
            <a:ext cx="11209817" cy="446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355600" algn="just"/>
            <a:endParaRPr lang="fr-FR" sz="1600" dirty="0"/>
          </a:p>
          <a:p>
            <a:pPr marL="355600" algn="just"/>
            <a:r>
              <a:rPr lang="fr-FR" dirty="0"/>
              <a:t>Après enquête publique, le dossier de mise en compatibilité du plan local d'urbanisme, pourra éventuellement être adapté pour tenir compte :</a:t>
            </a:r>
          </a:p>
          <a:p>
            <a:pPr marL="355600" algn="just"/>
            <a:endParaRPr lang="fr-FR" dirty="0"/>
          </a:p>
          <a:p>
            <a:pPr marL="584200" algn="just"/>
            <a:r>
              <a:rPr lang="fr-FR" dirty="0"/>
              <a:t>→ </a:t>
            </a:r>
            <a:r>
              <a:rPr lang="fr-FR" b="1" dirty="0"/>
              <a:t>des avis joints au dossier d'enquête publique,</a:t>
            </a:r>
          </a:p>
          <a:p>
            <a:pPr marL="584200" algn="just"/>
            <a:endParaRPr lang="fr-FR" dirty="0"/>
          </a:p>
          <a:p>
            <a:pPr marL="584200" algn="just"/>
            <a:r>
              <a:rPr lang="fr-FR" dirty="0"/>
              <a:t>→ </a:t>
            </a:r>
            <a:r>
              <a:rPr lang="fr-FR" b="1" dirty="0"/>
              <a:t>des observations du public </a:t>
            </a:r>
          </a:p>
          <a:p>
            <a:pPr marL="584200" algn="just"/>
            <a:endParaRPr lang="fr-FR" dirty="0"/>
          </a:p>
          <a:p>
            <a:pPr marL="584200" algn="just"/>
            <a:r>
              <a:rPr lang="fr-FR" dirty="0"/>
              <a:t>→ </a:t>
            </a:r>
            <a:r>
              <a:rPr lang="fr-FR" b="1" dirty="0"/>
              <a:t>et des résultats de l'enquête issus du rapport du commissaire enquêteur</a:t>
            </a:r>
            <a:r>
              <a:rPr lang="fr-FR" dirty="0"/>
              <a:t>.</a:t>
            </a:r>
          </a:p>
          <a:p>
            <a:pPr marL="355600" algn="just"/>
            <a:endParaRPr lang="fr-FR" dirty="0"/>
          </a:p>
          <a:p>
            <a:pPr marL="355600" algn="just"/>
            <a:endParaRPr lang="fr-FR" dirty="0"/>
          </a:p>
          <a:p>
            <a:pPr marL="355600" algn="just"/>
            <a:r>
              <a:rPr lang="fr-FR" dirty="0"/>
              <a:t>En application du Code de l’urbanisme, l’agglomération pourra se prononcer sur l'intérêt général de cette opération et sera donc amenée à délibérer sur la déclaration de projet qui validera dès son approbation, les nouvelles dispositions du Plan Local d’Urbanisme pour permettre la réalisation du projet.</a:t>
            </a:r>
          </a:p>
          <a:p>
            <a:pPr marL="641350" indent="-285750" algn="just">
              <a:buFont typeface="Arial"/>
              <a:buChar char="•"/>
            </a:pPr>
            <a:endParaRPr lang="fr-FR" dirty="0"/>
          </a:p>
          <a:p>
            <a:pPr marL="355600" algn="just"/>
            <a:endParaRPr lang="fr-FR" sz="1600" dirty="0"/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FDDC0A4F-FF6B-FEFB-F31A-BB98B2F1893A}"/>
              </a:ext>
            </a:extLst>
          </p:cNvPr>
          <p:cNvSpPr txBox="1">
            <a:spLocks/>
          </p:cNvSpPr>
          <p:nvPr/>
        </p:nvSpPr>
        <p:spPr>
          <a:xfrm>
            <a:off x="539497" y="223655"/>
            <a:ext cx="7543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spcBef>
                <a:spcPct val="0"/>
              </a:spcBef>
              <a:defRPr/>
            </a:pPr>
            <a:r>
              <a:rPr lang="fr-FR" sz="3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6 </a:t>
            </a:r>
            <a:r>
              <a:rPr lang="fr-FR" sz="3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La procédure: </a:t>
            </a:r>
            <a:r>
              <a:rPr lang="fr-FR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après l’enquête publique</a:t>
            </a:r>
          </a:p>
        </p:txBody>
      </p:sp>
    </p:spTree>
    <p:extLst>
      <p:ext uri="{BB962C8B-B14F-4D97-AF65-F5344CB8AC3E}">
        <p14:creationId xmlns:p14="http://schemas.microsoft.com/office/powerpoint/2010/main" val="15770709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0EC2AF-C3D4-2C41-7A30-1D489A2D09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E4211BD3-3F35-1C46-9EE7-3E136B9AA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950BB-3F1D-F743-9ACE-EA32DDB49D0E}" type="slidenum">
              <a:rPr lang="fr-FR" smtClean="0"/>
              <a:pPr/>
              <a:t>23</a:t>
            </a:fld>
            <a:endParaRPr lang="fr-FR"/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242315B4-96A1-295C-C4DD-4432EA853869}"/>
              </a:ext>
            </a:extLst>
          </p:cNvPr>
          <p:cNvSpPr txBox="1">
            <a:spLocks/>
          </p:cNvSpPr>
          <p:nvPr/>
        </p:nvSpPr>
        <p:spPr>
          <a:xfrm>
            <a:off x="524551" y="264888"/>
            <a:ext cx="7543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spcBef>
                <a:spcPct val="0"/>
              </a:spcBef>
              <a:defRPr/>
            </a:pPr>
            <a:r>
              <a:rPr lang="fr-FR" sz="3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6 </a:t>
            </a:r>
            <a:r>
              <a:rPr lang="fr-FR" sz="3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La procédure: </a:t>
            </a:r>
            <a:r>
              <a:rPr lang="fr-FR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la concertation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91D805CF-0DF4-4804-BAD2-8B3622E7569A}"/>
              </a:ext>
            </a:extLst>
          </p:cNvPr>
          <p:cNvSpPr txBox="1"/>
          <p:nvPr/>
        </p:nvSpPr>
        <p:spPr>
          <a:xfrm>
            <a:off x="1132115" y="1487247"/>
            <a:ext cx="970801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b="1" dirty="0">
                <a:latin typeface="Calibri" panose="020F0502020204030204" pitchFamily="34" charset="0"/>
                <a:cs typeface="Calibri" panose="020F0502020204030204" pitchFamily="34" charset="0"/>
              </a:rPr>
              <a:t>Les modalités de la concertation </a:t>
            </a:r>
            <a:r>
              <a:rPr lang="fr-FR" sz="2000" dirty="0">
                <a:latin typeface="Calibri" panose="020F0502020204030204" pitchFamily="34" charset="0"/>
                <a:cs typeface="Calibri" panose="020F0502020204030204" pitchFamily="34" charset="0"/>
              </a:rPr>
              <a:t>ont été définies dans la délibération n°25-97 relative à la prescription de la procédure de déclaration de projet par le conseil communautaire en date du 10 juin 2025. </a:t>
            </a:r>
          </a:p>
          <a:p>
            <a:pPr algn="just"/>
            <a:endParaRPr lang="fr-F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fr-FR" sz="2000" b="1" kern="1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Période de concertation : 03 juillet 2025 à partir de 9h au 1</a:t>
            </a:r>
            <a:r>
              <a:rPr lang="fr-FR" sz="2000" b="1" kern="100" baseline="300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er</a:t>
            </a:r>
            <a:r>
              <a:rPr lang="fr-FR" sz="2000" b="1" kern="1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août jusqu’à 12h</a:t>
            </a:r>
          </a:p>
          <a:p>
            <a:pPr algn="just"/>
            <a:endParaRPr lang="fr-F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fr-FR" sz="2000" dirty="0">
                <a:latin typeface="Calibri" panose="020F0502020204030204" pitchFamily="34" charset="0"/>
                <a:cs typeface="Calibri" panose="020F0502020204030204" pitchFamily="34" charset="0"/>
              </a:rPr>
              <a:t>Elles reposent essentiellement sur la possibilité de consulter un dossier de présentation des évolutions du PLU pour permettre le projet de béguinage. </a:t>
            </a:r>
          </a:p>
          <a:p>
            <a:pPr algn="just"/>
            <a:r>
              <a:rPr lang="fr-FR" sz="2000" dirty="0">
                <a:latin typeface="Calibri" panose="020F0502020204030204" pitchFamily="34" charset="0"/>
                <a:cs typeface="Calibri" panose="020F0502020204030204" pitchFamily="34" charset="0"/>
              </a:rPr>
              <a:t>Il expose la justification du projet et les modifications envisagées. </a:t>
            </a:r>
          </a:p>
          <a:p>
            <a:pPr algn="just"/>
            <a:endParaRPr lang="fr-F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fr-FR" sz="2000" dirty="0">
                <a:latin typeface="Calibri" panose="020F0502020204030204" pitchFamily="34" charset="0"/>
                <a:cs typeface="Calibri" panose="020F0502020204030204" pitchFamily="34" charset="0"/>
              </a:rPr>
              <a:t>La concertation fera l’objet d’un bilan qui sera tiré par le conseil communautaire et fera partie intégrante du dossier soumis à enquête publique. </a:t>
            </a:r>
          </a:p>
          <a:p>
            <a:pPr algn="just"/>
            <a:endParaRPr lang="fr-F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fr-FR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noter : La concertation cible uniquement les modifications envisagées du PLU pour permettre une mise en compatibilité avec le projet envisagé. </a:t>
            </a:r>
          </a:p>
          <a:p>
            <a:pPr algn="just"/>
            <a:endParaRPr lang="fr-FR" sz="2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fr-F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8110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BEE90DF-B119-4E7C-6B21-E3A187737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950BB-3F1D-F743-9ACE-EA32DDB49D0E}" type="slidenum">
              <a:rPr lang="fr-FR" smtClean="0"/>
              <a:pPr/>
              <a:t>24</a:t>
            </a:fld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19E6F7D1-CD17-457A-04AB-E5732D247C6C}"/>
              </a:ext>
            </a:extLst>
          </p:cNvPr>
          <p:cNvSpPr txBox="1"/>
          <p:nvPr/>
        </p:nvSpPr>
        <p:spPr>
          <a:xfrm>
            <a:off x="3786266" y="1593479"/>
            <a:ext cx="4432936" cy="426270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algn="just"/>
            <a:endParaRPr lang="fr-FR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fr-FR" sz="1600" b="1" dirty="0">
                <a:latin typeface="Calibri" panose="020F0502020204030204" pitchFamily="34" charset="0"/>
                <a:cs typeface="Calibri" panose="020F0502020204030204" pitchFamily="34" charset="0"/>
              </a:rPr>
              <a:t>RAPPEL :</a:t>
            </a:r>
          </a:p>
          <a:p>
            <a:pPr algn="ctr"/>
            <a:endParaRPr lang="fr-FR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fr-FR" sz="1600" b="1" dirty="0">
                <a:latin typeface="Calibri" panose="020F0502020204030204" pitchFamily="34" charset="0"/>
                <a:cs typeface="Calibri" panose="020F0502020204030204" pitchFamily="34" charset="0"/>
              </a:rPr>
              <a:t>Dossier consultable :  en mairie et à Vienne Condrieu Agglomération et sur le site : </a:t>
            </a:r>
            <a:r>
              <a:rPr lang="fr-FR" sz="1500" u="sng" kern="1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https://viennecondrieuconcertation.ditesnoustout.fr/</a:t>
            </a:r>
            <a:endParaRPr lang="fr-FR" sz="1500" kern="1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/>
            <a:endParaRPr lang="fr-FR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fr-FR" kern="1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Les observations doivent être transmises </a:t>
            </a:r>
            <a:r>
              <a:rPr lang="fr-FR" sz="1600" b="1" kern="1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 </a:t>
            </a:r>
          </a:p>
          <a:p>
            <a:pPr algn="just"/>
            <a:endParaRPr lang="fr-FR" sz="1600" b="1" kern="1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kern="1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sur un registre en Mairie et à Vienne Condrieu Agglomération : </a:t>
            </a:r>
            <a:r>
              <a:rPr lang="fr-FR" u="sng" dirty="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  <a:hlinkClick r:id="rId4"/>
              </a:rPr>
              <a:t>concertation-plu@reventinvaugris.fr </a:t>
            </a:r>
            <a:endParaRPr lang="fr-F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buSzPts val="1000"/>
              <a:tabLst>
                <a:tab pos="457200" algn="l"/>
              </a:tabLst>
            </a:pPr>
            <a:endParaRPr lang="fr-FR" u="sng" kern="1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kern="1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Par voie postale, </a:t>
            </a:r>
            <a:r>
              <a:rPr lang="fr-FR" dirty="0">
                <a:latin typeface="Calibri" panose="020F0502020204030204" pitchFamily="34" charset="0"/>
                <a:ea typeface="Times New Roman" panose="02020603050405020304" pitchFamily="18" charset="0"/>
              </a:rPr>
              <a:t>Madame Le Maire 85 rue de la mairie 38121 REVENTIN-VAUGRIS</a:t>
            </a:r>
            <a:endParaRPr lang="fr-FR" kern="1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E7CDC304-F799-8A00-D7E4-0C927046A32C}"/>
              </a:ext>
            </a:extLst>
          </p:cNvPr>
          <p:cNvSpPr txBox="1">
            <a:spLocks/>
          </p:cNvSpPr>
          <p:nvPr/>
        </p:nvSpPr>
        <p:spPr>
          <a:xfrm>
            <a:off x="502779" y="241131"/>
            <a:ext cx="7543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spcBef>
                <a:spcPct val="0"/>
              </a:spcBef>
              <a:defRPr/>
            </a:pPr>
            <a:r>
              <a:rPr lang="fr-FR" sz="3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6 </a:t>
            </a:r>
            <a:r>
              <a:rPr lang="fr-FR" sz="3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La procédure: </a:t>
            </a:r>
            <a:r>
              <a:rPr lang="fr-FR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la concertation</a:t>
            </a:r>
          </a:p>
        </p:txBody>
      </p:sp>
    </p:spTree>
    <p:extLst>
      <p:ext uri="{BB962C8B-B14F-4D97-AF65-F5344CB8AC3E}">
        <p14:creationId xmlns:p14="http://schemas.microsoft.com/office/powerpoint/2010/main" val="30995881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Ville intense ville intime Fiche 8 pages.pdf">
            <a:extLst>
              <a:ext uri="{FF2B5EF4-FFF2-40B4-BE49-F238E27FC236}">
                <a16:creationId xmlns:a16="http://schemas.microsoft.com/office/drawing/2014/main" id="{CA520D6C-133F-45E0-BFC3-21EE8B0D6B9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958" t="39815" r="50995" b="39815"/>
          <a:stretch/>
        </p:blipFill>
        <p:spPr>
          <a:xfrm>
            <a:off x="61967" y="253060"/>
            <a:ext cx="8699788" cy="6422658"/>
          </a:xfrm>
          <a:prstGeom prst="rect">
            <a:avLst/>
          </a:prstGeom>
        </p:spPr>
      </p:pic>
      <p:sp>
        <p:nvSpPr>
          <p:cNvPr id="2" name="Titre 1"/>
          <p:cNvSpPr>
            <a:spLocks noGrp="1"/>
          </p:cNvSpPr>
          <p:nvPr>
            <p:ph type="ctrTitle"/>
          </p:nvPr>
        </p:nvSpPr>
        <p:spPr>
          <a:xfrm>
            <a:off x="533400" y="3731080"/>
            <a:ext cx="10515600" cy="2387600"/>
          </a:xfrm>
        </p:spPr>
        <p:txBody>
          <a:bodyPr rtlCol="0" anchor="ctr" anchorCtr="0">
            <a:normAutofit/>
          </a:bodyPr>
          <a:lstStyle/>
          <a:p>
            <a:pPr rtl="0"/>
            <a:br>
              <a:rPr lang="fr-FR" sz="4800" b="1" dirty="0">
                <a:solidFill>
                  <a:schemeClr val="bg1"/>
                </a:solidFill>
              </a:rPr>
            </a:br>
            <a:br>
              <a:rPr lang="fr-FR" sz="4800" b="1" dirty="0">
                <a:solidFill>
                  <a:schemeClr val="bg1"/>
                </a:solidFill>
              </a:rPr>
            </a:br>
            <a:r>
              <a:rPr lang="fr-FR" sz="4800" b="1" dirty="0"/>
              <a:t>Merci</a:t>
            </a:r>
          </a:p>
        </p:txBody>
      </p:sp>
    </p:spTree>
    <p:extLst>
      <p:ext uri="{BB962C8B-B14F-4D97-AF65-F5344CB8AC3E}">
        <p14:creationId xmlns:p14="http://schemas.microsoft.com/office/powerpoint/2010/main" val="26487029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3D95CC-97DF-A57A-E9BD-B7C17D093E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BCF5AB20-3EA0-68E6-D1E9-40EED93AB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950BB-3F1D-F743-9ACE-EA32DDB49D0E}" type="slidenum">
              <a:rPr lang="fr-FR" smtClean="0"/>
              <a:pPr/>
              <a:t>3</a:t>
            </a:fld>
            <a:endParaRPr lang="fr-FR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621DE387-6EA3-4195-4EFD-0DE23E7E4DEF}"/>
              </a:ext>
            </a:extLst>
          </p:cNvPr>
          <p:cNvSpPr txBox="1">
            <a:spLocks/>
          </p:cNvSpPr>
          <p:nvPr/>
        </p:nvSpPr>
        <p:spPr>
          <a:xfrm>
            <a:off x="533400" y="221329"/>
            <a:ext cx="7543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spcBef>
                <a:spcPct val="0"/>
              </a:spcBef>
              <a:defRPr/>
            </a:pPr>
            <a:r>
              <a:rPr lang="fr-FR" sz="3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Présentation de la commune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366FF792-C4EA-D505-799B-435A4F2124EE}"/>
              </a:ext>
            </a:extLst>
          </p:cNvPr>
          <p:cNvSpPr txBox="1"/>
          <p:nvPr/>
        </p:nvSpPr>
        <p:spPr>
          <a:xfrm>
            <a:off x="140334" y="1628757"/>
            <a:ext cx="4716338" cy="34163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fr-FR" dirty="0"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La </a:t>
            </a:r>
            <a:r>
              <a:rPr lang="fr-FR" dirty="0">
                <a:latin typeface="Segoe UI" panose="020B0502040204020203" pitchFamily="34" charset="0"/>
                <a:cs typeface="Segoe UI" panose="020B0502040204020203" pitchFamily="34" charset="0"/>
              </a:rPr>
              <a:t>commune de REVENTIN VAUGRIS appartient à l’agglomération de Vienne Condrieu qui </a:t>
            </a:r>
            <a:r>
              <a:rPr lang="fr-FR" dirty="0"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exerce différentes compétences pour l’ensemble de ses 30 communes adhérentes et notamment depuis le 1</a:t>
            </a:r>
            <a:r>
              <a:rPr lang="fr-FR" baseline="30000" dirty="0"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er</a:t>
            </a:r>
            <a:r>
              <a:rPr lang="fr-FR" dirty="0"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 décembre 2017 </a:t>
            </a:r>
            <a:r>
              <a:rPr lang="fr-FR" b="1" dirty="0"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la compétence « E</a:t>
            </a:r>
            <a:r>
              <a:rPr lang="fr-FR" b="1" dirty="0">
                <a:latin typeface="Segoe UI" panose="020B0502040204020203" pitchFamily="34" charset="0"/>
                <a:cs typeface="Segoe UI" panose="020B0502040204020203" pitchFamily="34" charset="0"/>
              </a:rPr>
              <a:t>laboration, approbation et suivi de PLU ». </a:t>
            </a:r>
          </a:p>
          <a:p>
            <a:pPr algn="just"/>
            <a:r>
              <a:rPr lang="fr-FR" dirty="0">
                <a:latin typeface="Segoe UI" panose="020B0502040204020203" pitchFamily="34" charset="0"/>
                <a:cs typeface="Segoe UI" panose="020B0502040204020203" pitchFamily="34" charset="0"/>
              </a:rPr>
              <a:t>C</a:t>
            </a:r>
            <a:r>
              <a:rPr lang="fr-FR" dirty="0"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’est pourquoi Vienne Condrieu Agglomération est maitre d’ouvrage de la mise en compatibilité du PLU de la commune de Reventin-Vaugris</a:t>
            </a:r>
            <a:endParaRPr lang="fr-FR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FFD274D-391F-1CD6-E808-321BA23F96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0702" y="1561812"/>
            <a:ext cx="6822941" cy="4385675"/>
          </a:xfrm>
          <a:prstGeom prst="rect">
            <a:avLst/>
          </a:prstGeom>
        </p:spPr>
      </p:pic>
      <p:sp>
        <p:nvSpPr>
          <p:cNvPr id="3" name="Ellipse 2">
            <a:extLst>
              <a:ext uri="{FF2B5EF4-FFF2-40B4-BE49-F238E27FC236}">
                <a16:creationId xmlns:a16="http://schemas.microsoft.com/office/drawing/2014/main" id="{68912140-E833-336E-8FE2-35438844187F}"/>
              </a:ext>
            </a:extLst>
          </p:cNvPr>
          <p:cNvSpPr/>
          <p:nvPr/>
        </p:nvSpPr>
        <p:spPr>
          <a:xfrm>
            <a:off x="7834153" y="3692042"/>
            <a:ext cx="816429" cy="1215012"/>
          </a:xfrm>
          <a:prstGeom prst="ellipse">
            <a:avLst/>
          </a:prstGeom>
          <a:noFill/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856291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A8700366-6DA4-E21F-4A15-02C5DB59B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950BB-3F1D-F743-9ACE-EA32DDB49D0E}" type="slidenum">
              <a:rPr lang="fr-FR" smtClean="0"/>
              <a:pPr/>
              <a:t>4</a:t>
            </a:fld>
            <a:endParaRPr lang="fr-FR"/>
          </a:p>
        </p:txBody>
      </p:sp>
      <p:sp>
        <p:nvSpPr>
          <p:cNvPr id="6" name="Sous-titre 2">
            <a:extLst>
              <a:ext uri="{FF2B5EF4-FFF2-40B4-BE49-F238E27FC236}">
                <a16:creationId xmlns:a16="http://schemas.microsoft.com/office/drawing/2014/main" id="{E46D6996-2E65-FCB5-1220-842203E1C28F}"/>
              </a:ext>
            </a:extLst>
          </p:cNvPr>
          <p:cNvSpPr txBox="1">
            <a:spLocks/>
          </p:cNvSpPr>
          <p:nvPr/>
        </p:nvSpPr>
        <p:spPr>
          <a:xfrm>
            <a:off x="610859" y="466726"/>
            <a:ext cx="8074682" cy="62457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35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1. Genèse du projet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8F5E9C0C-FE85-E95B-0D82-D16BAA953738}"/>
              </a:ext>
            </a:extLst>
          </p:cNvPr>
          <p:cNvSpPr txBox="1"/>
          <p:nvPr/>
        </p:nvSpPr>
        <p:spPr>
          <a:xfrm>
            <a:off x="2135700" y="1716698"/>
            <a:ext cx="8292814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Historique de la réflexion </a:t>
            </a:r>
            <a:r>
              <a:rPr lang="fr-FR" sz="2000" dirty="0"/>
              <a:t>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/>
              <a:t>Politique active en faveur des seniors  depuis 2017 (portage de repas, </a:t>
            </a:r>
            <a:r>
              <a:rPr lang="fr-FR" sz="2000" dirty="0" err="1"/>
              <a:t>télé-alarme</a:t>
            </a:r>
            <a:r>
              <a:rPr lang="fr-FR" sz="2000" dirty="0"/>
              <a:t>, nombreuses activités dédiées)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/>
              <a:t>Questionnaire diffusé aux &gt; 65 ans notamment sur l’habitat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/>
              <a:t>Groupe de travail et choix concept béguinage </a:t>
            </a:r>
          </a:p>
          <a:p>
            <a:pPr lvl="1"/>
            <a:endParaRPr lang="fr-FR" sz="2000" dirty="0"/>
          </a:p>
          <a:p>
            <a:pPr lvl="1"/>
            <a:endParaRPr lang="fr-FR" sz="2000" dirty="0"/>
          </a:p>
          <a:p>
            <a:r>
              <a:rPr lang="fr-FR" sz="2000" b="1" dirty="0"/>
              <a:t>Intérêt général du projet </a:t>
            </a:r>
            <a:r>
              <a:rPr lang="fr-FR" sz="2000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/>
              <a:t>Logement adapté : Habitat sénior de type inclusif à vocation sociale permettant de vieillir dans son village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/>
              <a:t>Mixité sociale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/>
              <a:t>Projet dans le centre village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/>
              <a:t>Participe à  la dynamisation du centre bourg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000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194256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0B7DE2-1FF2-00E8-609D-76FD886A4B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8A7F9BC-2D41-16A6-2CC4-8A8925108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B950BB-3F1D-F743-9ACE-EA32DDB49D0E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" name="Sous-titre 2">
            <a:extLst>
              <a:ext uri="{FF2B5EF4-FFF2-40B4-BE49-F238E27FC236}">
                <a16:creationId xmlns:a16="http://schemas.microsoft.com/office/drawing/2014/main" id="{6AB17505-E70E-80A5-698B-58A31A7C40E1}"/>
              </a:ext>
            </a:extLst>
          </p:cNvPr>
          <p:cNvSpPr txBox="1">
            <a:spLocks/>
          </p:cNvSpPr>
          <p:nvPr/>
        </p:nvSpPr>
        <p:spPr>
          <a:xfrm>
            <a:off x="610859" y="466726"/>
            <a:ext cx="8074682" cy="62457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35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Segoe UI Light"/>
                <a:ea typeface="+mn-ea"/>
                <a:cs typeface="+mn-cs"/>
              </a:rPr>
              <a:t>2. Genèse du projet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C5D3E509-A0D7-9912-EEBE-2FB178AAFA95}"/>
              </a:ext>
            </a:extLst>
          </p:cNvPr>
          <p:cNvSpPr txBox="1"/>
          <p:nvPr/>
        </p:nvSpPr>
        <p:spPr>
          <a:xfrm>
            <a:off x="1379541" y="1723503"/>
            <a:ext cx="87085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Notion de « béguinage »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D61AB24D-77E9-A3E8-39C2-A2B0E64DD0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961" y="2748994"/>
            <a:ext cx="10636077" cy="224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6704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D0BB9F7-9191-8F62-AE06-11F49536A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950BB-3F1D-F743-9ACE-EA32DDB49D0E}" type="slidenum">
              <a:rPr lang="fr-FR" smtClean="0"/>
              <a:pPr/>
              <a:t>6</a:t>
            </a:fld>
            <a:endParaRPr lang="fr-FR"/>
          </a:p>
        </p:txBody>
      </p:sp>
      <p:sp>
        <p:nvSpPr>
          <p:cNvPr id="2" name="Sous-titre 2">
            <a:extLst>
              <a:ext uri="{FF2B5EF4-FFF2-40B4-BE49-F238E27FC236}">
                <a16:creationId xmlns:a16="http://schemas.microsoft.com/office/drawing/2014/main" id="{A760B793-7466-CCB5-628A-E5B9CCCC5B9B}"/>
              </a:ext>
            </a:extLst>
          </p:cNvPr>
          <p:cNvSpPr txBox="1">
            <a:spLocks/>
          </p:cNvSpPr>
          <p:nvPr/>
        </p:nvSpPr>
        <p:spPr>
          <a:xfrm>
            <a:off x="610859" y="466726"/>
            <a:ext cx="8074682" cy="62457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35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1. Genèse du projet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01AEA8E4-9393-7D2E-B871-9311CE525C43}"/>
              </a:ext>
            </a:extLst>
          </p:cNvPr>
          <p:cNvSpPr txBox="1"/>
          <p:nvPr/>
        </p:nvSpPr>
        <p:spPr>
          <a:xfrm>
            <a:off x="4585648" y="1969935"/>
            <a:ext cx="732354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Segoe UI" panose="020B0502040204020203" pitchFamily="34" charset="0"/>
                <a:cs typeface="Segoe UI" panose="020B0502040204020203" pitchFamily="34" charset="0"/>
              </a:rPr>
              <a:t>Afin de mettre en œuvre le projet, </a:t>
            </a:r>
            <a:r>
              <a:rPr lang="fr-FR" b="1" dirty="0">
                <a:latin typeface="Segoe UI" panose="020B0502040204020203" pitchFamily="34" charset="0"/>
                <a:cs typeface="Segoe UI" panose="020B0502040204020203" pitchFamily="34" charset="0"/>
              </a:rPr>
              <a:t>la commune travaille avec deux partenaires très motivés :</a:t>
            </a:r>
          </a:p>
          <a:p>
            <a:endParaRPr lang="fr-FR" b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i="1" dirty="0">
                <a:latin typeface="Segoe UI" panose="020B0502040204020203" pitchFamily="34" charset="0"/>
                <a:cs typeface="Segoe UI" panose="020B0502040204020203" pitchFamily="34" charset="0"/>
              </a:rPr>
              <a:t>la Société Dauphinoise pour l’Habitat (SDH) </a:t>
            </a:r>
            <a:r>
              <a:rPr lang="fr-FR" dirty="0">
                <a:latin typeface="Segoe UI" panose="020B0502040204020203" pitchFamily="34" charset="0"/>
                <a:cs typeface="Segoe UI" panose="020B0502040204020203" pitchFamily="34" charset="0"/>
              </a:rPr>
              <a:t>qui dispose d’une expérience et d’une expertise dans le domaine de l’habitat sénior 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i="1" dirty="0">
                <a:latin typeface="Segoe UI" panose="020B0502040204020203" pitchFamily="34" charset="0"/>
                <a:cs typeface="Segoe UI" panose="020B0502040204020203" pitchFamily="34" charset="0"/>
              </a:rPr>
              <a:t>l’association Béguinage solidaire </a:t>
            </a:r>
            <a:r>
              <a:rPr lang="fr-FR" dirty="0">
                <a:latin typeface="Segoe UI" panose="020B0502040204020203" pitchFamily="34" charset="0"/>
                <a:cs typeface="Segoe UI" panose="020B0502040204020203" pitchFamily="34" charset="0"/>
              </a:rPr>
              <a:t>qui dispose aussi d’une expertise reconnue en la matière. </a:t>
            </a:r>
          </a:p>
          <a:p>
            <a:endParaRPr lang="fr-FR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fr-FR" dirty="0">
                <a:latin typeface="Segoe UI" panose="020B0502040204020203" pitchFamily="34" charset="0"/>
                <a:cs typeface="Segoe UI" panose="020B0502040204020203" pitchFamily="34" charset="0"/>
              </a:rPr>
              <a:t>Plusieurs réunions de travail fructueuses ont été organisées, confirmant le partage des mêmes valeurs et la même vision. </a:t>
            </a:r>
          </a:p>
          <a:p>
            <a:r>
              <a:rPr lang="fr-FR" dirty="0">
                <a:latin typeface="Segoe UI" panose="020B0502040204020203" pitchFamily="34" charset="0"/>
                <a:cs typeface="Segoe UI" panose="020B0502040204020203" pitchFamily="34" charset="0"/>
              </a:rPr>
              <a:t>Les réflexions menées en commun ont permis </a:t>
            </a:r>
            <a:r>
              <a:rPr lang="fr-FR" b="1" dirty="0">
                <a:latin typeface="Segoe UI" panose="020B0502040204020203" pitchFamily="34" charset="0"/>
                <a:cs typeface="Segoe UI" panose="020B0502040204020203" pitchFamily="34" charset="0"/>
              </a:rPr>
              <a:t>de préciser le projet qui devrait comprendre 21 logements locatifs sociaux</a:t>
            </a:r>
            <a:r>
              <a:rPr lang="fr-FR" dirty="0">
                <a:latin typeface="Segoe UI" panose="020B0502040204020203" pitchFamily="34" charset="0"/>
                <a:cs typeface="Segoe UI" panose="020B0502040204020203" pitchFamily="34" charset="0"/>
              </a:rPr>
              <a:t>. Il s’inscrit dans la logique intercommunale.</a:t>
            </a:r>
          </a:p>
          <a:p>
            <a:endParaRPr lang="fr-FR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7347045D-552B-F786-E07F-A836D14EFD6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859" y="3429000"/>
            <a:ext cx="3417042" cy="651290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635878B1-C2CA-2D3C-3261-F61425B0E8F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859" y="4338961"/>
            <a:ext cx="3417043" cy="1601292"/>
          </a:xfrm>
          <a:prstGeom prst="rect">
            <a:avLst/>
          </a:prstGeom>
        </p:spPr>
      </p:pic>
      <p:pic>
        <p:nvPicPr>
          <p:cNvPr id="16" name="Image 15" descr="Une image contenant Police, texte, Graphique, capture d’écran&#10;&#10;Description générée automatiquement">
            <a:extLst>
              <a:ext uri="{FF2B5EF4-FFF2-40B4-BE49-F238E27FC236}">
                <a16:creationId xmlns:a16="http://schemas.microsoft.com/office/drawing/2014/main" id="{A14882A7-8937-54B4-2ABB-225F365C719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2779" y="1969935"/>
            <a:ext cx="2622476" cy="1138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3085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2">
            <a:extLst>
              <a:ext uri="{FF2B5EF4-FFF2-40B4-BE49-F238E27FC236}">
                <a16:creationId xmlns:a16="http://schemas.microsoft.com/office/drawing/2014/main" id="{5383DD67-64C0-6BF5-AF1F-017DC4E8E3B6}"/>
              </a:ext>
            </a:extLst>
          </p:cNvPr>
          <p:cNvSpPr txBox="1">
            <a:spLocks/>
          </p:cNvSpPr>
          <p:nvPr/>
        </p:nvSpPr>
        <p:spPr>
          <a:xfrm>
            <a:off x="610859" y="466726"/>
            <a:ext cx="8074682" cy="62457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35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1. Genèse du projet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552205C1-7D2E-9A6D-5C4B-02220C8F1296}"/>
              </a:ext>
            </a:extLst>
          </p:cNvPr>
          <p:cNvSpPr txBox="1"/>
          <p:nvPr/>
        </p:nvSpPr>
        <p:spPr>
          <a:xfrm>
            <a:off x="610859" y="1424766"/>
            <a:ext cx="6896847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dirty="0"/>
              <a:t>La SDH est un </a:t>
            </a:r>
            <a:r>
              <a:rPr lang="fr-FR" sz="1800" b="1" dirty="0"/>
              <a:t>bailleur social isérois </a:t>
            </a:r>
            <a:r>
              <a:rPr lang="fr-FR" sz="1800" dirty="0"/>
              <a:t>créé en 1948 qui a pour mission de construire et gérer des logements sociaux destinés à des locataires dont les revenus sont trop modestes pour accéder au logement privé. Partenaire des collectivités, </a:t>
            </a:r>
            <a:r>
              <a:rPr lang="fr-FR" dirty="0"/>
              <a:t>la SDH dispose d’un parc de plus de 22 000 logements répartis sur le département. </a:t>
            </a:r>
          </a:p>
          <a:p>
            <a:endParaRPr lang="fr-FR" sz="1800" dirty="0"/>
          </a:p>
          <a:p>
            <a:r>
              <a:rPr lang="fr-FR" dirty="0"/>
              <a:t>La SDH dispose d’un </a:t>
            </a:r>
            <a:r>
              <a:rPr lang="fr-FR" b="1" dirty="0"/>
              <a:t>savoir-faire éprouvé dans le logement sénior </a:t>
            </a:r>
            <a:r>
              <a:rPr lang="fr-FR" dirty="0"/>
              <a:t>avec 1400 logements construits  « fléchés » séniors et plusieurs foyer logement ou résidences autonomies, EHPAD.</a:t>
            </a:r>
          </a:p>
          <a:p>
            <a:r>
              <a:rPr lang="fr-FR" dirty="0"/>
              <a:t> </a:t>
            </a:r>
            <a:endParaRPr lang="fr-FR" sz="1800" dirty="0"/>
          </a:p>
          <a:p>
            <a:r>
              <a:rPr lang="fr-FR" sz="1800" dirty="0"/>
              <a:t>Les logements séniors sont </a:t>
            </a:r>
            <a:r>
              <a:rPr lang="fr-FR" sz="1800" b="1" dirty="0"/>
              <a:t>pensés pour assurer le maintien de la personne à son domicile le plus longtemps possible </a:t>
            </a:r>
            <a:r>
              <a:rPr lang="fr-FR" sz="1800" dirty="0"/>
              <a:t>malgré le vieillissement : l’accessibilité, le confort et la sécurité sont ainsi travaillés pour faciliter la vie des personnes âgées (absence de marches au sein du logement, ascenseur, volets roulants motorisés, barres de maintien, douches à l’italienne, veilleuses nocturnes pour éviter les chutes, confort thermique…) </a:t>
            </a:r>
          </a:p>
        </p:txBody>
      </p: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3F7ABA24-4839-C4AA-45FB-8DE47DE3B351}"/>
              </a:ext>
            </a:extLst>
          </p:cNvPr>
          <p:cNvGrpSpPr/>
          <p:nvPr/>
        </p:nvGrpSpPr>
        <p:grpSpPr>
          <a:xfrm>
            <a:off x="7983940" y="1424766"/>
            <a:ext cx="3597201" cy="4905747"/>
            <a:chOff x="7983940" y="1502587"/>
            <a:chExt cx="3597201" cy="4905747"/>
          </a:xfrm>
        </p:grpSpPr>
        <p:grpSp>
          <p:nvGrpSpPr>
            <p:cNvPr id="12" name="Groupe 11">
              <a:extLst>
                <a:ext uri="{FF2B5EF4-FFF2-40B4-BE49-F238E27FC236}">
                  <a16:creationId xmlns:a16="http://schemas.microsoft.com/office/drawing/2014/main" id="{73951C9D-9900-0AF1-2124-1E0BD115572B}"/>
                </a:ext>
              </a:extLst>
            </p:cNvPr>
            <p:cNvGrpSpPr/>
            <p:nvPr/>
          </p:nvGrpSpPr>
          <p:grpSpPr>
            <a:xfrm>
              <a:off x="7983940" y="2296236"/>
              <a:ext cx="3597201" cy="4112098"/>
              <a:chOff x="7487433" y="1332642"/>
              <a:chExt cx="4093708" cy="4566098"/>
            </a:xfrm>
          </p:grpSpPr>
          <p:pic>
            <p:nvPicPr>
              <p:cNvPr id="4" name="Image 3">
                <a:extLst>
                  <a:ext uri="{FF2B5EF4-FFF2-40B4-BE49-F238E27FC236}">
                    <a16:creationId xmlns:a16="http://schemas.microsoft.com/office/drawing/2014/main" id="{932B42F9-3108-5735-6A29-5233EF69875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532980" y="1332644"/>
                <a:ext cx="2048161" cy="2295845"/>
              </a:xfrm>
              <a:prstGeom prst="rect">
                <a:avLst/>
              </a:prstGeom>
            </p:spPr>
          </p:pic>
          <p:pic>
            <p:nvPicPr>
              <p:cNvPr id="7" name="Image 6">
                <a:extLst>
                  <a:ext uri="{FF2B5EF4-FFF2-40B4-BE49-F238E27FC236}">
                    <a16:creationId xmlns:a16="http://schemas.microsoft.com/office/drawing/2014/main" id="{3559D1B1-B771-778B-53E9-35A381087D8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532979" y="3628489"/>
                <a:ext cx="2048161" cy="2270251"/>
              </a:xfrm>
              <a:prstGeom prst="rect">
                <a:avLst/>
              </a:prstGeom>
            </p:spPr>
          </p:pic>
          <p:pic>
            <p:nvPicPr>
              <p:cNvPr id="9" name="Image 8">
                <a:extLst>
                  <a:ext uri="{FF2B5EF4-FFF2-40B4-BE49-F238E27FC236}">
                    <a16:creationId xmlns:a16="http://schemas.microsoft.com/office/drawing/2014/main" id="{4ABFA18A-89C4-4313-BB93-8954645868F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510234" y="3628488"/>
                <a:ext cx="2022743" cy="2270252"/>
              </a:xfrm>
              <a:prstGeom prst="rect">
                <a:avLst/>
              </a:prstGeom>
            </p:spPr>
          </p:pic>
          <p:pic>
            <p:nvPicPr>
              <p:cNvPr id="11" name="Image 10">
                <a:extLst>
                  <a:ext uri="{FF2B5EF4-FFF2-40B4-BE49-F238E27FC236}">
                    <a16:creationId xmlns:a16="http://schemas.microsoft.com/office/drawing/2014/main" id="{80A0B8F1-87F3-91CF-2C55-962037E2CF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487433" y="1332642"/>
                <a:ext cx="2045546" cy="2295845"/>
              </a:xfrm>
              <a:prstGeom prst="rect">
                <a:avLst/>
              </a:prstGeom>
            </p:spPr>
          </p:pic>
        </p:grpSp>
        <p:pic>
          <p:nvPicPr>
            <p:cNvPr id="14" name="Image 13">
              <a:extLst>
                <a:ext uri="{FF2B5EF4-FFF2-40B4-BE49-F238E27FC236}">
                  <a16:creationId xmlns:a16="http://schemas.microsoft.com/office/drawing/2014/main" id="{D33B3BE1-DCE7-7578-9FF6-C6EAEF2C55A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003976" y="1502587"/>
              <a:ext cx="3577164" cy="7936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966411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D23A35-917C-0AF4-B492-5DD9343014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43421C65-FAA3-1C49-F2CB-F52314252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950BB-3F1D-F743-9ACE-EA32DDB49D0E}" type="slidenum">
              <a:rPr lang="fr-FR" smtClean="0"/>
              <a:pPr/>
              <a:t>8</a:t>
            </a:fld>
            <a:endParaRPr lang="fr-FR"/>
          </a:p>
        </p:txBody>
      </p:sp>
      <p:sp>
        <p:nvSpPr>
          <p:cNvPr id="2" name="Sous-titre 2">
            <a:extLst>
              <a:ext uri="{FF2B5EF4-FFF2-40B4-BE49-F238E27FC236}">
                <a16:creationId xmlns:a16="http://schemas.microsoft.com/office/drawing/2014/main" id="{0759AA64-76DF-B26D-92D3-ACC120CA8FA2}"/>
              </a:ext>
            </a:extLst>
          </p:cNvPr>
          <p:cNvSpPr txBox="1">
            <a:spLocks/>
          </p:cNvSpPr>
          <p:nvPr/>
        </p:nvSpPr>
        <p:spPr>
          <a:xfrm>
            <a:off x="610859" y="466726"/>
            <a:ext cx="8074682" cy="62457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35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1. Genèse du projet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1A366559-F58D-C51C-1F03-0D96EF31D89C}"/>
              </a:ext>
            </a:extLst>
          </p:cNvPr>
          <p:cNvSpPr txBox="1"/>
          <p:nvPr/>
        </p:nvSpPr>
        <p:spPr>
          <a:xfrm>
            <a:off x="492988" y="1418115"/>
            <a:ext cx="534825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Le projet de construction : </a:t>
            </a:r>
          </a:p>
          <a:p>
            <a:endParaRPr lang="fr-FR" sz="2000" dirty="0"/>
          </a:p>
          <a:p>
            <a:endParaRPr lang="fr-FR" sz="2000" dirty="0"/>
          </a:p>
          <a:p>
            <a:pPr marL="342900" indent="-342900">
              <a:buFontTx/>
              <a:buChar char="-"/>
            </a:pPr>
            <a:r>
              <a:rPr lang="fr-FR" sz="2000" dirty="0"/>
              <a:t>Il se composera de 21 logements locatifs sociaux (13 PLUS / 8 PLAI) dont  :</a:t>
            </a:r>
          </a:p>
          <a:p>
            <a:pPr marL="800100" lvl="1" indent="-342900">
              <a:buFontTx/>
              <a:buChar char="-"/>
            </a:pPr>
            <a:r>
              <a:rPr lang="fr-FR" sz="2000" b="1" dirty="0"/>
              <a:t>15 logements T2 et T3 fléchés sénior </a:t>
            </a:r>
          </a:p>
          <a:p>
            <a:pPr marL="800100" lvl="1" indent="-342900">
              <a:buFontTx/>
              <a:buChar char="-"/>
            </a:pPr>
            <a:r>
              <a:rPr lang="fr-FR" sz="2000" b="1" dirty="0"/>
              <a:t>6 logements familiaux T3 et T4</a:t>
            </a:r>
          </a:p>
          <a:p>
            <a:pPr marL="342900" indent="-342900">
              <a:buFontTx/>
              <a:buChar char="-"/>
            </a:pPr>
            <a:endParaRPr lang="fr-FR" sz="2000" dirty="0"/>
          </a:p>
          <a:p>
            <a:pPr marL="342900" indent="-342900">
              <a:buFontTx/>
              <a:buChar char="-"/>
            </a:pPr>
            <a:r>
              <a:rPr lang="fr-FR" sz="2000" dirty="0"/>
              <a:t>La résidence disposera d’une salle de convivialité ainsi qu’un espace paysager collectif en lien avec le reste du bourg</a:t>
            </a:r>
          </a:p>
          <a:p>
            <a:endParaRPr lang="fr-FR" sz="2000" dirty="0"/>
          </a:p>
          <a:p>
            <a:pPr marL="342900" indent="-342900">
              <a:buFontTx/>
              <a:buChar char="-"/>
            </a:pPr>
            <a:r>
              <a:rPr lang="fr-FR" sz="2000" dirty="0"/>
              <a:t>Les volumes bâtis seront travaillés en cohérence avec le tissu existant avec une hauteur maximum de R+2. </a:t>
            </a:r>
          </a:p>
          <a:p>
            <a:pPr marL="342900" indent="-342900">
              <a:buFontTx/>
              <a:buChar char="-"/>
            </a:pPr>
            <a:endParaRPr lang="fr-FR" sz="2000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AB2F7621-3872-621C-A5DB-1CC496A891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7792" y="1462470"/>
            <a:ext cx="5611220" cy="3785652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8341C12F-DC13-BF9A-1693-56A14A7A96D0}"/>
              </a:ext>
            </a:extLst>
          </p:cNvPr>
          <p:cNvSpPr txBox="1"/>
          <p:nvPr/>
        </p:nvSpPr>
        <p:spPr>
          <a:xfrm>
            <a:off x="6041283" y="5280622"/>
            <a:ext cx="561122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800" i="1" dirty="0"/>
              <a:t>Situé en limite sud du cimetière le long de la rue Mouret le projet porte sur une portion de parcelle de 3000m² environ.</a:t>
            </a:r>
          </a:p>
        </p:txBody>
      </p:sp>
    </p:spTree>
    <p:extLst>
      <p:ext uri="{BB962C8B-B14F-4D97-AF65-F5344CB8AC3E}">
        <p14:creationId xmlns:p14="http://schemas.microsoft.com/office/powerpoint/2010/main" val="21884358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950BB-3F1D-F743-9ACE-EA32DDB49D0E}" type="slidenum">
              <a:rPr lang="fr-FR" smtClean="0"/>
              <a:pPr/>
              <a:t>9</a:t>
            </a:fld>
            <a:endParaRPr lang="fr-FR"/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469234" y="246743"/>
            <a:ext cx="7543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spcBef>
                <a:spcPct val="0"/>
              </a:spcBef>
              <a:defRPr/>
            </a:pPr>
            <a:r>
              <a:rPr lang="fr-FR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 </a:t>
            </a:r>
            <a:r>
              <a:rPr lang="fr-FR" sz="3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Cadre règlementaire</a:t>
            </a:r>
          </a:p>
        </p:txBody>
      </p:sp>
      <p:sp>
        <p:nvSpPr>
          <p:cNvPr id="11" name="ZoneTexte 4"/>
          <p:cNvSpPr txBox="1">
            <a:spLocks noChangeArrowheads="1"/>
          </p:cNvSpPr>
          <p:nvPr/>
        </p:nvSpPr>
        <p:spPr bwMode="auto">
          <a:xfrm>
            <a:off x="295616" y="1710285"/>
            <a:ext cx="3957207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88900" algn="just"/>
            <a:endParaRPr lang="fr-FR" sz="1600" dirty="0"/>
          </a:p>
          <a:p>
            <a:pPr marL="88900" algn="just"/>
            <a:r>
              <a:rPr lang="fr-FR" b="1" dirty="0"/>
              <a:t>La commune de REVENTIN VAUGRIS dispose d’un Plan Local d’Urbanisme approuvé par délibération de la commune le 11  décembre 2012.</a:t>
            </a:r>
          </a:p>
          <a:p>
            <a:pPr marL="88900" algn="just"/>
            <a:endParaRPr lang="fr-FR" dirty="0"/>
          </a:p>
          <a:p>
            <a:pPr marL="88900" algn="just"/>
            <a:r>
              <a:rPr lang="fr-FR" dirty="0"/>
              <a:t>Ce PLU a fait l’objet d’une déclaration d’utilité publique valant mise en compatibilité du PLU le 10 octobre 2022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16C0A1F-807A-7DC0-45D4-60F4F89508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7416" y="1854678"/>
            <a:ext cx="6992704" cy="347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651314"/>
      </p:ext>
    </p:extLst>
  </p:cSld>
  <p:clrMapOvr>
    <a:masterClrMapping/>
  </p:clrMapOvr>
</p:sld>
</file>

<file path=ppt/theme/theme1.xml><?xml version="1.0" encoding="utf-8"?>
<a:theme xmlns:a="http://schemas.openxmlformats.org/drawingml/2006/main" name="DocBienvenu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egoe UI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5684340_TF10001108" id="{21D781BD-D87E-410F-98B2-1F83A9D33089}" vid="{EAAC1C9A-8D2C-4710-8D5B-945A6982405B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AA5F3B95E93624FBD2FE082AB9D91B9" ma:contentTypeVersion="16" ma:contentTypeDescription="Crée un document." ma:contentTypeScope="" ma:versionID="dbcd666374fe20a756c1a6c9738e21a3">
  <xsd:schema xmlns:xsd="http://www.w3.org/2001/XMLSchema" xmlns:xs="http://www.w3.org/2001/XMLSchema" xmlns:p="http://schemas.microsoft.com/office/2006/metadata/properties" xmlns:ns2="1672613f-963b-4547-8195-8968f5823c0a" xmlns:ns3="b227fe85-b2e5-4637-ae9b-a8752059914a" targetNamespace="http://schemas.microsoft.com/office/2006/metadata/properties" ma:root="true" ma:fieldsID="8e7c4040ae6397ccc0988643f714655f" ns2:_="" ns3:_="">
    <xsd:import namespace="1672613f-963b-4547-8195-8968f5823c0a"/>
    <xsd:import namespace="b227fe85-b2e5-4637-ae9b-a8752059914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Image" minOccurs="0"/>
                <xsd:element ref="ns2:MediaServiceDateTaken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72613f-963b-4547-8195-8968f5823c0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Image" ma:index="15" nillable="true" ma:displayName="Image" ma:format="Thumbnail" ma:internalName="Image">
      <xsd:simpleType>
        <xsd:restriction base="dms:Unknown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dexed="true" ma:internalName="MediaServiceLocation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Balises d’images" ma:readOnly="false" ma:fieldId="{5cf76f15-5ced-4ddc-b409-7134ff3c332f}" ma:taxonomyMulti="true" ma:sspId="15e6220c-2d55-479b-b147-0fef2893df9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27fe85-b2e5-4637-ae9b-a8752059914a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6c583f8b-8f07-4c38-b246-ef314df27ee8}" ma:internalName="TaxCatchAll" ma:showField="CatchAllData" ma:web="b227fe85-b2e5-4637-ae9b-a8752059914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2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mage xmlns="1672613f-963b-4547-8195-8968f5823c0a" xsi:nil="true"/>
    <TaxCatchAll xmlns="b227fe85-b2e5-4637-ae9b-a8752059914a" xsi:nil="true"/>
    <lcf76f155ced4ddcb4097134ff3c332f xmlns="1672613f-963b-4547-8195-8968f5823c0a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2C92228-DF6A-499F-860C-B08DB843CCC8}"/>
</file>

<file path=customXml/itemProps2.xml><?xml version="1.0" encoding="utf-8"?>
<ds:datastoreItem xmlns:ds="http://schemas.openxmlformats.org/officeDocument/2006/customXml" ds:itemID="{F6BC2277-9EB0-4F0D-9A70-74C991FB7474}"/>
</file>

<file path=customXml/itemProps3.xml><?xml version="1.0" encoding="utf-8"?>
<ds:datastoreItem xmlns:ds="http://schemas.openxmlformats.org/officeDocument/2006/customXml" ds:itemID="{64D2F034-6FEA-4A5F-B3FE-9F169FCE15E6}"/>
</file>

<file path=docProps/app.xml><?xml version="1.0" encoding="utf-8"?>
<Properties xmlns="http://schemas.openxmlformats.org/officeDocument/2006/extended-properties" xmlns:vt="http://schemas.openxmlformats.org/officeDocument/2006/docPropsVTypes">
  <Template>Bienvenue dans PowerPoint</Template>
  <TotalTime>4281</TotalTime>
  <Words>1662</Words>
  <Application>Microsoft Office PowerPoint</Application>
  <PresentationFormat>Grand écran</PresentationFormat>
  <Paragraphs>210</Paragraphs>
  <Slides>25</Slides>
  <Notes>12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25</vt:i4>
      </vt:variant>
    </vt:vector>
  </HeadingPairs>
  <TitlesOfParts>
    <vt:vector size="33" baseType="lpstr">
      <vt:lpstr>Arial</vt:lpstr>
      <vt:lpstr>Calibri</vt:lpstr>
      <vt:lpstr>Century Gothic</vt:lpstr>
      <vt:lpstr>Segoe UI</vt:lpstr>
      <vt:lpstr>Segoe UI Light</vt:lpstr>
      <vt:lpstr>Symbol</vt:lpstr>
      <vt:lpstr>Times New Roman</vt:lpstr>
      <vt:lpstr>DocBienvenue</vt:lpstr>
      <vt:lpstr>Commune de REVENTIN VAUGRIS  Plan Local d’urbanisme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  Merci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PLUi Grand Chalon- Lot n°2</dc:title>
  <dc:creator>celine Grieu</dc:creator>
  <cp:lastModifiedBy>PERDRIX Alexandra</cp:lastModifiedBy>
  <cp:revision>1251</cp:revision>
  <cp:lastPrinted>2025-07-09T15:01:56Z</cp:lastPrinted>
  <dcterms:created xsi:type="dcterms:W3CDTF">2019-07-07T12:40:17Z</dcterms:created>
  <dcterms:modified xsi:type="dcterms:W3CDTF">2025-07-11T06:14:51Z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0x0101004AA5F3B95E93624FBD2FE082AB9D91B9</vt:lpwstr>
  </property>
</Properties>
</file>