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5"/>
  </p:notesMasterIdLst>
  <p:sldIdLst>
    <p:sldId id="256" r:id="rId2"/>
    <p:sldId id="261" r:id="rId3"/>
    <p:sldId id="262" r:id="rId4"/>
    <p:sldId id="257" r:id="rId5"/>
    <p:sldId id="259" r:id="rId6"/>
    <p:sldId id="260" r:id="rId7"/>
    <p:sldId id="267" r:id="rId8"/>
    <p:sldId id="264" r:id="rId9"/>
    <p:sldId id="266" r:id="rId10"/>
    <p:sldId id="268" r:id="rId11"/>
    <p:sldId id="280" r:id="rId12"/>
    <p:sldId id="281" r:id="rId13"/>
    <p:sldId id="278" r:id="rId14"/>
    <p:sldId id="279" r:id="rId15"/>
    <p:sldId id="272" r:id="rId16"/>
    <p:sldId id="273" r:id="rId17"/>
    <p:sldId id="274" r:id="rId18"/>
    <p:sldId id="275" r:id="rId19"/>
    <p:sldId id="276" r:id="rId20"/>
    <p:sldId id="277" r:id="rId21"/>
    <p:sldId id="271" r:id="rId22"/>
    <p:sldId id="269" r:id="rId23"/>
    <p:sldId id="270"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orence Robert" initials="FR" lastIdx="1" clrIdx="0">
    <p:extLst>
      <p:ext uri="{19B8F6BF-5375-455C-9EA6-DF929625EA0E}">
        <p15:presenceInfo xmlns:p15="http://schemas.microsoft.com/office/powerpoint/2012/main" userId="S-1-5-21-399764711-3593482347-2401722626-11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434" autoAdjust="0"/>
  </p:normalViewPr>
  <p:slideViewPr>
    <p:cSldViewPr snapToGrid="0">
      <p:cViewPr varScale="1">
        <p:scale>
          <a:sx n="54" d="100"/>
          <a:sy n="54" d="100"/>
        </p:scale>
        <p:origin x="82" y="11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3B112F-5778-453D-9641-A0307527AF6D}" type="datetimeFigureOut">
              <a:rPr lang="fr-FR" smtClean="0"/>
              <a:t>24/09/2025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89440D-89F8-4CCD-ABB6-F24D127F8293}" type="slidenum">
              <a:rPr lang="fr-FR" smtClean="0"/>
              <a:t>‹N°›</a:t>
            </a:fld>
            <a:endParaRPr lang="fr-FR"/>
          </a:p>
        </p:txBody>
      </p:sp>
    </p:spTree>
    <p:extLst>
      <p:ext uri="{BB962C8B-B14F-4D97-AF65-F5344CB8AC3E}">
        <p14:creationId xmlns:p14="http://schemas.microsoft.com/office/powerpoint/2010/main" val="3993347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189440D-89F8-4CCD-ABB6-F24D127F8293}" type="slidenum">
              <a:rPr lang="fr-FR" smtClean="0"/>
              <a:t>6</a:t>
            </a:fld>
            <a:endParaRPr lang="fr-FR"/>
          </a:p>
        </p:txBody>
      </p:sp>
    </p:spTree>
    <p:extLst>
      <p:ext uri="{BB962C8B-B14F-4D97-AF65-F5344CB8AC3E}">
        <p14:creationId xmlns:p14="http://schemas.microsoft.com/office/powerpoint/2010/main" val="3618811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189440D-89F8-4CCD-ABB6-F24D127F8293}" type="slidenum">
              <a:rPr lang="fr-FR" smtClean="0"/>
              <a:t>10</a:t>
            </a:fld>
            <a:endParaRPr lang="fr-FR"/>
          </a:p>
        </p:txBody>
      </p:sp>
    </p:spTree>
    <p:extLst>
      <p:ext uri="{BB962C8B-B14F-4D97-AF65-F5344CB8AC3E}">
        <p14:creationId xmlns:p14="http://schemas.microsoft.com/office/powerpoint/2010/main" val="2334904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dirty="0">
                <a:solidFill>
                  <a:schemeClr val="bg2">
                    <a:lumMod val="50000"/>
                  </a:schemeClr>
                </a:solidFill>
              </a:rPr>
              <a:t>Suite …</a:t>
            </a:r>
          </a:p>
        </p:txBody>
      </p:sp>
      <p:sp>
        <p:nvSpPr>
          <p:cNvPr id="4" name="Espace réservé du numéro de diapositive 3"/>
          <p:cNvSpPr>
            <a:spLocks noGrp="1"/>
          </p:cNvSpPr>
          <p:nvPr>
            <p:ph type="sldNum" sz="quarter" idx="10"/>
          </p:nvPr>
        </p:nvSpPr>
        <p:spPr/>
        <p:txBody>
          <a:bodyPr/>
          <a:lstStyle/>
          <a:p>
            <a:fld id="{A189440D-89F8-4CCD-ABB6-F24D127F8293}" type="slidenum">
              <a:rPr lang="fr-FR" smtClean="0"/>
              <a:t>15</a:t>
            </a:fld>
            <a:endParaRPr lang="fr-FR"/>
          </a:p>
        </p:txBody>
      </p:sp>
    </p:spTree>
    <p:extLst>
      <p:ext uri="{BB962C8B-B14F-4D97-AF65-F5344CB8AC3E}">
        <p14:creationId xmlns:p14="http://schemas.microsoft.com/office/powerpoint/2010/main" val="444830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solidFill>
                  <a:schemeClr val="bg1"/>
                </a:solidFill>
              </a:rPr>
              <a:t>Suite</a:t>
            </a:r>
            <a:r>
              <a:rPr lang="fr-FR" baseline="0" dirty="0">
                <a:solidFill>
                  <a:schemeClr val="bg1"/>
                </a:solidFill>
              </a:rPr>
              <a:t> …</a:t>
            </a:r>
            <a:endParaRPr lang="fr-FR" dirty="0">
              <a:solidFill>
                <a:schemeClr val="bg1"/>
              </a:solidFill>
            </a:endParaRPr>
          </a:p>
        </p:txBody>
      </p:sp>
      <p:sp>
        <p:nvSpPr>
          <p:cNvPr id="4" name="Espace réservé du numéro de diapositive 3"/>
          <p:cNvSpPr>
            <a:spLocks noGrp="1"/>
          </p:cNvSpPr>
          <p:nvPr>
            <p:ph type="sldNum" sz="quarter" idx="10"/>
          </p:nvPr>
        </p:nvSpPr>
        <p:spPr/>
        <p:txBody>
          <a:bodyPr/>
          <a:lstStyle/>
          <a:p>
            <a:fld id="{A189440D-89F8-4CCD-ABB6-F24D127F8293}" type="slidenum">
              <a:rPr lang="fr-FR" smtClean="0"/>
              <a:t>16</a:t>
            </a:fld>
            <a:endParaRPr lang="fr-FR"/>
          </a:p>
        </p:txBody>
      </p:sp>
    </p:spTree>
    <p:extLst>
      <p:ext uri="{BB962C8B-B14F-4D97-AF65-F5344CB8AC3E}">
        <p14:creationId xmlns:p14="http://schemas.microsoft.com/office/powerpoint/2010/main" val="3189973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Suite …</a:t>
            </a:r>
          </a:p>
        </p:txBody>
      </p:sp>
      <p:sp>
        <p:nvSpPr>
          <p:cNvPr id="4" name="Espace réservé du numéro de diapositive 3"/>
          <p:cNvSpPr>
            <a:spLocks noGrp="1"/>
          </p:cNvSpPr>
          <p:nvPr>
            <p:ph type="sldNum" sz="quarter" idx="10"/>
          </p:nvPr>
        </p:nvSpPr>
        <p:spPr/>
        <p:txBody>
          <a:bodyPr/>
          <a:lstStyle/>
          <a:p>
            <a:fld id="{A189440D-89F8-4CCD-ABB6-F24D127F8293}" type="slidenum">
              <a:rPr lang="fr-FR" smtClean="0"/>
              <a:t>17</a:t>
            </a:fld>
            <a:endParaRPr lang="fr-FR"/>
          </a:p>
        </p:txBody>
      </p:sp>
    </p:spTree>
    <p:extLst>
      <p:ext uri="{BB962C8B-B14F-4D97-AF65-F5344CB8AC3E}">
        <p14:creationId xmlns:p14="http://schemas.microsoft.com/office/powerpoint/2010/main" val="935261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Suite …</a:t>
            </a:r>
          </a:p>
        </p:txBody>
      </p:sp>
      <p:sp>
        <p:nvSpPr>
          <p:cNvPr id="4" name="Espace réservé du numéro de diapositive 3"/>
          <p:cNvSpPr>
            <a:spLocks noGrp="1"/>
          </p:cNvSpPr>
          <p:nvPr>
            <p:ph type="sldNum" sz="quarter" idx="10"/>
          </p:nvPr>
        </p:nvSpPr>
        <p:spPr/>
        <p:txBody>
          <a:bodyPr/>
          <a:lstStyle/>
          <a:p>
            <a:fld id="{A189440D-89F8-4CCD-ABB6-F24D127F8293}" type="slidenum">
              <a:rPr lang="fr-FR" smtClean="0"/>
              <a:t>19</a:t>
            </a:fld>
            <a:endParaRPr lang="fr-FR" dirty="0"/>
          </a:p>
        </p:txBody>
      </p:sp>
    </p:spTree>
    <p:extLst>
      <p:ext uri="{BB962C8B-B14F-4D97-AF65-F5344CB8AC3E}">
        <p14:creationId xmlns:p14="http://schemas.microsoft.com/office/powerpoint/2010/main" val="1365524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189440D-89F8-4CCD-ABB6-F24D127F8293}" type="slidenum">
              <a:rPr lang="fr-FR" smtClean="0"/>
              <a:t>22</a:t>
            </a:fld>
            <a:endParaRPr lang="fr-FR"/>
          </a:p>
        </p:txBody>
      </p:sp>
    </p:spTree>
    <p:extLst>
      <p:ext uri="{BB962C8B-B14F-4D97-AF65-F5344CB8AC3E}">
        <p14:creationId xmlns:p14="http://schemas.microsoft.com/office/powerpoint/2010/main" val="645812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189440D-89F8-4CCD-ABB6-F24D127F8293}" type="slidenum">
              <a:rPr lang="fr-FR" smtClean="0"/>
              <a:t>23</a:t>
            </a:fld>
            <a:endParaRPr lang="fr-FR"/>
          </a:p>
        </p:txBody>
      </p:sp>
    </p:spTree>
    <p:extLst>
      <p:ext uri="{BB962C8B-B14F-4D97-AF65-F5344CB8AC3E}">
        <p14:creationId xmlns:p14="http://schemas.microsoft.com/office/powerpoint/2010/main" val="38450610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fr-FR"/>
              <a:t>Modifiez le style du titre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9/24/2025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‹N°›</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446C117F-5CCF-4837-BE5F-2B92066CAFAF}" type="datetimeFigureOut">
              <a:rPr lang="en-US" dirty="0"/>
              <a:t>9/24/2025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‹N°›</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fr-FR"/>
              <a:t>Modifiez le style du titre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84EB90BD-B6CE-46B7-997F-7313B992CCDC}" type="datetimeFigureOut">
              <a:rPr lang="en-US" dirty="0"/>
              <a:t>9/24/2025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‹N°›</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fr-FR"/>
              <a:t>Modifiez le style du titre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CDB9D11F-B188-461D-B23F-39381795C052}" type="datetimeFigureOut">
              <a:rPr lang="en-US" dirty="0"/>
              <a:t>9/24/2025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fr-FR"/>
              <a:t>Modifiez le style du titre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52E6D8D9-55A2-4063-B0F3-121F44549695}" type="datetimeFigureOut">
              <a:rPr lang="en-US" dirty="0"/>
              <a:t>9/24/2025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fr-FR"/>
              <a:t>Modifiez le style du titre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3" name="Date Placeholder 2"/>
          <p:cNvSpPr>
            <a:spLocks noGrp="1"/>
          </p:cNvSpPr>
          <p:nvPr>
            <p:ph type="dt" sz="half" idx="10"/>
          </p:nvPr>
        </p:nvSpPr>
        <p:spPr/>
        <p:txBody>
          <a:bodyPr/>
          <a:lstStyle/>
          <a:p>
            <a:fld id="{D4B24536-994D-4021-A283-9F449C0DB509}" type="datetimeFigureOut">
              <a:rPr lang="en-US" dirty="0"/>
              <a:t>9/24/2025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fr-FR"/>
              <a:t>Modifiez le style du titre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3" name="Date Placeholder 2"/>
          <p:cNvSpPr>
            <a:spLocks noGrp="1"/>
          </p:cNvSpPr>
          <p:nvPr>
            <p:ph type="dt" sz="half" idx="10"/>
          </p:nvPr>
        </p:nvSpPr>
        <p:spPr/>
        <p:txBody>
          <a:bodyPr/>
          <a:lstStyle/>
          <a:p>
            <a:fld id="{3CBBBB78-C96F-47B7-AB17-D852CA960AC9}" type="datetimeFigureOut">
              <a:rPr lang="en-US" dirty="0"/>
              <a:t>9/24/2025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9/24/2025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9/24/2025</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9/24/2025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fr-FR"/>
              <a:t>Modifiez le style du titre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30578ACC-22D6-47C1-A373-4FD133E34F3C}" type="datetimeFigureOut">
              <a:rPr lang="en-US" dirty="0"/>
              <a:t>9/24/2025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‹N°›</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9/24/2025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fr-FR"/>
              <a:t>Modifiez le style du titre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680322" y="3030008"/>
            <a:ext cx="4698355" cy="2906179"/>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5594123" y="3030008"/>
            <a:ext cx="4700059" cy="2906179"/>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9/24/2025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9/24/2025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9/24/2025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E331444B-B92B-4E27-8C94-BB93EAF5CB18}" type="datetimeFigureOut">
              <a:rPr lang="en-US" dirty="0"/>
              <a:t>9/24/2025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fr-FR"/>
              <a:t>Modifiez le style du titre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363EFA5E-FA76-400D-B3DC-F0BA90E6D107}" type="datetimeFigureOut">
              <a:rPr lang="en-US" dirty="0"/>
              <a:t>9/24/2025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6000"/>
                <a:shade val="100000"/>
                <a:hueMod val="270000"/>
                <a:satMod val="200000"/>
                <a:lumMod val="128000"/>
              </a:schemeClr>
            </a:gs>
            <a:gs pos="45000">
              <a:schemeClr val="bg2">
                <a:shade val="100000"/>
                <a:hueMod val="100000"/>
                <a:satMod val="110000"/>
                <a:lumMod val="130000"/>
              </a:schemeClr>
            </a:gs>
            <a:gs pos="100000">
              <a:schemeClr val="bg2">
                <a:shade val="78000"/>
                <a:hueMod val="44000"/>
                <a:satMod val="200000"/>
                <a:lumMod val="69000"/>
              </a:schemeClr>
            </a:gs>
          </a:gsLst>
          <a:lin ang="2520000" scaled="0"/>
          <a:tileRect/>
        </a:gra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9/24/2025</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27.JP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6.xml"/><Relationship Id="rId5" Type="http://schemas.openxmlformats.org/officeDocument/2006/relationships/image" Target="../media/image31.jpg"/><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6.xml"/><Relationship Id="rId5" Type="http://schemas.openxmlformats.org/officeDocument/2006/relationships/image" Target="../media/image35.jpg"/><Relationship Id="rId4" Type="http://schemas.openxmlformats.org/officeDocument/2006/relationships/image" Target="../media/image3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1.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8.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5.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lgn="ctr"/>
            <a:r>
              <a:rPr lang="fr-FR" dirty="0">
                <a:solidFill>
                  <a:schemeClr val="bg2">
                    <a:lumMod val="20000"/>
                    <a:lumOff val="80000"/>
                  </a:schemeClr>
                </a:solidFill>
              </a:rPr>
              <a:t>Salles des Distilleries de Segonzac</a:t>
            </a:r>
          </a:p>
        </p:txBody>
      </p:sp>
      <p:sp>
        <p:nvSpPr>
          <p:cNvPr id="3" name="Sous-titre 2"/>
          <p:cNvSpPr>
            <a:spLocks noGrp="1"/>
          </p:cNvSpPr>
          <p:nvPr>
            <p:ph type="subTitle" idx="1"/>
          </p:nvPr>
        </p:nvSpPr>
        <p:spPr>
          <a:xfrm>
            <a:off x="680322" y="4462818"/>
            <a:ext cx="8682042" cy="2183642"/>
          </a:xfrm>
        </p:spPr>
        <p:txBody>
          <a:bodyPr>
            <a:normAutofit/>
          </a:bodyPr>
          <a:lstStyle/>
          <a:p>
            <a:pPr algn="ctr"/>
            <a:r>
              <a:rPr lang="fr-FR" dirty="0">
                <a:solidFill>
                  <a:schemeClr val="bg2">
                    <a:lumMod val="20000"/>
                    <a:lumOff val="80000"/>
                  </a:schemeClr>
                </a:solidFill>
              </a:rPr>
              <a:t>Grande–Champagne de Cognac</a:t>
            </a:r>
          </a:p>
          <a:p>
            <a:pPr algn="ctr"/>
            <a:endParaRPr lang="fr-FR" dirty="0">
              <a:solidFill>
                <a:schemeClr val="bg2">
                  <a:lumMod val="20000"/>
                  <a:lumOff val="80000"/>
                </a:schemeClr>
              </a:solidFill>
            </a:endParaRPr>
          </a:p>
          <a:p>
            <a:pPr algn="ctr"/>
            <a:endParaRPr lang="fr-FR" dirty="0">
              <a:solidFill>
                <a:schemeClr val="bg2">
                  <a:lumMod val="20000"/>
                  <a:lumOff val="80000"/>
                </a:schemeClr>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5778" y="5174605"/>
            <a:ext cx="1399929" cy="1321145"/>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4435" y="263437"/>
            <a:ext cx="1104399" cy="1104399"/>
          </a:xfrm>
          <a:prstGeom prst="rect">
            <a:avLst/>
          </a:prstGeom>
        </p:spPr>
      </p:pic>
    </p:spTree>
    <p:extLst>
      <p:ext uri="{BB962C8B-B14F-4D97-AF65-F5344CB8AC3E}">
        <p14:creationId xmlns:p14="http://schemas.microsoft.com/office/powerpoint/2010/main" val="3052882848"/>
      </p:ext>
    </p:extLst>
  </p:cSld>
  <p:clrMapOvr>
    <a:masterClrMapping/>
  </p:clrMapOvr>
  <mc:AlternateContent xmlns:mc="http://schemas.openxmlformats.org/markup-compatibility/2006" xmlns:p14="http://schemas.microsoft.com/office/powerpoint/2010/main">
    <mc:Choice Requires="p14">
      <p:transition p14:dur="10" advTm="2000">
        <p:split orient="vert"/>
      </p:transition>
    </mc:Choice>
    <mc:Fallback xmlns="">
      <p:transition advTm="2000">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accent1">
              <a:lumMod val="40000"/>
              <a:lumOff val="60000"/>
            </a:schemeClr>
          </a:solidFill>
        </p:spPr>
        <p:txBody>
          <a:bodyPr>
            <a:normAutofit/>
          </a:bodyPr>
          <a:lstStyle/>
          <a:p>
            <a:br>
              <a:rPr lang="fr-FR" sz="2000" dirty="0">
                <a:solidFill>
                  <a:schemeClr val="bg2"/>
                </a:solidFill>
              </a:rPr>
            </a:br>
            <a:r>
              <a:rPr lang="fr-FR" sz="2000" dirty="0">
                <a:solidFill>
                  <a:schemeClr val="bg2"/>
                </a:solidFill>
              </a:rPr>
              <a:t>Mise à disposition du matériel</a:t>
            </a:r>
            <a:br>
              <a:rPr lang="fr-FR" sz="2000" dirty="0">
                <a:solidFill>
                  <a:schemeClr val="bg2"/>
                </a:solidFill>
              </a:rPr>
            </a:br>
            <a:endParaRPr lang="fr-FR" sz="2000" dirty="0">
              <a:solidFill>
                <a:schemeClr val="bg2"/>
              </a:solidFill>
            </a:endParaRPr>
          </a:p>
        </p:txBody>
      </p:sp>
      <p:pic>
        <p:nvPicPr>
          <p:cNvPr id="5" name="Espace réservé du contenu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67194" y="2209795"/>
            <a:ext cx="2970100" cy="1980067"/>
          </a:xfr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809" y="2596107"/>
            <a:ext cx="3828197" cy="2552131"/>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2254" y="2445982"/>
            <a:ext cx="3544437" cy="2362958"/>
          </a:xfrm>
          <a:prstGeom prst="rect">
            <a:avLst/>
          </a:prstGeom>
        </p:spPr>
      </p:pic>
      <p:sp>
        <p:nvSpPr>
          <p:cNvPr id="4" name="ZoneTexte 3"/>
          <p:cNvSpPr txBox="1"/>
          <p:nvPr/>
        </p:nvSpPr>
        <p:spPr>
          <a:xfrm>
            <a:off x="7687670" y="4954894"/>
            <a:ext cx="3773606" cy="1600438"/>
          </a:xfrm>
          <a:prstGeom prst="rect">
            <a:avLst/>
          </a:prstGeom>
          <a:noFill/>
        </p:spPr>
        <p:txBody>
          <a:bodyPr wrap="square" rtlCol="0">
            <a:spAutoFit/>
          </a:bodyPr>
          <a:lstStyle/>
          <a:p>
            <a:r>
              <a:rPr lang="fr-FR" sz="1400" dirty="0">
                <a:solidFill>
                  <a:schemeClr val="accent6">
                    <a:lumMod val="40000"/>
                    <a:lumOff val="60000"/>
                  </a:schemeClr>
                </a:solidFill>
              </a:rPr>
              <a:t>Chaises 460 blanches</a:t>
            </a:r>
          </a:p>
          <a:p>
            <a:r>
              <a:rPr lang="fr-FR" sz="1400" dirty="0">
                <a:solidFill>
                  <a:schemeClr val="accent6">
                    <a:lumMod val="40000"/>
                    <a:lumOff val="60000"/>
                  </a:schemeClr>
                </a:solidFill>
              </a:rPr>
              <a:t>            160 beiges</a:t>
            </a:r>
          </a:p>
          <a:p>
            <a:r>
              <a:rPr lang="fr-FR" sz="1400" dirty="0">
                <a:solidFill>
                  <a:schemeClr val="accent6">
                    <a:lumMod val="40000"/>
                    <a:lumOff val="60000"/>
                  </a:schemeClr>
                </a:solidFill>
              </a:rPr>
              <a:t>1 Table ovale 3,10m x 1,50</a:t>
            </a:r>
          </a:p>
          <a:p>
            <a:r>
              <a:rPr lang="fr-FR" sz="1400" dirty="0">
                <a:solidFill>
                  <a:schemeClr val="accent6">
                    <a:lumMod val="40000"/>
                    <a:lumOff val="60000"/>
                  </a:schemeClr>
                </a:solidFill>
              </a:rPr>
              <a:t>24 Tables-ronde diamètre 1,50m (8 pers.)</a:t>
            </a:r>
          </a:p>
          <a:p>
            <a:r>
              <a:rPr lang="fr-FR" sz="1400" dirty="0">
                <a:solidFill>
                  <a:schemeClr val="accent6">
                    <a:lumMod val="40000"/>
                    <a:lumOff val="60000"/>
                  </a:schemeClr>
                </a:solidFill>
              </a:rPr>
              <a:t>60 Tables-rectangulaire 2m x 80 cm</a:t>
            </a:r>
          </a:p>
          <a:p>
            <a:r>
              <a:rPr lang="fr-FR" sz="1400" dirty="0">
                <a:solidFill>
                  <a:schemeClr val="accent6">
                    <a:lumMod val="40000"/>
                    <a:lumOff val="60000"/>
                  </a:schemeClr>
                </a:solidFill>
              </a:rPr>
              <a:t>Estrades</a:t>
            </a:r>
          </a:p>
          <a:p>
            <a:r>
              <a:rPr lang="fr-FR" sz="1400" dirty="0">
                <a:solidFill>
                  <a:schemeClr val="accent6">
                    <a:lumMod val="40000"/>
                    <a:lumOff val="60000"/>
                  </a:schemeClr>
                </a:solidFill>
              </a:rPr>
              <a:t>                                </a:t>
            </a:r>
          </a:p>
        </p:txBody>
      </p:sp>
      <p:sp>
        <p:nvSpPr>
          <p:cNvPr id="10" name="ZoneTexte 9"/>
          <p:cNvSpPr txBox="1"/>
          <p:nvPr/>
        </p:nvSpPr>
        <p:spPr>
          <a:xfrm>
            <a:off x="4267194" y="4189862"/>
            <a:ext cx="1965277" cy="307777"/>
          </a:xfrm>
          <a:prstGeom prst="rect">
            <a:avLst/>
          </a:prstGeom>
          <a:noFill/>
        </p:spPr>
        <p:txBody>
          <a:bodyPr wrap="square" rtlCol="0">
            <a:spAutoFit/>
          </a:bodyPr>
          <a:lstStyle/>
          <a:p>
            <a:r>
              <a:rPr lang="fr-FR" sz="1400" dirty="0">
                <a:solidFill>
                  <a:schemeClr val="bg2">
                    <a:lumMod val="20000"/>
                    <a:lumOff val="80000"/>
                  </a:schemeClr>
                </a:solidFill>
              </a:rPr>
              <a:t>Vestiaires</a:t>
            </a:r>
          </a:p>
        </p:txBody>
      </p:sp>
      <p:sp>
        <p:nvSpPr>
          <p:cNvPr id="11" name="ZoneTexte 10"/>
          <p:cNvSpPr txBox="1"/>
          <p:nvPr/>
        </p:nvSpPr>
        <p:spPr>
          <a:xfrm>
            <a:off x="184812" y="5159638"/>
            <a:ext cx="1856095" cy="307777"/>
          </a:xfrm>
          <a:prstGeom prst="rect">
            <a:avLst/>
          </a:prstGeom>
          <a:noFill/>
        </p:spPr>
        <p:txBody>
          <a:bodyPr wrap="square" rtlCol="0">
            <a:spAutoFit/>
          </a:bodyPr>
          <a:lstStyle/>
          <a:p>
            <a:r>
              <a:rPr lang="fr-FR" sz="1400" dirty="0"/>
              <a:t>Sanitaires</a:t>
            </a:r>
          </a:p>
        </p:txBody>
      </p:sp>
      <p:sp>
        <p:nvSpPr>
          <p:cNvPr id="12" name="ZoneTexte 11"/>
          <p:cNvSpPr txBox="1"/>
          <p:nvPr/>
        </p:nvSpPr>
        <p:spPr>
          <a:xfrm>
            <a:off x="184812" y="5910178"/>
            <a:ext cx="7052482" cy="830997"/>
          </a:xfrm>
          <a:prstGeom prst="rect">
            <a:avLst/>
          </a:prstGeom>
          <a:noFill/>
        </p:spPr>
        <p:txBody>
          <a:bodyPr wrap="square" rtlCol="0">
            <a:spAutoFit/>
          </a:bodyPr>
          <a:lstStyle/>
          <a:p>
            <a:r>
              <a:rPr lang="fr-FR" sz="1600" dirty="0">
                <a:solidFill>
                  <a:schemeClr val="bg2">
                    <a:lumMod val="20000"/>
                    <a:lumOff val="80000"/>
                  </a:schemeClr>
                </a:solidFill>
              </a:rPr>
              <a:t>Micros HF – écran uniquement pour les réunions sur réservation</a:t>
            </a:r>
          </a:p>
          <a:p>
            <a:r>
              <a:rPr lang="fr-FR" sz="1600" dirty="0">
                <a:solidFill>
                  <a:schemeClr val="bg2">
                    <a:lumMod val="20000"/>
                    <a:lumOff val="80000"/>
                  </a:schemeClr>
                </a:solidFill>
              </a:rPr>
              <a:t>29 Grilles d’expositions et 15 claustras bois sur réservation</a:t>
            </a:r>
          </a:p>
          <a:p>
            <a:r>
              <a:rPr lang="fr-FR" sz="1600" dirty="0">
                <a:solidFill>
                  <a:schemeClr val="bg2">
                    <a:lumMod val="20000"/>
                    <a:lumOff val="80000"/>
                  </a:schemeClr>
                </a:solidFill>
              </a:rPr>
              <a:t>Pupitre</a:t>
            </a:r>
          </a:p>
        </p:txBody>
      </p:sp>
    </p:spTree>
    <p:extLst>
      <p:ext uri="{BB962C8B-B14F-4D97-AF65-F5344CB8AC3E}">
        <p14:creationId xmlns:p14="http://schemas.microsoft.com/office/powerpoint/2010/main" val="1218513897"/>
      </p:ext>
    </p:extLst>
  </p:cSld>
  <p:clrMapOvr>
    <a:masterClrMapping/>
  </p:clrMapOvr>
  <mc:AlternateContent xmlns:mc="http://schemas.openxmlformats.org/markup-compatibility/2006" xmlns:p14="http://schemas.microsoft.com/office/powerpoint/2010/main">
    <mc:Choice Requires="p14">
      <p:transition spd="slow" p14:dur="8000" advTm="6000">
        <p14:reveal/>
      </p:transition>
    </mc:Choice>
    <mc:Fallback xmlns="">
      <p:transition spd="slow" advTm="6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6000" dirty="0">
                <a:solidFill>
                  <a:schemeClr val="bg2">
                    <a:lumMod val="60000"/>
                    <a:lumOff val="40000"/>
                  </a:schemeClr>
                </a:solidFill>
              </a:rPr>
              <a:t>Le Chai</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8618" y="271906"/>
            <a:ext cx="2343390" cy="3124520"/>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650" y="2137829"/>
            <a:ext cx="3347114" cy="4462818"/>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3747" y="3534071"/>
            <a:ext cx="2299932" cy="3066576"/>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2210" y="2165881"/>
            <a:ext cx="2700477" cy="3600635"/>
          </a:xfrm>
          <a:prstGeom prst="rect">
            <a:avLst/>
          </a:prstGeom>
        </p:spPr>
      </p:pic>
      <p:sp>
        <p:nvSpPr>
          <p:cNvPr id="9" name="ZoneTexte 8"/>
          <p:cNvSpPr txBox="1"/>
          <p:nvPr/>
        </p:nvSpPr>
        <p:spPr>
          <a:xfrm>
            <a:off x="6715133" y="3684896"/>
            <a:ext cx="2879243" cy="1815882"/>
          </a:xfrm>
          <a:prstGeom prst="rect">
            <a:avLst/>
          </a:prstGeom>
          <a:noFill/>
        </p:spPr>
        <p:txBody>
          <a:bodyPr wrap="square" rtlCol="0">
            <a:spAutoFit/>
          </a:bodyPr>
          <a:lstStyle/>
          <a:p>
            <a:r>
              <a:rPr lang="fr-FR" sz="1600" dirty="0">
                <a:solidFill>
                  <a:schemeClr val="accent1">
                    <a:lumMod val="40000"/>
                    <a:lumOff val="60000"/>
                  </a:schemeClr>
                </a:solidFill>
              </a:rPr>
              <a:t>Salle de 77m²</a:t>
            </a:r>
          </a:p>
          <a:p>
            <a:r>
              <a:rPr lang="fr-FR" sz="1600" dirty="0">
                <a:solidFill>
                  <a:schemeClr val="accent1">
                    <a:lumMod val="40000"/>
                    <a:lumOff val="60000"/>
                  </a:schemeClr>
                </a:solidFill>
              </a:rPr>
              <a:t>Réunion 40 personnes</a:t>
            </a:r>
          </a:p>
          <a:p>
            <a:r>
              <a:rPr lang="fr-FR" sz="1600" dirty="0">
                <a:solidFill>
                  <a:schemeClr val="accent1">
                    <a:lumMod val="40000"/>
                    <a:lumOff val="60000"/>
                  </a:schemeClr>
                </a:solidFill>
              </a:rPr>
              <a:t>Repas, soirées 20 personnes</a:t>
            </a:r>
          </a:p>
          <a:p>
            <a:endParaRPr lang="fr-FR" sz="1600" dirty="0">
              <a:solidFill>
                <a:schemeClr val="accent1">
                  <a:lumMod val="40000"/>
                  <a:lumOff val="60000"/>
                </a:schemeClr>
              </a:solidFill>
            </a:endParaRPr>
          </a:p>
          <a:p>
            <a:r>
              <a:rPr lang="fr-FR" sz="1600" dirty="0">
                <a:solidFill>
                  <a:schemeClr val="accent1">
                    <a:lumMod val="40000"/>
                    <a:lumOff val="60000"/>
                  </a:schemeClr>
                </a:solidFill>
              </a:rPr>
              <a:t>Cuisine d’appoint 22m²</a:t>
            </a:r>
          </a:p>
          <a:p>
            <a:r>
              <a:rPr lang="fr-FR" sz="1600" dirty="0">
                <a:solidFill>
                  <a:schemeClr val="accent1">
                    <a:lumMod val="40000"/>
                    <a:lumOff val="60000"/>
                  </a:schemeClr>
                </a:solidFill>
              </a:rPr>
              <a:t>Eviers, frigo, four, plaques chauffantes</a:t>
            </a:r>
          </a:p>
        </p:txBody>
      </p:sp>
    </p:spTree>
    <p:extLst>
      <p:ext uri="{BB962C8B-B14F-4D97-AF65-F5344CB8AC3E}">
        <p14:creationId xmlns:p14="http://schemas.microsoft.com/office/powerpoint/2010/main" val="4084044976"/>
      </p:ext>
    </p:extLst>
  </p:cSld>
  <p:clrMapOvr>
    <a:masterClrMapping/>
  </p:clrMapOvr>
  <p:transition spd="slow" advTm="10000">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6000" dirty="0">
                <a:solidFill>
                  <a:schemeClr val="bg2">
                    <a:lumMod val="40000"/>
                    <a:lumOff val="60000"/>
                  </a:schemeClr>
                </a:solidFill>
              </a:rPr>
              <a:t>Salle</a:t>
            </a:r>
            <a:r>
              <a:rPr lang="fr-FR" dirty="0">
                <a:solidFill>
                  <a:schemeClr val="bg2">
                    <a:lumMod val="40000"/>
                    <a:lumOff val="60000"/>
                  </a:schemeClr>
                </a:solidFill>
              </a:rPr>
              <a:t> </a:t>
            </a:r>
            <a:r>
              <a:rPr lang="fr-FR" sz="6000" dirty="0">
                <a:solidFill>
                  <a:schemeClr val="bg2">
                    <a:lumMod val="40000"/>
                    <a:lumOff val="60000"/>
                  </a:schemeClr>
                </a:solidFill>
              </a:rPr>
              <a:t>des vendanges</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3875" y="4263804"/>
            <a:ext cx="3081340" cy="2311005"/>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421" y="4263804"/>
            <a:ext cx="3111689" cy="2333767"/>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3952" y="2144989"/>
            <a:ext cx="5049672" cy="3787254"/>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603" y="2055157"/>
            <a:ext cx="2852382" cy="2139287"/>
          </a:xfrm>
          <a:prstGeom prst="rect">
            <a:avLst/>
          </a:prstGeom>
        </p:spPr>
      </p:pic>
      <p:sp>
        <p:nvSpPr>
          <p:cNvPr id="8" name="ZoneTexte 7"/>
          <p:cNvSpPr txBox="1"/>
          <p:nvPr/>
        </p:nvSpPr>
        <p:spPr>
          <a:xfrm>
            <a:off x="8811492" y="2452255"/>
            <a:ext cx="3263724" cy="1261884"/>
          </a:xfrm>
          <a:prstGeom prst="rect">
            <a:avLst/>
          </a:prstGeom>
          <a:noFill/>
        </p:spPr>
        <p:txBody>
          <a:bodyPr wrap="square" rtlCol="0">
            <a:spAutoFit/>
          </a:bodyPr>
          <a:lstStyle/>
          <a:p>
            <a:r>
              <a:rPr lang="fr-FR" sz="1600" dirty="0">
                <a:solidFill>
                  <a:schemeClr val="accent1">
                    <a:lumMod val="40000"/>
                    <a:lumOff val="60000"/>
                  </a:schemeClr>
                </a:solidFill>
              </a:rPr>
              <a:t>Soirée privé, repas, anniversaires </a:t>
            </a:r>
          </a:p>
          <a:p>
            <a:r>
              <a:rPr lang="fr-FR" sz="1600" dirty="0">
                <a:solidFill>
                  <a:schemeClr val="accent1">
                    <a:lumMod val="40000"/>
                    <a:lumOff val="60000"/>
                  </a:schemeClr>
                </a:solidFill>
              </a:rPr>
              <a:t>30 personnes</a:t>
            </a:r>
          </a:p>
          <a:p>
            <a:endParaRPr lang="fr-FR" sz="1600" dirty="0">
              <a:solidFill>
                <a:schemeClr val="accent1">
                  <a:lumMod val="40000"/>
                  <a:lumOff val="60000"/>
                </a:schemeClr>
              </a:solidFill>
            </a:endParaRPr>
          </a:p>
          <a:p>
            <a:r>
              <a:rPr lang="fr-FR" sz="1400" dirty="0">
                <a:solidFill>
                  <a:schemeClr val="accent1">
                    <a:lumMod val="40000"/>
                    <a:lumOff val="60000"/>
                  </a:schemeClr>
                </a:solidFill>
              </a:rPr>
              <a:t>Cuisine avec four, micro-ondes, frigo, lave-vaisselle, plaques chauffantes</a:t>
            </a:r>
          </a:p>
        </p:txBody>
      </p:sp>
      <p:sp>
        <p:nvSpPr>
          <p:cNvPr id="9" name="ZoneTexte 8"/>
          <p:cNvSpPr txBox="1"/>
          <p:nvPr/>
        </p:nvSpPr>
        <p:spPr>
          <a:xfrm>
            <a:off x="3643952" y="6040583"/>
            <a:ext cx="5049672" cy="553998"/>
          </a:xfrm>
          <a:prstGeom prst="rect">
            <a:avLst/>
          </a:prstGeom>
          <a:noFill/>
        </p:spPr>
        <p:txBody>
          <a:bodyPr wrap="square" rtlCol="0">
            <a:spAutoFit/>
          </a:bodyPr>
          <a:lstStyle/>
          <a:p>
            <a:r>
              <a:rPr lang="fr-FR" sz="1600" dirty="0">
                <a:solidFill>
                  <a:schemeClr val="accent1">
                    <a:lumMod val="40000"/>
                    <a:lumOff val="60000"/>
                  </a:schemeClr>
                </a:solidFill>
              </a:rPr>
              <a:t>Réunions 50 pers.</a:t>
            </a:r>
          </a:p>
          <a:p>
            <a:r>
              <a:rPr lang="fr-FR" sz="1400" dirty="0">
                <a:solidFill>
                  <a:schemeClr val="accent1">
                    <a:lumMod val="40000"/>
                    <a:lumOff val="60000"/>
                  </a:schemeClr>
                </a:solidFill>
              </a:rPr>
              <a:t>Ecran et vidéoprojecteur sur demande</a:t>
            </a:r>
          </a:p>
        </p:txBody>
      </p:sp>
    </p:spTree>
    <p:extLst>
      <p:ext uri="{BB962C8B-B14F-4D97-AF65-F5344CB8AC3E}">
        <p14:creationId xmlns:p14="http://schemas.microsoft.com/office/powerpoint/2010/main" val="565871880"/>
      </p:ext>
    </p:extLst>
  </p:cSld>
  <p:clrMapOvr>
    <a:masterClrMapping/>
  </p:clrMapOvr>
  <mc:AlternateContent xmlns:mc="http://schemas.openxmlformats.org/markup-compatibility/2006" xmlns:p14="http://schemas.microsoft.com/office/powerpoint/2010/main">
    <mc:Choice Requires="p14">
      <p:transition spd="slow" p14:dur="1500" advTm="5000">
        <p:split orient="vert"/>
      </p:transition>
    </mc:Choice>
    <mc:Fallback xmlns="">
      <p:transition spd="slow" advTm="5000">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Tarifs de location                 Prix d’une salle</a:t>
            </a:r>
          </a:p>
        </p:txBody>
      </p:sp>
      <p:graphicFrame>
        <p:nvGraphicFramePr>
          <p:cNvPr id="7" name="Tableau 6"/>
          <p:cNvGraphicFramePr>
            <a:graphicFrameLocks noGrp="1"/>
          </p:cNvGraphicFramePr>
          <p:nvPr>
            <p:extLst>
              <p:ext uri="{D42A27DB-BD31-4B8C-83A1-F6EECF244321}">
                <p14:modId xmlns:p14="http://schemas.microsoft.com/office/powerpoint/2010/main" val="3947074651"/>
              </p:ext>
            </p:extLst>
          </p:nvPr>
        </p:nvGraphicFramePr>
        <p:xfrm>
          <a:off x="1444368" y="2040037"/>
          <a:ext cx="9255478" cy="4747450"/>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2868325">
                  <a:extLst>
                    <a:ext uri="{9D8B030D-6E8A-4147-A177-3AD203B41FA5}">
                      <a16:colId xmlns:a16="http://schemas.microsoft.com/office/drawing/2014/main" val="20000"/>
                    </a:ext>
                  </a:extLst>
                </a:gridCol>
                <a:gridCol w="3193577">
                  <a:extLst>
                    <a:ext uri="{9D8B030D-6E8A-4147-A177-3AD203B41FA5}">
                      <a16:colId xmlns:a16="http://schemas.microsoft.com/office/drawing/2014/main" val="20001"/>
                    </a:ext>
                  </a:extLst>
                </a:gridCol>
                <a:gridCol w="3193576">
                  <a:extLst>
                    <a:ext uri="{9D8B030D-6E8A-4147-A177-3AD203B41FA5}">
                      <a16:colId xmlns:a16="http://schemas.microsoft.com/office/drawing/2014/main" val="20002"/>
                    </a:ext>
                  </a:extLst>
                </a:gridCol>
              </a:tblGrid>
              <a:tr h="144000">
                <a:tc>
                  <a:txBody>
                    <a:bodyPr/>
                    <a:lstStyle/>
                    <a:p>
                      <a:endParaRPr lang="fr-FR"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2">
                        <a:lumMod val="60000"/>
                        <a:lumOff val="40000"/>
                      </a:schemeClr>
                    </a:solidFill>
                  </a:tcPr>
                </a:tc>
                <a:tc>
                  <a:txBody>
                    <a:bodyPr/>
                    <a:lstStyle/>
                    <a:p>
                      <a:pPr algn="ctr"/>
                      <a:r>
                        <a:rPr lang="fr-FR" sz="1400" dirty="0">
                          <a:solidFill>
                            <a:schemeClr val="bg2">
                              <a:lumMod val="75000"/>
                            </a:schemeClr>
                          </a:solidFill>
                        </a:rPr>
                        <a:t>Sans chauffage</a:t>
                      </a:r>
                    </a:p>
                  </a:txBody>
                  <a:tcPr>
                    <a:lnT w="12700" cap="flat" cmpd="sng" algn="ctr">
                      <a:solidFill>
                        <a:schemeClr val="tx1"/>
                      </a:solidFill>
                      <a:prstDash val="solid"/>
                      <a:round/>
                      <a:headEnd type="none" w="med" len="med"/>
                      <a:tailEnd type="none" w="med" len="med"/>
                    </a:lnT>
                    <a:solidFill>
                      <a:schemeClr val="bg2">
                        <a:lumMod val="60000"/>
                        <a:lumOff val="40000"/>
                      </a:schemeClr>
                    </a:solidFill>
                  </a:tcPr>
                </a:tc>
                <a:tc>
                  <a:txBody>
                    <a:bodyPr/>
                    <a:lstStyle/>
                    <a:p>
                      <a:pPr algn="ctr"/>
                      <a:r>
                        <a:rPr lang="fr-FR" sz="1400" dirty="0">
                          <a:solidFill>
                            <a:schemeClr val="bg2">
                              <a:lumMod val="75000"/>
                            </a:schemeClr>
                          </a:solidFill>
                        </a:rPr>
                        <a:t>Avec chauffage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2">
                        <a:lumMod val="60000"/>
                        <a:lumOff val="40000"/>
                      </a:schemeClr>
                    </a:solidFill>
                  </a:tcPr>
                </a:tc>
                <a:extLst>
                  <a:ext uri="{0D108BD9-81ED-4DB2-BD59-A6C34878D82A}">
                    <a16:rowId xmlns:a16="http://schemas.microsoft.com/office/drawing/2014/main" val="10000"/>
                  </a:ext>
                </a:extLst>
              </a:tr>
              <a:tr h="144000">
                <a:tc gridSpan="3">
                  <a:txBody>
                    <a:bodyPr/>
                    <a:lstStyle/>
                    <a:p>
                      <a:pPr algn="ctr"/>
                      <a:r>
                        <a:rPr lang="fr-FR" sz="1400" dirty="0">
                          <a:solidFill>
                            <a:schemeClr val="tx1"/>
                          </a:solidFill>
                        </a:rPr>
                        <a:t>Bal ou manifestations payantes sociétés extérieures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75000"/>
                      </a:scheme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1"/>
                  </a:ext>
                </a:extLst>
              </a:tr>
              <a:tr h="144000">
                <a:tc>
                  <a:txBody>
                    <a:bodyPr/>
                    <a:lstStyle/>
                    <a:p>
                      <a:r>
                        <a:rPr lang="fr-FR" sz="1400" dirty="0">
                          <a:solidFill>
                            <a:schemeClr val="tx1"/>
                          </a:solidFill>
                        </a:rPr>
                        <a:t>Journée</a:t>
                      </a:r>
                    </a:p>
                  </a:txBody>
                  <a:tcPr>
                    <a:lnL w="12700" cap="flat" cmpd="sng" algn="ctr">
                      <a:solidFill>
                        <a:schemeClr val="tx1"/>
                      </a:solidFill>
                      <a:prstDash val="solid"/>
                      <a:round/>
                      <a:headEnd type="none" w="med" len="med"/>
                      <a:tailEnd type="none" w="med" len="med"/>
                    </a:lnL>
                    <a:solidFill>
                      <a:schemeClr val="bg2">
                        <a:lumMod val="60000"/>
                        <a:lumOff val="40000"/>
                      </a:schemeClr>
                    </a:solidFill>
                  </a:tcPr>
                </a:tc>
                <a:tc>
                  <a:txBody>
                    <a:bodyPr/>
                    <a:lstStyle/>
                    <a:p>
                      <a:pPr algn="ctr"/>
                      <a:r>
                        <a:rPr lang="fr-FR" sz="1400" dirty="0">
                          <a:solidFill>
                            <a:schemeClr val="tx1"/>
                          </a:solidFill>
                        </a:rPr>
                        <a:t>409€</a:t>
                      </a:r>
                    </a:p>
                  </a:txBody>
                  <a:tcPr>
                    <a:solidFill>
                      <a:schemeClr val="bg2">
                        <a:lumMod val="60000"/>
                        <a:lumOff val="40000"/>
                      </a:schemeClr>
                    </a:solidFill>
                  </a:tcPr>
                </a:tc>
                <a:tc>
                  <a:txBody>
                    <a:bodyPr/>
                    <a:lstStyle/>
                    <a:p>
                      <a:pPr algn="ctr"/>
                      <a:r>
                        <a:rPr lang="fr-FR" sz="1400" dirty="0">
                          <a:solidFill>
                            <a:schemeClr val="tx1"/>
                          </a:solidFill>
                        </a:rPr>
                        <a:t>557€</a:t>
                      </a:r>
                    </a:p>
                  </a:txBody>
                  <a:tcPr>
                    <a:lnR w="12700" cap="flat" cmpd="sng" algn="ctr">
                      <a:solidFill>
                        <a:schemeClr val="tx1"/>
                      </a:solidFill>
                      <a:prstDash val="solid"/>
                      <a:round/>
                      <a:headEnd type="none" w="med" len="med"/>
                      <a:tailEnd type="none" w="med" len="med"/>
                    </a:lnR>
                    <a:solidFill>
                      <a:schemeClr val="bg2">
                        <a:lumMod val="60000"/>
                        <a:lumOff val="40000"/>
                      </a:schemeClr>
                    </a:solidFill>
                  </a:tcPr>
                </a:tc>
                <a:extLst>
                  <a:ext uri="{0D108BD9-81ED-4DB2-BD59-A6C34878D82A}">
                    <a16:rowId xmlns:a16="http://schemas.microsoft.com/office/drawing/2014/main" val="10002"/>
                  </a:ext>
                </a:extLst>
              </a:tr>
              <a:tr h="144000">
                <a:tc>
                  <a:txBody>
                    <a:bodyPr/>
                    <a:lstStyle/>
                    <a:p>
                      <a:r>
                        <a:rPr lang="fr-FR" sz="1400" dirty="0">
                          <a:solidFill>
                            <a:schemeClr val="tx1"/>
                          </a:solidFill>
                        </a:rPr>
                        <a:t>½ Journée</a:t>
                      </a:r>
                    </a:p>
                  </a:txBody>
                  <a:tcPr>
                    <a:lnL w="12700" cap="flat" cmpd="sng" algn="ctr">
                      <a:solidFill>
                        <a:schemeClr val="tx1"/>
                      </a:solidFill>
                      <a:prstDash val="solid"/>
                      <a:round/>
                      <a:headEnd type="none" w="med" len="med"/>
                      <a:tailEnd type="none" w="med" len="med"/>
                    </a:lnL>
                    <a:solidFill>
                      <a:schemeClr val="bg2">
                        <a:lumMod val="60000"/>
                        <a:lumOff val="40000"/>
                      </a:schemeClr>
                    </a:solidFill>
                  </a:tcPr>
                </a:tc>
                <a:tc>
                  <a:txBody>
                    <a:bodyPr/>
                    <a:lstStyle/>
                    <a:p>
                      <a:pPr algn="ctr"/>
                      <a:r>
                        <a:rPr lang="fr-FR" sz="1400" dirty="0">
                          <a:solidFill>
                            <a:schemeClr val="tx1"/>
                          </a:solidFill>
                        </a:rPr>
                        <a:t>204€</a:t>
                      </a:r>
                    </a:p>
                  </a:txBody>
                  <a:tcPr>
                    <a:solidFill>
                      <a:schemeClr val="bg2">
                        <a:lumMod val="60000"/>
                        <a:lumOff val="40000"/>
                      </a:schemeClr>
                    </a:solidFill>
                  </a:tcPr>
                </a:tc>
                <a:tc>
                  <a:txBody>
                    <a:bodyPr/>
                    <a:lstStyle/>
                    <a:p>
                      <a:pPr algn="ctr"/>
                      <a:r>
                        <a:rPr lang="fr-FR" sz="1400" dirty="0">
                          <a:solidFill>
                            <a:schemeClr val="tx1"/>
                          </a:solidFill>
                        </a:rPr>
                        <a:t>278€</a:t>
                      </a:r>
                    </a:p>
                  </a:txBody>
                  <a:tcPr>
                    <a:lnR w="12700" cap="flat" cmpd="sng" algn="ctr">
                      <a:solidFill>
                        <a:schemeClr val="tx1"/>
                      </a:solidFill>
                      <a:prstDash val="solid"/>
                      <a:round/>
                      <a:headEnd type="none" w="med" len="med"/>
                      <a:tailEnd type="none" w="med" len="med"/>
                    </a:lnR>
                    <a:solidFill>
                      <a:schemeClr val="bg2">
                        <a:lumMod val="60000"/>
                        <a:lumOff val="40000"/>
                      </a:schemeClr>
                    </a:solidFill>
                  </a:tcPr>
                </a:tc>
                <a:extLst>
                  <a:ext uri="{0D108BD9-81ED-4DB2-BD59-A6C34878D82A}">
                    <a16:rowId xmlns:a16="http://schemas.microsoft.com/office/drawing/2014/main" val="10003"/>
                  </a:ext>
                </a:extLst>
              </a:tr>
              <a:tr h="144000">
                <a:tc>
                  <a:txBody>
                    <a:bodyPr/>
                    <a:lstStyle/>
                    <a:p>
                      <a:r>
                        <a:rPr lang="fr-FR" sz="1400" dirty="0">
                          <a:solidFill>
                            <a:schemeClr val="tx1"/>
                          </a:solidFill>
                        </a:rPr>
                        <a:t>Lendemain</a:t>
                      </a:r>
                    </a:p>
                  </a:txBody>
                  <a:tcPr>
                    <a:lnL w="12700" cap="flat" cmpd="sng" algn="ctr">
                      <a:solidFill>
                        <a:schemeClr val="tx1"/>
                      </a:solidFill>
                      <a:prstDash val="solid"/>
                      <a:round/>
                      <a:headEnd type="none" w="med" len="med"/>
                      <a:tailEnd type="none" w="med" len="med"/>
                    </a:lnL>
                    <a:solidFill>
                      <a:schemeClr val="bg2">
                        <a:lumMod val="60000"/>
                        <a:lumOff val="40000"/>
                      </a:schemeClr>
                    </a:solidFill>
                  </a:tcPr>
                </a:tc>
                <a:tc>
                  <a:txBody>
                    <a:bodyPr/>
                    <a:lstStyle/>
                    <a:p>
                      <a:pPr algn="ctr"/>
                      <a:r>
                        <a:rPr lang="fr-FR" sz="1400" dirty="0">
                          <a:solidFill>
                            <a:schemeClr val="tx1"/>
                          </a:solidFill>
                        </a:rPr>
                        <a:t>287€</a:t>
                      </a:r>
                    </a:p>
                  </a:txBody>
                  <a:tcPr>
                    <a:solidFill>
                      <a:schemeClr val="bg2">
                        <a:lumMod val="60000"/>
                        <a:lumOff val="40000"/>
                      </a:schemeClr>
                    </a:solidFill>
                  </a:tcPr>
                </a:tc>
                <a:tc>
                  <a:txBody>
                    <a:bodyPr/>
                    <a:lstStyle/>
                    <a:p>
                      <a:pPr algn="ctr"/>
                      <a:r>
                        <a:rPr lang="fr-FR" sz="1400" dirty="0">
                          <a:solidFill>
                            <a:schemeClr val="tx1"/>
                          </a:solidFill>
                        </a:rPr>
                        <a:t>393€</a:t>
                      </a:r>
                    </a:p>
                  </a:txBody>
                  <a:tcPr>
                    <a:lnR w="12700" cap="flat" cmpd="sng" algn="ctr">
                      <a:solidFill>
                        <a:schemeClr val="tx1"/>
                      </a:solidFill>
                      <a:prstDash val="solid"/>
                      <a:round/>
                      <a:headEnd type="none" w="med" len="med"/>
                      <a:tailEnd type="none" w="med" len="med"/>
                    </a:lnR>
                    <a:solidFill>
                      <a:schemeClr val="bg2">
                        <a:lumMod val="60000"/>
                        <a:lumOff val="40000"/>
                      </a:schemeClr>
                    </a:solidFill>
                  </a:tcPr>
                </a:tc>
                <a:extLst>
                  <a:ext uri="{0D108BD9-81ED-4DB2-BD59-A6C34878D82A}">
                    <a16:rowId xmlns:a16="http://schemas.microsoft.com/office/drawing/2014/main" val="10004"/>
                  </a:ext>
                </a:extLst>
              </a:tr>
              <a:tr h="144000">
                <a:tc gridSpan="3">
                  <a:txBody>
                    <a:bodyPr/>
                    <a:lstStyle/>
                    <a:p>
                      <a:pPr algn="ctr"/>
                      <a:r>
                        <a:rPr lang="fr-FR" sz="1400" dirty="0">
                          <a:solidFill>
                            <a:schemeClr val="tx1"/>
                          </a:solidFill>
                        </a:rPr>
                        <a:t>Bal sociétés locales, Réunions politiques, Assemblées Générales extérieures ou locales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75000"/>
                      </a:scheme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5"/>
                  </a:ext>
                </a:extLst>
              </a:tr>
              <a:tr h="144000">
                <a:tc>
                  <a:txBody>
                    <a:bodyPr/>
                    <a:lstStyle/>
                    <a:p>
                      <a:r>
                        <a:rPr lang="fr-FR" sz="1400" dirty="0">
                          <a:solidFill>
                            <a:schemeClr val="tx1"/>
                          </a:solidFill>
                        </a:rPr>
                        <a:t>Journée</a:t>
                      </a:r>
                    </a:p>
                  </a:txBody>
                  <a:tcPr>
                    <a:lnL w="12700" cap="flat" cmpd="sng" algn="ctr">
                      <a:solidFill>
                        <a:schemeClr val="tx1"/>
                      </a:solidFill>
                      <a:prstDash val="solid"/>
                      <a:round/>
                      <a:headEnd type="none" w="med" len="med"/>
                      <a:tailEnd type="none" w="med" len="med"/>
                    </a:lnL>
                    <a:solidFill>
                      <a:schemeClr val="bg2">
                        <a:lumMod val="60000"/>
                        <a:lumOff val="40000"/>
                      </a:schemeClr>
                    </a:solidFill>
                  </a:tcPr>
                </a:tc>
                <a:tc>
                  <a:txBody>
                    <a:bodyPr/>
                    <a:lstStyle/>
                    <a:p>
                      <a:pPr algn="ctr"/>
                      <a:r>
                        <a:rPr lang="fr-FR" sz="1400" dirty="0">
                          <a:solidFill>
                            <a:schemeClr val="tx1"/>
                          </a:solidFill>
                        </a:rPr>
                        <a:t>167€</a:t>
                      </a:r>
                    </a:p>
                  </a:txBody>
                  <a:tcPr>
                    <a:solidFill>
                      <a:schemeClr val="bg2">
                        <a:lumMod val="60000"/>
                        <a:lumOff val="40000"/>
                      </a:schemeClr>
                    </a:solidFill>
                  </a:tcPr>
                </a:tc>
                <a:tc>
                  <a:txBody>
                    <a:bodyPr/>
                    <a:lstStyle/>
                    <a:p>
                      <a:pPr algn="ctr"/>
                      <a:r>
                        <a:rPr lang="fr-FR" sz="1400" dirty="0">
                          <a:solidFill>
                            <a:schemeClr val="tx1"/>
                          </a:solidFill>
                        </a:rPr>
                        <a:t>251€</a:t>
                      </a:r>
                    </a:p>
                  </a:txBody>
                  <a:tcPr>
                    <a:lnR w="12700" cap="flat" cmpd="sng" algn="ctr">
                      <a:solidFill>
                        <a:schemeClr val="tx1"/>
                      </a:solidFill>
                      <a:prstDash val="solid"/>
                      <a:round/>
                      <a:headEnd type="none" w="med" len="med"/>
                      <a:tailEnd type="none" w="med" len="med"/>
                    </a:lnR>
                    <a:solidFill>
                      <a:schemeClr val="bg2">
                        <a:lumMod val="60000"/>
                        <a:lumOff val="40000"/>
                      </a:schemeClr>
                    </a:solidFill>
                  </a:tcPr>
                </a:tc>
                <a:extLst>
                  <a:ext uri="{0D108BD9-81ED-4DB2-BD59-A6C34878D82A}">
                    <a16:rowId xmlns:a16="http://schemas.microsoft.com/office/drawing/2014/main" val="10006"/>
                  </a:ext>
                </a:extLst>
              </a:tr>
              <a:tr h="144000">
                <a:tc>
                  <a:txBody>
                    <a:bodyPr/>
                    <a:lstStyle/>
                    <a:p>
                      <a:r>
                        <a:rPr lang="fr-FR" sz="1400" dirty="0">
                          <a:solidFill>
                            <a:schemeClr val="tx1"/>
                          </a:solidFill>
                        </a:rPr>
                        <a:t>½ Journée</a:t>
                      </a:r>
                    </a:p>
                  </a:txBody>
                  <a:tcPr>
                    <a:lnL w="12700" cap="flat" cmpd="sng" algn="ctr">
                      <a:solidFill>
                        <a:schemeClr val="tx1"/>
                      </a:solidFill>
                      <a:prstDash val="solid"/>
                      <a:round/>
                      <a:headEnd type="none" w="med" len="med"/>
                      <a:tailEnd type="none" w="med" len="med"/>
                    </a:lnL>
                    <a:solidFill>
                      <a:schemeClr val="bg2">
                        <a:lumMod val="60000"/>
                        <a:lumOff val="40000"/>
                      </a:schemeClr>
                    </a:solidFill>
                  </a:tcPr>
                </a:tc>
                <a:tc>
                  <a:txBody>
                    <a:bodyPr/>
                    <a:lstStyle/>
                    <a:p>
                      <a:pPr algn="ctr"/>
                      <a:r>
                        <a:rPr lang="fr-FR" sz="1400" dirty="0">
                          <a:solidFill>
                            <a:schemeClr val="tx1"/>
                          </a:solidFill>
                        </a:rPr>
                        <a:t>83€</a:t>
                      </a:r>
                    </a:p>
                  </a:txBody>
                  <a:tcPr>
                    <a:solidFill>
                      <a:schemeClr val="bg2">
                        <a:lumMod val="60000"/>
                        <a:lumOff val="40000"/>
                      </a:schemeClr>
                    </a:solidFill>
                  </a:tcPr>
                </a:tc>
                <a:tc>
                  <a:txBody>
                    <a:bodyPr/>
                    <a:lstStyle/>
                    <a:p>
                      <a:pPr algn="ctr"/>
                      <a:r>
                        <a:rPr lang="fr-FR" sz="1400" dirty="0">
                          <a:solidFill>
                            <a:schemeClr val="tx1"/>
                          </a:solidFill>
                        </a:rPr>
                        <a:t>126€</a:t>
                      </a:r>
                    </a:p>
                  </a:txBody>
                  <a:tcPr>
                    <a:lnR w="12700" cap="flat" cmpd="sng" algn="ctr">
                      <a:solidFill>
                        <a:schemeClr val="tx1"/>
                      </a:solidFill>
                      <a:prstDash val="solid"/>
                      <a:round/>
                      <a:headEnd type="none" w="med" len="med"/>
                      <a:tailEnd type="none" w="med" len="med"/>
                    </a:lnR>
                    <a:solidFill>
                      <a:schemeClr val="bg2">
                        <a:lumMod val="60000"/>
                        <a:lumOff val="40000"/>
                      </a:schemeClr>
                    </a:solidFill>
                  </a:tcPr>
                </a:tc>
                <a:extLst>
                  <a:ext uri="{0D108BD9-81ED-4DB2-BD59-A6C34878D82A}">
                    <a16:rowId xmlns:a16="http://schemas.microsoft.com/office/drawing/2014/main" val="10007"/>
                  </a:ext>
                </a:extLst>
              </a:tr>
              <a:tr h="144000">
                <a:tc>
                  <a:txBody>
                    <a:bodyPr/>
                    <a:lstStyle/>
                    <a:p>
                      <a:r>
                        <a:rPr lang="fr-FR" sz="1400" dirty="0">
                          <a:solidFill>
                            <a:schemeClr val="tx1"/>
                          </a:solidFill>
                        </a:rPr>
                        <a:t>Lendemain</a:t>
                      </a:r>
                    </a:p>
                  </a:txBody>
                  <a:tcPr>
                    <a:lnL w="12700" cap="flat" cmpd="sng" algn="ctr">
                      <a:solidFill>
                        <a:schemeClr val="tx1"/>
                      </a:solidFill>
                      <a:prstDash val="solid"/>
                      <a:round/>
                      <a:headEnd type="none" w="med" len="med"/>
                      <a:tailEnd type="none" w="med" len="med"/>
                    </a:lnL>
                    <a:solidFill>
                      <a:schemeClr val="bg2">
                        <a:lumMod val="60000"/>
                        <a:lumOff val="40000"/>
                      </a:schemeClr>
                    </a:solidFill>
                  </a:tcPr>
                </a:tc>
                <a:tc>
                  <a:txBody>
                    <a:bodyPr/>
                    <a:lstStyle/>
                    <a:p>
                      <a:pPr algn="ctr"/>
                      <a:r>
                        <a:rPr lang="fr-FR" sz="1400" dirty="0">
                          <a:solidFill>
                            <a:schemeClr val="tx1"/>
                          </a:solidFill>
                        </a:rPr>
                        <a:t>116€</a:t>
                      </a:r>
                    </a:p>
                  </a:txBody>
                  <a:tcPr>
                    <a:solidFill>
                      <a:schemeClr val="bg2">
                        <a:lumMod val="60000"/>
                        <a:lumOff val="40000"/>
                      </a:schemeClr>
                    </a:solidFill>
                  </a:tcPr>
                </a:tc>
                <a:tc>
                  <a:txBody>
                    <a:bodyPr/>
                    <a:lstStyle/>
                    <a:p>
                      <a:pPr algn="ctr"/>
                      <a:r>
                        <a:rPr lang="fr-FR" sz="1400" dirty="0">
                          <a:solidFill>
                            <a:schemeClr val="tx1"/>
                          </a:solidFill>
                        </a:rPr>
                        <a:t>146€</a:t>
                      </a:r>
                    </a:p>
                  </a:txBody>
                  <a:tcPr>
                    <a:lnR w="12700" cap="flat" cmpd="sng" algn="ctr">
                      <a:solidFill>
                        <a:schemeClr val="tx1"/>
                      </a:solidFill>
                      <a:prstDash val="solid"/>
                      <a:round/>
                      <a:headEnd type="none" w="med" len="med"/>
                      <a:tailEnd type="none" w="med" len="med"/>
                    </a:lnR>
                    <a:solidFill>
                      <a:schemeClr val="bg2">
                        <a:lumMod val="60000"/>
                        <a:lumOff val="40000"/>
                      </a:schemeClr>
                    </a:solidFill>
                  </a:tcPr>
                </a:tc>
                <a:extLst>
                  <a:ext uri="{0D108BD9-81ED-4DB2-BD59-A6C34878D82A}">
                    <a16:rowId xmlns:a16="http://schemas.microsoft.com/office/drawing/2014/main" val="10008"/>
                  </a:ext>
                </a:extLst>
              </a:tr>
              <a:tr h="144000">
                <a:tc gridSpan="3">
                  <a:txBody>
                    <a:bodyPr/>
                    <a:lstStyle/>
                    <a:p>
                      <a:pPr algn="ctr"/>
                      <a:r>
                        <a:rPr lang="fr-FR" sz="1400" dirty="0">
                          <a:solidFill>
                            <a:schemeClr val="tx1"/>
                          </a:solidFill>
                        </a:rPr>
                        <a:t>Mariages, Banquets extérieurs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75000"/>
                      </a:scheme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9"/>
                  </a:ext>
                </a:extLst>
              </a:tr>
              <a:tr h="419290">
                <a:tc>
                  <a:txBody>
                    <a:bodyPr/>
                    <a:lstStyle/>
                    <a:p>
                      <a:r>
                        <a:rPr lang="fr-FR" sz="1400" dirty="0">
                          <a:solidFill>
                            <a:schemeClr val="tx1"/>
                          </a:solidFill>
                        </a:rPr>
                        <a:t>Un Jour</a:t>
                      </a:r>
                    </a:p>
                  </a:txBody>
                  <a:tcPr>
                    <a:lnL w="12700" cap="flat" cmpd="sng" algn="ctr">
                      <a:solidFill>
                        <a:schemeClr val="tx1"/>
                      </a:solidFill>
                      <a:prstDash val="solid"/>
                      <a:round/>
                      <a:headEnd type="none" w="med" len="med"/>
                      <a:tailEnd type="none" w="med" len="med"/>
                    </a:lnL>
                    <a:solidFill>
                      <a:schemeClr val="bg2">
                        <a:lumMod val="60000"/>
                        <a:lumOff val="40000"/>
                      </a:schemeClr>
                    </a:solidFill>
                  </a:tcPr>
                </a:tc>
                <a:tc>
                  <a:txBody>
                    <a:bodyPr/>
                    <a:lstStyle/>
                    <a:p>
                      <a:pPr algn="ctr"/>
                      <a:r>
                        <a:rPr lang="fr-FR" sz="1400" dirty="0">
                          <a:solidFill>
                            <a:schemeClr val="tx1"/>
                          </a:solidFill>
                        </a:rPr>
                        <a:t>348€</a:t>
                      </a:r>
                    </a:p>
                  </a:txBody>
                  <a:tcPr>
                    <a:solidFill>
                      <a:schemeClr val="bg2">
                        <a:lumMod val="60000"/>
                        <a:lumOff val="40000"/>
                      </a:schemeClr>
                    </a:solidFill>
                  </a:tcPr>
                </a:tc>
                <a:tc>
                  <a:txBody>
                    <a:bodyPr/>
                    <a:lstStyle/>
                    <a:p>
                      <a:pPr algn="ctr"/>
                      <a:r>
                        <a:rPr lang="fr-FR" sz="1400" dirty="0">
                          <a:solidFill>
                            <a:schemeClr val="tx1"/>
                          </a:solidFill>
                        </a:rPr>
                        <a:t>449€</a:t>
                      </a:r>
                    </a:p>
                  </a:txBody>
                  <a:tcPr>
                    <a:lnR w="12700" cap="flat" cmpd="sng" algn="ctr">
                      <a:solidFill>
                        <a:schemeClr val="tx1"/>
                      </a:solidFill>
                      <a:prstDash val="solid"/>
                      <a:round/>
                      <a:headEnd type="none" w="med" len="med"/>
                      <a:tailEnd type="none" w="med" len="med"/>
                    </a:lnR>
                    <a:solidFill>
                      <a:schemeClr val="bg2">
                        <a:lumMod val="60000"/>
                        <a:lumOff val="40000"/>
                      </a:schemeClr>
                    </a:solidFill>
                  </a:tcPr>
                </a:tc>
                <a:extLst>
                  <a:ext uri="{0D108BD9-81ED-4DB2-BD59-A6C34878D82A}">
                    <a16:rowId xmlns:a16="http://schemas.microsoft.com/office/drawing/2014/main" val="10010"/>
                  </a:ext>
                </a:extLst>
              </a:tr>
              <a:tr h="144000">
                <a:tc>
                  <a:txBody>
                    <a:bodyPr/>
                    <a:lstStyle/>
                    <a:p>
                      <a:r>
                        <a:rPr lang="fr-FR" sz="1400" dirty="0">
                          <a:solidFill>
                            <a:schemeClr val="tx1"/>
                          </a:solidFill>
                        </a:rPr>
                        <a:t>Lendemain</a:t>
                      </a:r>
                    </a:p>
                  </a:txBody>
                  <a:tcPr>
                    <a:lnL w="12700" cap="flat" cmpd="sng" algn="ctr">
                      <a:solidFill>
                        <a:schemeClr val="tx1"/>
                      </a:solidFill>
                      <a:prstDash val="solid"/>
                      <a:round/>
                      <a:headEnd type="none" w="med" len="med"/>
                      <a:tailEnd type="none" w="med" len="med"/>
                    </a:lnL>
                    <a:solidFill>
                      <a:schemeClr val="bg2">
                        <a:lumMod val="60000"/>
                        <a:lumOff val="40000"/>
                      </a:schemeClr>
                    </a:solidFill>
                  </a:tcPr>
                </a:tc>
                <a:tc>
                  <a:txBody>
                    <a:bodyPr/>
                    <a:lstStyle/>
                    <a:p>
                      <a:pPr algn="ctr"/>
                      <a:r>
                        <a:rPr lang="fr-FR" sz="1400" dirty="0">
                          <a:solidFill>
                            <a:schemeClr val="tx1"/>
                          </a:solidFill>
                        </a:rPr>
                        <a:t>196€</a:t>
                      </a:r>
                    </a:p>
                  </a:txBody>
                  <a:tcPr>
                    <a:solidFill>
                      <a:schemeClr val="bg2">
                        <a:lumMod val="60000"/>
                        <a:lumOff val="40000"/>
                      </a:schemeClr>
                    </a:solidFill>
                  </a:tcPr>
                </a:tc>
                <a:tc>
                  <a:txBody>
                    <a:bodyPr/>
                    <a:lstStyle/>
                    <a:p>
                      <a:pPr algn="ctr"/>
                      <a:r>
                        <a:rPr lang="fr-FR" sz="1400" dirty="0">
                          <a:solidFill>
                            <a:schemeClr val="tx1"/>
                          </a:solidFill>
                        </a:rPr>
                        <a:t>246€</a:t>
                      </a:r>
                    </a:p>
                  </a:txBody>
                  <a:tcPr>
                    <a:lnR w="12700" cap="flat" cmpd="sng" algn="ctr">
                      <a:solidFill>
                        <a:schemeClr val="tx1"/>
                      </a:solidFill>
                      <a:prstDash val="solid"/>
                      <a:round/>
                      <a:headEnd type="none" w="med" len="med"/>
                      <a:tailEnd type="none" w="med" len="med"/>
                    </a:lnR>
                    <a:solidFill>
                      <a:schemeClr val="bg2">
                        <a:lumMod val="60000"/>
                        <a:lumOff val="40000"/>
                      </a:schemeClr>
                    </a:solidFill>
                  </a:tcPr>
                </a:tc>
                <a:extLst>
                  <a:ext uri="{0D108BD9-81ED-4DB2-BD59-A6C34878D82A}">
                    <a16:rowId xmlns:a16="http://schemas.microsoft.com/office/drawing/2014/main" val="10011"/>
                  </a:ext>
                </a:extLst>
              </a:tr>
              <a:tr h="144000">
                <a:tc gridSpan="3">
                  <a:txBody>
                    <a:bodyPr/>
                    <a:lstStyle/>
                    <a:p>
                      <a:pPr algn="ctr"/>
                      <a:r>
                        <a:rPr lang="fr-FR" sz="1400" dirty="0">
                          <a:solidFill>
                            <a:schemeClr val="tx1"/>
                          </a:solidFill>
                        </a:rPr>
                        <a:t>Mariages,</a:t>
                      </a:r>
                      <a:r>
                        <a:rPr lang="fr-FR" sz="1400" baseline="0" dirty="0">
                          <a:solidFill>
                            <a:schemeClr val="tx1"/>
                          </a:solidFill>
                        </a:rPr>
                        <a:t> Banquets locaux</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75000"/>
                      </a:schemeClr>
                    </a:solidFill>
                  </a:tcPr>
                </a:tc>
                <a:tc hMerge="1">
                  <a:txBody>
                    <a:bodyPr/>
                    <a:lstStyle/>
                    <a:p>
                      <a:endParaRPr lang="fr-FR" dirty="0"/>
                    </a:p>
                  </a:txBody>
                  <a:tcPr>
                    <a:solidFill>
                      <a:schemeClr val="bg2">
                        <a:lumMod val="60000"/>
                        <a:lumOff val="40000"/>
                      </a:schemeClr>
                    </a:solidFill>
                  </a:tcPr>
                </a:tc>
                <a:tc hMerge="1">
                  <a:txBody>
                    <a:bodyPr/>
                    <a:lstStyle/>
                    <a:p>
                      <a:endParaRPr lang="fr-FR" dirty="0"/>
                    </a:p>
                  </a:txBody>
                  <a:tcPr>
                    <a:solidFill>
                      <a:schemeClr val="bg2">
                        <a:lumMod val="60000"/>
                        <a:lumOff val="40000"/>
                      </a:schemeClr>
                    </a:solidFill>
                  </a:tcPr>
                </a:tc>
                <a:extLst>
                  <a:ext uri="{0D108BD9-81ED-4DB2-BD59-A6C34878D82A}">
                    <a16:rowId xmlns:a16="http://schemas.microsoft.com/office/drawing/2014/main" val="10012"/>
                  </a:ext>
                </a:extLst>
              </a:tr>
              <a:tr h="144000">
                <a:tc>
                  <a:txBody>
                    <a:bodyPr/>
                    <a:lstStyle/>
                    <a:p>
                      <a:r>
                        <a:rPr lang="fr-FR" sz="1400" dirty="0">
                          <a:solidFill>
                            <a:schemeClr val="tx1"/>
                          </a:solidFill>
                        </a:rPr>
                        <a:t>Un jour</a:t>
                      </a:r>
                    </a:p>
                  </a:txBody>
                  <a:tcPr>
                    <a:lnL w="12700" cap="flat" cmpd="sng" algn="ctr">
                      <a:solidFill>
                        <a:schemeClr val="tx1"/>
                      </a:solidFill>
                      <a:prstDash val="solid"/>
                      <a:round/>
                      <a:headEnd type="none" w="med" len="med"/>
                      <a:tailEnd type="none" w="med" len="med"/>
                    </a:lnL>
                    <a:solidFill>
                      <a:schemeClr val="bg2">
                        <a:lumMod val="60000"/>
                        <a:lumOff val="40000"/>
                      </a:schemeClr>
                    </a:solidFill>
                  </a:tcPr>
                </a:tc>
                <a:tc>
                  <a:txBody>
                    <a:bodyPr/>
                    <a:lstStyle/>
                    <a:p>
                      <a:pPr algn="ctr"/>
                      <a:r>
                        <a:rPr lang="fr-FR" sz="1400" dirty="0">
                          <a:solidFill>
                            <a:schemeClr val="tx1"/>
                          </a:solidFill>
                        </a:rPr>
                        <a:t>199€</a:t>
                      </a:r>
                    </a:p>
                  </a:txBody>
                  <a:tcPr>
                    <a:solidFill>
                      <a:schemeClr val="bg2">
                        <a:lumMod val="60000"/>
                        <a:lumOff val="40000"/>
                      </a:schemeClr>
                    </a:solidFill>
                  </a:tcPr>
                </a:tc>
                <a:tc>
                  <a:txBody>
                    <a:bodyPr/>
                    <a:lstStyle/>
                    <a:p>
                      <a:pPr algn="ctr"/>
                      <a:r>
                        <a:rPr lang="fr-FR" sz="1400" dirty="0">
                          <a:solidFill>
                            <a:schemeClr val="tx1"/>
                          </a:solidFill>
                        </a:rPr>
                        <a:t>282€</a:t>
                      </a:r>
                    </a:p>
                  </a:txBody>
                  <a:tcPr>
                    <a:lnR w="12700" cap="flat" cmpd="sng" algn="ctr">
                      <a:solidFill>
                        <a:schemeClr val="tx1"/>
                      </a:solidFill>
                      <a:prstDash val="solid"/>
                      <a:round/>
                      <a:headEnd type="none" w="med" len="med"/>
                      <a:tailEnd type="none" w="med" len="med"/>
                    </a:lnR>
                    <a:solidFill>
                      <a:schemeClr val="bg2">
                        <a:lumMod val="60000"/>
                        <a:lumOff val="40000"/>
                      </a:schemeClr>
                    </a:solidFill>
                  </a:tcPr>
                </a:tc>
                <a:extLst>
                  <a:ext uri="{0D108BD9-81ED-4DB2-BD59-A6C34878D82A}">
                    <a16:rowId xmlns:a16="http://schemas.microsoft.com/office/drawing/2014/main" val="10013"/>
                  </a:ext>
                </a:extLst>
              </a:tr>
              <a:tr h="144000">
                <a:tc>
                  <a:txBody>
                    <a:bodyPr/>
                    <a:lstStyle/>
                    <a:p>
                      <a:r>
                        <a:rPr lang="fr-FR" sz="1400" dirty="0">
                          <a:solidFill>
                            <a:schemeClr val="tx1"/>
                          </a:solidFill>
                        </a:rPr>
                        <a:t>Lendemain</a:t>
                      </a:r>
                    </a:p>
                  </a:txBody>
                  <a:tcPr>
                    <a:lnL w="12700" cap="flat" cmpd="sng" algn="ctr">
                      <a:solidFill>
                        <a:schemeClr val="tx1"/>
                      </a:solidFill>
                      <a:prstDash val="solid"/>
                      <a:round/>
                      <a:headEnd type="none" w="med" len="med"/>
                      <a:tailEnd type="none" w="med" len="med"/>
                    </a:lnL>
                    <a:solidFill>
                      <a:schemeClr val="bg2">
                        <a:lumMod val="60000"/>
                        <a:lumOff val="40000"/>
                      </a:schemeClr>
                    </a:solidFill>
                  </a:tcPr>
                </a:tc>
                <a:tc>
                  <a:txBody>
                    <a:bodyPr/>
                    <a:lstStyle/>
                    <a:p>
                      <a:pPr algn="ctr"/>
                      <a:r>
                        <a:rPr lang="fr-FR" sz="1400" dirty="0">
                          <a:solidFill>
                            <a:schemeClr val="tx1"/>
                          </a:solidFill>
                        </a:rPr>
                        <a:t>99€</a:t>
                      </a:r>
                    </a:p>
                  </a:txBody>
                  <a:tcPr>
                    <a:solidFill>
                      <a:schemeClr val="bg2">
                        <a:lumMod val="60000"/>
                        <a:lumOff val="40000"/>
                      </a:schemeClr>
                    </a:solidFill>
                  </a:tcPr>
                </a:tc>
                <a:tc>
                  <a:txBody>
                    <a:bodyPr/>
                    <a:lstStyle/>
                    <a:p>
                      <a:pPr algn="ctr"/>
                      <a:r>
                        <a:rPr lang="fr-FR" sz="1400" dirty="0">
                          <a:solidFill>
                            <a:schemeClr val="tx1"/>
                          </a:solidFill>
                        </a:rPr>
                        <a:t>151€</a:t>
                      </a:r>
                    </a:p>
                  </a:txBody>
                  <a:tcPr>
                    <a:lnR w="12700" cap="flat" cmpd="sng" algn="ctr">
                      <a:solidFill>
                        <a:schemeClr val="tx1"/>
                      </a:solidFill>
                      <a:prstDash val="solid"/>
                      <a:round/>
                      <a:headEnd type="none" w="med" len="med"/>
                      <a:tailEnd type="none" w="med" len="med"/>
                    </a:lnR>
                    <a:solidFill>
                      <a:schemeClr val="bg2">
                        <a:lumMod val="60000"/>
                        <a:lumOff val="40000"/>
                      </a:schemeClr>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754076317"/>
      </p:ext>
    </p:extLst>
  </p:cSld>
  <p:clrMapOvr>
    <a:masterClrMapping/>
  </p:clrMapOvr>
  <p:transition spd="slow" advTm="6000">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Tarifs de location                  Prix d’une salle</a:t>
            </a:r>
          </a:p>
        </p:txBody>
      </p:sp>
      <p:graphicFrame>
        <p:nvGraphicFramePr>
          <p:cNvPr id="3" name="Tableau 2"/>
          <p:cNvGraphicFramePr>
            <a:graphicFrameLocks noGrp="1"/>
          </p:cNvGraphicFramePr>
          <p:nvPr>
            <p:extLst>
              <p:ext uri="{D42A27DB-BD31-4B8C-83A1-F6EECF244321}">
                <p14:modId xmlns:p14="http://schemas.microsoft.com/office/powerpoint/2010/main" val="1077090273"/>
              </p:ext>
            </p:extLst>
          </p:nvPr>
        </p:nvGraphicFramePr>
        <p:xfrm>
          <a:off x="1241946" y="2047167"/>
          <a:ext cx="9281425" cy="4722689"/>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2876366">
                  <a:extLst>
                    <a:ext uri="{9D8B030D-6E8A-4147-A177-3AD203B41FA5}">
                      <a16:colId xmlns:a16="http://schemas.microsoft.com/office/drawing/2014/main" val="20000"/>
                    </a:ext>
                  </a:extLst>
                </a:gridCol>
                <a:gridCol w="1764346">
                  <a:extLst>
                    <a:ext uri="{9D8B030D-6E8A-4147-A177-3AD203B41FA5}">
                      <a16:colId xmlns:a16="http://schemas.microsoft.com/office/drawing/2014/main" val="20001"/>
                    </a:ext>
                  </a:extLst>
                </a:gridCol>
                <a:gridCol w="1438184">
                  <a:extLst>
                    <a:ext uri="{9D8B030D-6E8A-4147-A177-3AD203B41FA5}">
                      <a16:colId xmlns:a16="http://schemas.microsoft.com/office/drawing/2014/main" val="20002"/>
                    </a:ext>
                  </a:extLst>
                </a:gridCol>
                <a:gridCol w="3202529">
                  <a:extLst>
                    <a:ext uri="{9D8B030D-6E8A-4147-A177-3AD203B41FA5}">
                      <a16:colId xmlns:a16="http://schemas.microsoft.com/office/drawing/2014/main" val="20003"/>
                    </a:ext>
                  </a:extLst>
                </a:gridCol>
              </a:tblGrid>
              <a:tr h="319116">
                <a:tc gridSpan="4">
                  <a:txBody>
                    <a:bodyPr/>
                    <a:lstStyle/>
                    <a:p>
                      <a:pPr algn="ctr"/>
                      <a:r>
                        <a:rPr lang="fr-FR" sz="1400" dirty="0">
                          <a:solidFill>
                            <a:schemeClr val="tx1"/>
                          </a:solidFill>
                        </a:rPr>
                        <a:t>Bar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75000"/>
                      </a:schemeClr>
                    </a:solidFill>
                  </a:tcPr>
                </a:tc>
                <a:tc hMerge="1">
                  <a:txBody>
                    <a:bodyPr/>
                    <a:lstStyle/>
                    <a:p>
                      <a:endParaRPr lang="fr-FR" dirty="0"/>
                    </a:p>
                  </a:txBody>
                  <a:tcPr>
                    <a:solidFill>
                      <a:schemeClr val="bg2">
                        <a:lumMod val="60000"/>
                        <a:lumOff val="40000"/>
                      </a:schemeClr>
                    </a:solidFill>
                  </a:tcPr>
                </a:tc>
                <a:tc hMerge="1">
                  <a:txBody>
                    <a:bodyPr/>
                    <a:lstStyle/>
                    <a:p>
                      <a:endParaRPr lang="fr-FR"/>
                    </a:p>
                  </a:txBody>
                  <a:tcPr/>
                </a:tc>
                <a:tc hMerge="1">
                  <a:txBody>
                    <a:bodyPr/>
                    <a:lstStyle/>
                    <a:p>
                      <a:endParaRPr lang="fr-FR" dirty="0"/>
                    </a:p>
                  </a:txBody>
                  <a:tcPr>
                    <a:solidFill>
                      <a:schemeClr val="bg2">
                        <a:lumMod val="60000"/>
                        <a:lumOff val="40000"/>
                      </a:schemeClr>
                    </a:solidFill>
                  </a:tcPr>
                </a:tc>
                <a:extLst>
                  <a:ext uri="{0D108BD9-81ED-4DB2-BD59-A6C34878D82A}">
                    <a16:rowId xmlns:a16="http://schemas.microsoft.com/office/drawing/2014/main" val="10000"/>
                  </a:ext>
                </a:extLst>
              </a:tr>
              <a:tr h="319116">
                <a:tc>
                  <a:txBody>
                    <a:bodyPr/>
                    <a:lstStyle/>
                    <a:p>
                      <a:r>
                        <a:rPr lang="fr-FR" sz="1400" dirty="0">
                          <a:solidFill>
                            <a:schemeClr val="tx1"/>
                          </a:solidFill>
                        </a:rPr>
                        <a:t>Vin d’honneur</a:t>
                      </a:r>
                    </a:p>
                  </a:txBody>
                  <a:tcPr>
                    <a:lnL w="12700" cap="flat" cmpd="sng" algn="ctr">
                      <a:solidFill>
                        <a:schemeClr val="tx1"/>
                      </a:solidFill>
                      <a:prstDash val="solid"/>
                      <a:round/>
                      <a:headEnd type="none" w="med" len="med"/>
                      <a:tailEnd type="none" w="med" len="med"/>
                    </a:lnL>
                    <a:solidFill>
                      <a:schemeClr val="bg2">
                        <a:lumMod val="60000"/>
                        <a:lumOff val="40000"/>
                      </a:schemeClr>
                    </a:solidFill>
                  </a:tcPr>
                </a:tc>
                <a:tc gridSpan="3">
                  <a:txBody>
                    <a:bodyPr/>
                    <a:lstStyle/>
                    <a:p>
                      <a:pPr algn="ctr"/>
                      <a:r>
                        <a:rPr lang="fr-FR" sz="1400" dirty="0">
                          <a:solidFill>
                            <a:schemeClr val="tx1"/>
                          </a:solidFill>
                        </a:rPr>
                        <a:t>59€</a:t>
                      </a:r>
                    </a:p>
                  </a:txBody>
                  <a:tcPr>
                    <a:lnR w="12700" cap="flat" cmpd="sng" algn="ctr">
                      <a:solidFill>
                        <a:schemeClr val="tx1"/>
                      </a:solidFill>
                      <a:prstDash val="solid"/>
                      <a:round/>
                      <a:headEnd type="none" w="med" len="med"/>
                      <a:tailEnd type="none" w="med" len="med"/>
                    </a:lnR>
                    <a:solidFill>
                      <a:schemeClr val="bg2">
                        <a:lumMod val="60000"/>
                        <a:lumOff val="40000"/>
                      </a:schemeClr>
                    </a:solidFill>
                  </a:tcPr>
                </a:tc>
                <a:tc hMerge="1">
                  <a:txBody>
                    <a:bodyPr/>
                    <a:lstStyle/>
                    <a:p>
                      <a:endParaRPr lang="fr-FR"/>
                    </a:p>
                  </a:txBody>
                  <a:tcPr/>
                </a:tc>
                <a:tc hMerge="1">
                  <a:txBody>
                    <a:bodyPr/>
                    <a:lstStyle/>
                    <a:p>
                      <a:endParaRPr lang="fr-FR" dirty="0"/>
                    </a:p>
                  </a:txBody>
                  <a:tcPr>
                    <a:solidFill>
                      <a:schemeClr val="bg2">
                        <a:lumMod val="60000"/>
                        <a:lumOff val="40000"/>
                      </a:schemeClr>
                    </a:solidFill>
                  </a:tcPr>
                </a:tc>
                <a:extLst>
                  <a:ext uri="{0D108BD9-81ED-4DB2-BD59-A6C34878D82A}">
                    <a16:rowId xmlns:a16="http://schemas.microsoft.com/office/drawing/2014/main" val="10001"/>
                  </a:ext>
                </a:extLst>
              </a:tr>
              <a:tr h="319116">
                <a:tc>
                  <a:txBody>
                    <a:bodyPr/>
                    <a:lstStyle/>
                    <a:p>
                      <a:r>
                        <a:rPr lang="fr-FR" sz="1400" dirty="0">
                          <a:solidFill>
                            <a:schemeClr val="tx1"/>
                          </a:solidFill>
                        </a:rPr>
                        <a:t>Repas</a:t>
                      </a:r>
                    </a:p>
                  </a:txBody>
                  <a:tcPr>
                    <a:lnL w="12700" cap="flat" cmpd="sng" algn="ctr">
                      <a:solidFill>
                        <a:schemeClr val="tx1"/>
                      </a:solidFill>
                      <a:prstDash val="solid"/>
                      <a:round/>
                      <a:headEnd type="none" w="med" len="med"/>
                      <a:tailEnd type="none" w="med" len="med"/>
                    </a:lnL>
                    <a:solidFill>
                      <a:schemeClr val="bg2">
                        <a:lumMod val="60000"/>
                        <a:lumOff val="40000"/>
                      </a:schemeClr>
                    </a:solidFill>
                  </a:tcPr>
                </a:tc>
                <a:tc gridSpan="3">
                  <a:txBody>
                    <a:bodyPr/>
                    <a:lstStyle/>
                    <a:p>
                      <a:pPr algn="ctr"/>
                      <a:r>
                        <a:rPr lang="fr-FR" sz="1400" dirty="0">
                          <a:solidFill>
                            <a:schemeClr val="tx1"/>
                          </a:solidFill>
                        </a:rPr>
                        <a:t>117€</a:t>
                      </a:r>
                    </a:p>
                  </a:txBody>
                  <a:tcPr>
                    <a:lnR w="12700" cap="flat" cmpd="sng" algn="ctr">
                      <a:solidFill>
                        <a:schemeClr val="tx1"/>
                      </a:solidFill>
                      <a:prstDash val="solid"/>
                      <a:round/>
                      <a:headEnd type="none" w="med" len="med"/>
                      <a:tailEnd type="none" w="med" len="med"/>
                    </a:lnR>
                    <a:solidFill>
                      <a:schemeClr val="bg2">
                        <a:lumMod val="60000"/>
                        <a:lumOff val="40000"/>
                      </a:schemeClr>
                    </a:solidFill>
                  </a:tcPr>
                </a:tc>
                <a:tc hMerge="1">
                  <a:txBody>
                    <a:bodyPr/>
                    <a:lstStyle/>
                    <a:p>
                      <a:endParaRPr lang="fr-FR"/>
                    </a:p>
                  </a:txBody>
                  <a:tcPr/>
                </a:tc>
                <a:tc hMerge="1">
                  <a:txBody>
                    <a:bodyPr/>
                    <a:lstStyle/>
                    <a:p>
                      <a:endParaRPr lang="fr-FR" dirty="0"/>
                    </a:p>
                  </a:txBody>
                  <a:tcPr>
                    <a:solidFill>
                      <a:schemeClr val="bg2">
                        <a:lumMod val="60000"/>
                        <a:lumOff val="40000"/>
                      </a:schemeClr>
                    </a:solidFill>
                  </a:tcPr>
                </a:tc>
                <a:extLst>
                  <a:ext uri="{0D108BD9-81ED-4DB2-BD59-A6C34878D82A}">
                    <a16:rowId xmlns:a16="http://schemas.microsoft.com/office/drawing/2014/main" val="10002"/>
                  </a:ext>
                </a:extLst>
              </a:tr>
              <a:tr h="319116">
                <a:tc gridSpan="4">
                  <a:txBody>
                    <a:bodyPr/>
                    <a:lstStyle/>
                    <a:p>
                      <a:pPr algn="ctr"/>
                      <a:r>
                        <a:rPr lang="fr-FR" sz="1400" dirty="0">
                          <a:solidFill>
                            <a:schemeClr val="tx1"/>
                          </a:solidFill>
                        </a:rPr>
                        <a:t>Cuisine (location journalière)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75000"/>
                      </a:schemeClr>
                    </a:solidFill>
                  </a:tcPr>
                </a:tc>
                <a:tc hMerge="1">
                  <a:txBody>
                    <a:bodyPr/>
                    <a:lstStyle/>
                    <a:p>
                      <a:endParaRPr lang="fr-FR"/>
                    </a:p>
                  </a:txBody>
                  <a:tcPr>
                    <a:solidFill>
                      <a:schemeClr val="bg2">
                        <a:lumMod val="60000"/>
                        <a:lumOff val="40000"/>
                      </a:schemeClr>
                    </a:solidFill>
                  </a:tcPr>
                </a:tc>
                <a:tc hMerge="1">
                  <a:txBody>
                    <a:bodyPr/>
                    <a:lstStyle/>
                    <a:p>
                      <a:endParaRPr lang="fr-FR"/>
                    </a:p>
                  </a:txBody>
                  <a:tcPr/>
                </a:tc>
                <a:tc hMerge="1">
                  <a:txBody>
                    <a:bodyPr/>
                    <a:lstStyle/>
                    <a:p>
                      <a:endParaRPr lang="fr-FR" dirty="0"/>
                    </a:p>
                  </a:txBody>
                  <a:tcPr>
                    <a:solidFill>
                      <a:schemeClr val="bg2">
                        <a:lumMod val="60000"/>
                        <a:lumOff val="40000"/>
                      </a:schemeClr>
                    </a:solidFill>
                  </a:tcPr>
                </a:tc>
                <a:extLst>
                  <a:ext uri="{0D108BD9-81ED-4DB2-BD59-A6C34878D82A}">
                    <a16:rowId xmlns:a16="http://schemas.microsoft.com/office/drawing/2014/main" val="10003"/>
                  </a:ext>
                </a:extLst>
              </a:tr>
              <a:tr h="319116">
                <a:tc>
                  <a:txBody>
                    <a:bodyPr/>
                    <a:lstStyle/>
                    <a:p>
                      <a:r>
                        <a:rPr lang="fr-FR" sz="1400" dirty="0">
                          <a:solidFill>
                            <a:schemeClr val="tx1"/>
                          </a:solidFill>
                        </a:rPr>
                        <a:t>Extérieurs</a:t>
                      </a:r>
                    </a:p>
                  </a:txBody>
                  <a:tcPr>
                    <a:lnL w="12700" cap="flat" cmpd="sng" algn="ctr">
                      <a:solidFill>
                        <a:schemeClr val="tx1"/>
                      </a:solidFill>
                      <a:prstDash val="solid"/>
                      <a:round/>
                      <a:headEnd type="none" w="med" len="med"/>
                      <a:tailEnd type="none" w="med" len="med"/>
                    </a:lnL>
                    <a:solidFill>
                      <a:schemeClr val="bg2">
                        <a:lumMod val="60000"/>
                        <a:lumOff val="40000"/>
                      </a:schemeClr>
                    </a:solidFill>
                  </a:tcPr>
                </a:tc>
                <a:tc gridSpan="2">
                  <a:txBody>
                    <a:bodyPr/>
                    <a:lstStyle/>
                    <a:p>
                      <a:pPr algn="ctr"/>
                      <a:r>
                        <a:rPr lang="fr-FR" sz="1400" dirty="0">
                          <a:solidFill>
                            <a:schemeClr val="tx1"/>
                          </a:solidFill>
                        </a:rPr>
                        <a:t>247€</a:t>
                      </a:r>
                    </a:p>
                  </a:txBody>
                  <a:tcPr>
                    <a:solidFill>
                      <a:schemeClr val="bg2">
                        <a:lumMod val="60000"/>
                        <a:lumOff val="40000"/>
                      </a:schemeClr>
                    </a:solidFill>
                  </a:tcPr>
                </a:tc>
                <a:tc hMerge="1">
                  <a:txBody>
                    <a:bodyPr/>
                    <a:lstStyle/>
                    <a:p>
                      <a:endParaRPr lang="fr-FR"/>
                    </a:p>
                  </a:txBody>
                  <a:tcPr/>
                </a:tc>
                <a:tc rowSpan="2">
                  <a:txBody>
                    <a:bodyPr/>
                    <a:lstStyle/>
                    <a:p>
                      <a:r>
                        <a:rPr lang="fr-FR" sz="1400" dirty="0">
                          <a:solidFill>
                            <a:schemeClr val="tx1"/>
                          </a:solidFill>
                        </a:rPr>
                        <a:t>Utilisation Matériel (frigos ou four)</a:t>
                      </a:r>
                    </a:p>
                    <a:p>
                      <a:pPr algn="ctr"/>
                      <a:r>
                        <a:rPr lang="fr-FR" sz="1400" dirty="0">
                          <a:solidFill>
                            <a:schemeClr val="tx1"/>
                          </a:solidFill>
                        </a:rPr>
                        <a:t>101€</a:t>
                      </a:r>
                    </a:p>
                  </a:txBody>
                  <a:tcPr>
                    <a:lnR w="12700" cap="flat" cmpd="sng" algn="ctr">
                      <a:solidFill>
                        <a:schemeClr val="tx1"/>
                      </a:solidFill>
                      <a:prstDash val="solid"/>
                      <a:round/>
                      <a:headEnd type="none" w="med" len="med"/>
                      <a:tailEnd type="none" w="med" len="med"/>
                    </a:lnR>
                    <a:solidFill>
                      <a:schemeClr val="bg2">
                        <a:lumMod val="60000"/>
                        <a:lumOff val="40000"/>
                      </a:schemeClr>
                    </a:solidFill>
                  </a:tcPr>
                </a:tc>
                <a:extLst>
                  <a:ext uri="{0D108BD9-81ED-4DB2-BD59-A6C34878D82A}">
                    <a16:rowId xmlns:a16="http://schemas.microsoft.com/office/drawing/2014/main" val="10004"/>
                  </a:ext>
                </a:extLst>
              </a:tr>
              <a:tr h="319116">
                <a:tc>
                  <a:txBody>
                    <a:bodyPr/>
                    <a:lstStyle/>
                    <a:p>
                      <a:r>
                        <a:rPr lang="fr-FR" sz="1400" dirty="0">
                          <a:solidFill>
                            <a:schemeClr val="tx1"/>
                          </a:solidFill>
                        </a:rPr>
                        <a:t>Locaux</a:t>
                      </a:r>
                    </a:p>
                  </a:txBody>
                  <a:tcPr>
                    <a:lnL w="12700" cap="flat" cmpd="sng" algn="ctr">
                      <a:solidFill>
                        <a:schemeClr val="tx1"/>
                      </a:solidFill>
                      <a:prstDash val="solid"/>
                      <a:round/>
                      <a:headEnd type="none" w="med" len="med"/>
                      <a:tailEnd type="none" w="med" len="med"/>
                    </a:lnL>
                    <a:solidFill>
                      <a:schemeClr val="bg2">
                        <a:lumMod val="60000"/>
                        <a:lumOff val="40000"/>
                      </a:schemeClr>
                    </a:solidFill>
                  </a:tcPr>
                </a:tc>
                <a:tc gridSpan="2">
                  <a:txBody>
                    <a:bodyPr/>
                    <a:lstStyle/>
                    <a:p>
                      <a:pPr algn="ctr"/>
                      <a:r>
                        <a:rPr lang="fr-FR" sz="1400" dirty="0">
                          <a:solidFill>
                            <a:schemeClr val="tx1"/>
                          </a:solidFill>
                        </a:rPr>
                        <a:t>196€</a:t>
                      </a:r>
                    </a:p>
                  </a:txBody>
                  <a:tcPr>
                    <a:solidFill>
                      <a:schemeClr val="bg2">
                        <a:lumMod val="60000"/>
                        <a:lumOff val="40000"/>
                      </a:schemeClr>
                    </a:solidFill>
                  </a:tcPr>
                </a:tc>
                <a:tc hMerge="1">
                  <a:txBody>
                    <a:bodyPr/>
                    <a:lstStyle/>
                    <a:p>
                      <a:endParaRPr lang="fr-FR"/>
                    </a:p>
                  </a:txBody>
                  <a:tcPr/>
                </a:tc>
                <a:tc vMerge="1">
                  <a:txBody>
                    <a:bodyPr/>
                    <a:lstStyle/>
                    <a:p>
                      <a:endParaRPr lang="fr-FR" dirty="0"/>
                    </a:p>
                  </a:txBody>
                  <a:tcPr>
                    <a:solidFill>
                      <a:schemeClr val="bg2">
                        <a:lumMod val="60000"/>
                        <a:lumOff val="40000"/>
                      </a:schemeClr>
                    </a:solidFill>
                  </a:tcPr>
                </a:tc>
                <a:extLst>
                  <a:ext uri="{0D108BD9-81ED-4DB2-BD59-A6C34878D82A}">
                    <a16:rowId xmlns:a16="http://schemas.microsoft.com/office/drawing/2014/main" val="10005"/>
                  </a:ext>
                </a:extLst>
              </a:tr>
              <a:tr h="319116">
                <a:tc gridSpan="4">
                  <a:txBody>
                    <a:bodyPr/>
                    <a:lstStyle/>
                    <a:p>
                      <a:pPr algn="ctr"/>
                      <a:r>
                        <a:rPr lang="fr-FR" sz="1400" dirty="0">
                          <a:solidFill>
                            <a:schemeClr val="tx1"/>
                          </a:solidFill>
                        </a:rPr>
                        <a:t>Salles des vendanges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75000"/>
                      </a:schemeClr>
                    </a:solidFill>
                  </a:tcPr>
                </a:tc>
                <a:tc hMerge="1">
                  <a:txBody>
                    <a:bodyPr/>
                    <a:lstStyle/>
                    <a:p>
                      <a:endParaRPr lang="fr-FR" dirty="0"/>
                    </a:p>
                  </a:txBody>
                  <a:tcPr>
                    <a:solidFill>
                      <a:schemeClr val="bg2">
                        <a:lumMod val="60000"/>
                        <a:lumOff val="40000"/>
                      </a:schemeClr>
                    </a:solidFill>
                  </a:tcPr>
                </a:tc>
                <a:tc hMerge="1">
                  <a:txBody>
                    <a:bodyPr/>
                    <a:lstStyle/>
                    <a:p>
                      <a:endParaRPr lang="fr-FR"/>
                    </a:p>
                  </a:txBody>
                  <a:tcPr/>
                </a:tc>
                <a:tc hMerge="1">
                  <a:txBody>
                    <a:bodyPr/>
                    <a:lstStyle/>
                    <a:p>
                      <a:endParaRPr lang="fr-FR" dirty="0"/>
                    </a:p>
                  </a:txBody>
                  <a:tcPr>
                    <a:solidFill>
                      <a:schemeClr val="bg2">
                        <a:lumMod val="60000"/>
                        <a:lumOff val="40000"/>
                      </a:schemeClr>
                    </a:solidFill>
                  </a:tcPr>
                </a:tc>
                <a:extLst>
                  <a:ext uri="{0D108BD9-81ED-4DB2-BD59-A6C34878D82A}">
                    <a16:rowId xmlns:a16="http://schemas.microsoft.com/office/drawing/2014/main" val="10006"/>
                  </a:ext>
                </a:extLst>
              </a:tr>
              <a:tr h="542498">
                <a:tc gridSpan="2">
                  <a:txBody>
                    <a:bodyPr/>
                    <a:lstStyle/>
                    <a:p>
                      <a:pPr algn="ctr"/>
                      <a:r>
                        <a:rPr lang="fr-FR" sz="1400" dirty="0">
                          <a:solidFill>
                            <a:schemeClr val="tx1"/>
                          </a:solidFill>
                        </a:rPr>
                        <a:t>½</a:t>
                      </a:r>
                      <a:r>
                        <a:rPr lang="fr-FR" sz="1400" baseline="0" dirty="0">
                          <a:solidFill>
                            <a:schemeClr val="tx1"/>
                          </a:solidFill>
                        </a:rPr>
                        <a:t> Journée (uniquement réunions)</a:t>
                      </a:r>
                    </a:p>
                    <a:p>
                      <a:pPr algn="ctr"/>
                      <a:r>
                        <a:rPr lang="fr-FR" sz="1400" baseline="0" dirty="0">
                          <a:solidFill>
                            <a:schemeClr val="tx1"/>
                          </a:solidFill>
                        </a:rPr>
                        <a:t>8h-12h/14h-18h/soirée</a:t>
                      </a:r>
                      <a:endParaRPr lang="fr-FR" sz="1400" dirty="0">
                        <a:solidFill>
                          <a:schemeClr val="tx1"/>
                        </a:solidFill>
                      </a:endParaRPr>
                    </a:p>
                  </a:txBody>
                  <a:tcPr>
                    <a:lnL w="12700" cap="flat" cmpd="sng" algn="ctr">
                      <a:solidFill>
                        <a:schemeClr val="tx1"/>
                      </a:solidFill>
                      <a:prstDash val="solid"/>
                      <a:round/>
                      <a:headEnd type="none" w="med" len="med"/>
                      <a:tailEnd type="none" w="med" len="med"/>
                    </a:lnL>
                    <a:solidFill>
                      <a:schemeClr val="bg2">
                        <a:lumMod val="60000"/>
                        <a:lumOff val="40000"/>
                      </a:schemeClr>
                    </a:solidFill>
                  </a:tcPr>
                </a:tc>
                <a:tc hMerge="1">
                  <a:txBody>
                    <a:bodyPr/>
                    <a:lstStyle/>
                    <a:p>
                      <a:endParaRPr lang="fr-FR" dirty="0"/>
                    </a:p>
                  </a:txBody>
                  <a:tcPr>
                    <a:solidFill>
                      <a:schemeClr val="bg2">
                        <a:lumMod val="60000"/>
                        <a:lumOff val="40000"/>
                      </a:schemeClr>
                    </a:solidFill>
                  </a:tcPr>
                </a:tc>
                <a:tc gridSpan="2">
                  <a:txBody>
                    <a:bodyPr/>
                    <a:lstStyle/>
                    <a:p>
                      <a:pPr algn="ctr"/>
                      <a:r>
                        <a:rPr lang="fr-FR" sz="1400" dirty="0">
                          <a:solidFill>
                            <a:schemeClr val="tx1"/>
                          </a:solidFill>
                        </a:rPr>
                        <a:t>Journée</a:t>
                      </a:r>
                    </a:p>
                  </a:txBody>
                  <a:tcPr>
                    <a:lnR w="12700" cap="flat" cmpd="sng" algn="ctr">
                      <a:solidFill>
                        <a:schemeClr val="tx1"/>
                      </a:solidFill>
                      <a:prstDash val="solid"/>
                      <a:round/>
                      <a:headEnd type="none" w="med" len="med"/>
                      <a:tailEnd type="none" w="med" len="med"/>
                    </a:lnR>
                    <a:solidFill>
                      <a:schemeClr val="bg2">
                        <a:lumMod val="60000"/>
                        <a:lumOff val="40000"/>
                      </a:schemeClr>
                    </a:solidFill>
                  </a:tcPr>
                </a:tc>
                <a:tc hMerge="1">
                  <a:txBody>
                    <a:bodyPr/>
                    <a:lstStyle/>
                    <a:p>
                      <a:endParaRPr lang="fr-FR" dirty="0"/>
                    </a:p>
                  </a:txBody>
                  <a:tcPr>
                    <a:solidFill>
                      <a:schemeClr val="bg2">
                        <a:lumMod val="60000"/>
                        <a:lumOff val="40000"/>
                      </a:schemeClr>
                    </a:solidFill>
                  </a:tcPr>
                </a:tc>
                <a:extLst>
                  <a:ext uri="{0D108BD9-81ED-4DB2-BD59-A6C34878D82A}">
                    <a16:rowId xmlns:a16="http://schemas.microsoft.com/office/drawing/2014/main" val="10007"/>
                  </a:ext>
                </a:extLst>
              </a:tr>
              <a:tr h="319116">
                <a:tc>
                  <a:txBody>
                    <a:bodyPr/>
                    <a:lstStyle/>
                    <a:p>
                      <a:pPr algn="l"/>
                      <a:r>
                        <a:rPr lang="fr-FR" sz="1400" dirty="0">
                          <a:solidFill>
                            <a:schemeClr val="tx1"/>
                          </a:solidFill>
                        </a:rPr>
                        <a:t>Extérieurs</a:t>
                      </a:r>
                    </a:p>
                  </a:txBody>
                  <a:tcPr>
                    <a:lnL w="12700" cap="flat" cmpd="sng" algn="ctr">
                      <a:solidFill>
                        <a:schemeClr val="tx1"/>
                      </a:solidFill>
                      <a:prstDash val="solid"/>
                      <a:round/>
                      <a:headEnd type="none" w="med" len="med"/>
                      <a:tailEnd type="none" w="med" len="med"/>
                    </a:lnL>
                    <a:solidFill>
                      <a:schemeClr val="bg2">
                        <a:lumMod val="60000"/>
                        <a:lumOff val="40000"/>
                      </a:schemeClr>
                    </a:solidFill>
                  </a:tcPr>
                </a:tc>
                <a:tc gridSpan="2">
                  <a:txBody>
                    <a:bodyPr/>
                    <a:lstStyle/>
                    <a:p>
                      <a:pPr algn="ctr"/>
                      <a:r>
                        <a:rPr lang="fr-FR" sz="1400" dirty="0">
                          <a:solidFill>
                            <a:schemeClr val="tx1"/>
                          </a:solidFill>
                        </a:rPr>
                        <a:t>80€</a:t>
                      </a:r>
                    </a:p>
                  </a:txBody>
                  <a:tcPr>
                    <a:solidFill>
                      <a:schemeClr val="bg2">
                        <a:lumMod val="60000"/>
                        <a:lumOff val="40000"/>
                      </a:schemeClr>
                    </a:solidFill>
                  </a:tcPr>
                </a:tc>
                <a:tc hMerge="1">
                  <a:txBody>
                    <a:bodyPr/>
                    <a:lstStyle/>
                    <a:p>
                      <a:endParaRPr lang="fr-FR"/>
                    </a:p>
                  </a:txBody>
                  <a:tcPr/>
                </a:tc>
                <a:tc>
                  <a:txBody>
                    <a:bodyPr/>
                    <a:lstStyle/>
                    <a:p>
                      <a:pPr algn="ctr"/>
                      <a:r>
                        <a:rPr lang="fr-FR" sz="1400" dirty="0">
                          <a:solidFill>
                            <a:schemeClr val="tx1"/>
                          </a:solidFill>
                        </a:rPr>
                        <a:t>160€</a:t>
                      </a:r>
                    </a:p>
                  </a:txBody>
                  <a:tcPr>
                    <a:lnR w="12700" cap="flat" cmpd="sng" algn="ctr">
                      <a:solidFill>
                        <a:schemeClr val="tx1"/>
                      </a:solidFill>
                      <a:prstDash val="solid"/>
                      <a:round/>
                      <a:headEnd type="none" w="med" len="med"/>
                      <a:tailEnd type="none" w="med" len="med"/>
                    </a:lnR>
                    <a:solidFill>
                      <a:schemeClr val="bg2">
                        <a:lumMod val="60000"/>
                        <a:lumOff val="40000"/>
                      </a:schemeClr>
                    </a:solidFill>
                  </a:tcPr>
                </a:tc>
                <a:extLst>
                  <a:ext uri="{0D108BD9-81ED-4DB2-BD59-A6C34878D82A}">
                    <a16:rowId xmlns:a16="http://schemas.microsoft.com/office/drawing/2014/main" val="10008"/>
                  </a:ext>
                </a:extLst>
              </a:tr>
              <a:tr h="330159">
                <a:tc>
                  <a:txBody>
                    <a:bodyPr/>
                    <a:lstStyle/>
                    <a:p>
                      <a:pPr algn="l"/>
                      <a:r>
                        <a:rPr lang="fr-FR" sz="1400" dirty="0">
                          <a:solidFill>
                            <a:schemeClr val="tx1"/>
                          </a:solidFill>
                        </a:rPr>
                        <a:t>Locaux</a:t>
                      </a:r>
                    </a:p>
                  </a:txBody>
                  <a:tcPr>
                    <a:lnL w="12700" cap="flat" cmpd="sng" algn="ctr">
                      <a:solidFill>
                        <a:schemeClr val="tx1"/>
                      </a:solidFill>
                      <a:prstDash val="solid"/>
                      <a:round/>
                      <a:headEnd type="none" w="med" len="med"/>
                      <a:tailEnd type="none" w="med" len="med"/>
                    </a:lnL>
                    <a:solidFill>
                      <a:schemeClr val="bg2">
                        <a:lumMod val="60000"/>
                        <a:lumOff val="40000"/>
                      </a:schemeClr>
                    </a:solidFill>
                  </a:tcPr>
                </a:tc>
                <a:tc gridSpan="2">
                  <a:txBody>
                    <a:bodyPr/>
                    <a:lstStyle/>
                    <a:p>
                      <a:pPr algn="ctr"/>
                      <a:r>
                        <a:rPr lang="fr-FR" sz="1400" dirty="0">
                          <a:solidFill>
                            <a:schemeClr val="tx1"/>
                          </a:solidFill>
                        </a:rPr>
                        <a:t>62€</a:t>
                      </a:r>
                    </a:p>
                  </a:txBody>
                  <a:tcPr>
                    <a:solidFill>
                      <a:schemeClr val="bg2">
                        <a:lumMod val="60000"/>
                        <a:lumOff val="40000"/>
                      </a:schemeClr>
                    </a:solidFill>
                  </a:tcPr>
                </a:tc>
                <a:tc hMerge="1">
                  <a:txBody>
                    <a:bodyPr/>
                    <a:lstStyle/>
                    <a:p>
                      <a:endParaRPr lang="fr-FR"/>
                    </a:p>
                  </a:txBody>
                  <a:tcPr/>
                </a:tc>
                <a:tc>
                  <a:txBody>
                    <a:bodyPr/>
                    <a:lstStyle/>
                    <a:p>
                      <a:pPr algn="ctr"/>
                      <a:r>
                        <a:rPr lang="fr-FR" sz="1400" dirty="0">
                          <a:solidFill>
                            <a:schemeClr val="tx1"/>
                          </a:solidFill>
                        </a:rPr>
                        <a:t>123€</a:t>
                      </a:r>
                    </a:p>
                  </a:txBody>
                  <a:tcPr>
                    <a:lnR w="12700" cap="flat" cmpd="sng" algn="ctr">
                      <a:solidFill>
                        <a:schemeClr val="tx1"/>
                      </a:solidFill>
                      <a:prstDash val="solid"/>
                      <a:round/>
                      <a:headEnd type="none" w="med" len="med"/>
                      <a:tailEnd type="none" w="med" len="med"/>
                    </a:lnR>
                    <a:solidFill>
                      <a:schemeClr val="bg2">
                        <a:lumMod val="60000"/>
                        <a:lumOff val="40000"/>
                      </a:schemeClr>
                    </a:solidFill>
                  </a:tcPr>
                </a:tc>
                <a:extLst>
                  <a:ext uri="{0D108BD9-81ED-4DB2-BD59-A6C34878D82A}">
                    <a16:rowId xmlns:a16="http://schemas.microsoft.com/office/drawing/2014/main" val="10009"/>
                  </a:ext>
                </a:extLst>
              </a:tr>
              <a:tr h="319116">
                <a:tc>
                  <a:txBody>
                    <a:bodyPr/>
                    <a:lstStyle/>
                    <a:p>
                      <a:pPr algn="l"/>
                      <a:endParaRPr lang="fr-FR" sz="1400" dirty="0">
                        <a:solidFill>
                          <a:schemeClr val="tx1"/>
                        </a:solidFill>
                      </a:endParaRPr>
                    </a:p>
                  </a:txBody>
                  <a:tcPr>
                    <a:lnL w="12700" cap="flat" cmpd="sng" algn="ctr">
                      <a:solidFill>
                        <a:schemeClr val="tx1"/>
                      </a:solidFill>
                      <a:prstDash val="solid"/>
                      <a:round/>
                      <a:headEnd type="none" w="med" len="med"/>
                      <a:tailEnd type="none" w="med" len="med"/>
                    </a:lnL>
                    <a:solidFill>
                      <a:schemeClr val="bg2">
                        <a:lumMod val="75000"/>
                      </a:schemeClr>
                    </a:solidFill>
                  </a:tcPr>
                </a:tc>
                <a:tc gridSpan="2">
                  <a:txBody>
                    <a:bodyPr/>
                    <a:lstStyle/>
                    <a:p>
                      <a:pPr algn="ctr"/>
                      <a:r>
                        <a:rPr lang="fr-FR" sz="1400" dirty="0">
                          <a:solidFill>
                            <a:schemeClr val="tx1"/>
                          </a:solidFill>
                        </a:rPr>
                        <a:t>Le Chai</a:t>
                      </a:r>
                    </a:p>
                  </a:txBody>
                  <a:tcPr>
                    <a:solidFill>
                      <a:schemeClr val="bg2">
                        <a:lumMod val="75000"/>
                      </a:schemeClr>
                    </a:solidFill>
                  </a:tcPr>
                </a:tc>
                <a:tc hMerge="1">
                  <a:txBody>
                    <a:bodyPr/>
                    <a:lstStyle/>
                    <a:p>
                      <a:endParaRPr lang="fr-FR"/>
                    </a:p>
                  </a:txBody>
                  <a:tcPr/>
                </a:tc>
                <a:tc>
                  <a:txBody>
                    <a:bodyPr/>
                    <a:lstStyle/>
                    <a:p>
                      <a:pPr algn="ctr"/>
                      <a:endParaRPr lang="fr-FR" sz="1400" dirty="0">
                        <a:solidFill>
                          <a:schemeClr val="tx1"/>
                        </a:solidFill>
                      </a:endParaRPr>
                    </a:p>
                  </a:txBody>
                  <a:tcPr>
                    <a:lnR w="12700" cap="flat" cmpd="sng" algn="ctr">
                      <a:solidFill>
                        <a:schemeClr val="tx1"/>
                      </a:solidFill>
                      <a:prstDash val="solid"/>
                      <a:round/>
                      <a:headEnd type="none" w="med" len="med"/>
                      <a:tailEnd type="none" w="med" len="med"/>
                    </a:lnR>
                    <a:solidFill>
                      <a:schemeClr val="bg2">
                        <a:lumMod val="75000"/>
                      </a:schemeClr>
                    </a:solidFill>
                  </a:tcPr>
                </a:tc>
                <a:extLst>
                  <a:ext uri="{0D108BD9-81ED-4DB2-BD59-A6C34878D82A}">
                    <a16:rowId xmlns:a16="http://schemas.microsoft.com/office/drawing/2014/main" val="10010"/>
                  </a:ext>
                </a:extLst>
              </a:tr>
              <a:tr h="319116">
                <a:tc>
                  <a:txBody>
                    <a:bodyPr/>
                    <a:lstStyle/>
                    <a:p>
                      <a:pPr algn="l"/>
                      <a:endParaRPr lang="fr-FR" sz="1400" dirty="0">
                        <a:solidFill>
                          <a:schemeClr val="tx1"/>
                        </a:solidFill>
                      </a:endParaRPr>
                    </a:p>
                  </a:txBody>
                  <a:tcPr>
                    <a:lnL w="12700" cap="flat" cmpd="sng" algn="ctr">
                      <a:solidFill>
                        <a:schemeClr val="tx1"/>
                      </a:solidFill>
                      <a:prstDash val="solid"/>
                      <a:round/>
                      <a:headEnd type="none" w="med" len="med"/>
                      <a:tailEnd type="none" w="med" len="med"/>
                    </a:lnL>
                    <a:solidFill>
                      <a:schemeClr val="bg2">
                        <a:lumMod val="60000"/>
                        <a:lumOff val="40000"/>
                      </a:schemeClr>
                    </a:solidFill>
                  </a:tcPr>
                </a:tc>
                <a:tc gridSpan="2">
                  <a:txBody>
                    <a:bodyPr/>
                    <a:lstStyle/>
                    <a:p>
                      <a:pPr algn="ctr"/>
                      <a:r>
                        <a:rPr lang="fr-FR" sz="1400" dirty="0">
                          <a:solidFill>
                            <a:schemeClr val="tx1"/>
                          </a:solidFill>
                        </a:rPr>
                        <a:t>½ journée 8h-12h/14h-18h/soirée</a:t>
                      </a:r>
                    </a:p>
                  </a:txBody>
                  <a:tcPr>
                    <a:solidFill>
                      <a:schemeClr val="bg2">
                        <a:lumMod val="60000"/>
                        <a:lumOff val="40000"/>
                      </a:schemeClr>
                    </a:solidFill>
                  </a:tcPr>
                </a:tc>
                <a:tc hMerge="1">
                  <a:txBody>
                    <a:bodyPr/>
                    <a:lstStyle/>
                    <a:p>
                      <a:endParaRPr lang="fr-FR"/>
                    </a:p>
                  </a:txBody>
                  <a:tcPr/>
                </a:tc>
                <a:tc>
                  <a:txBody>
                    <a:bodyPr/>
                    <a:lstStyle/>
                    <a:p>
                      <a:pPr algn="ctr"/>
                      <a:r>
                        <a:rPr lang="fr-FR" sz="1400" dirty="0">
                          <a:solidFill>
                            <a:schemeClr val="tx1"/>
                          </a:solidFill>
                        </a:rPr>
                        <a:t>Journée</a:t>
                      </a:r>
                    </a:p>
                  </a:txBody>
                  <a:tcPr>
                    <a:lnR w="12700" cap="flat" cmpd="sng" algn="ctr">
                      <a:solidFill>
                        <a:schemeClr val="tx1"/>
                      </a:solidFill>
                      <a:prstDash val="solid"/>
                      <a:round/>
                      <a:headEnd type="none" w="med" len="med"/>
                      <a:tailEnd type="none" w="med" len="med"/>
                    </a:lnR>
                    <a:solidFill>
                      <a:schemeClr val="bg2">
                        <a:lumMod val="60000"/>
                        <a:lumOff val="40000"/>
                      </a:schemeClr>
                    </a:solidFill>
                  </a:tcPr>
                </a:tc>
                <a:extLst>
                  <a:ext uri="{0D108BD9-81ED-4DB2-BD59-A6C34878D82A}">
                    <a16:rowId xmlns:a16="http://schemas.microsoft.com/office/drawing/2014/main" val="10011"/>
                  </a:ext>
                </a:extLst>
              </a:tr>
              <a:tr h="339756">
                <a:tc>
                  <a:txBody>
                    <a:bodyPr/>
                    <a:lstStyle/>
                    <a:p>
                      <a:pPr algn="l"/>
                      <a:r>
                        <a:rPr lang="fr-FR" sz="1400" dirty="0">
                          <a:solidFill>
                            <a:schemeClr val="tx1"/>
                          </a:solidFill>
                        </a:rPr>
                        <a:t>Extérieurs</a:t>
                      </a:r>
                    </a:p>
                  </a:txBody>
                  <a:tcPr>
                    <a:lnL w="12700" cap="flat" cmpd="sng" algn="ctr">
                      <a:solidFill>
                        <a:schemeClr val="tx1"/>
                      </a:solidFill>
                      <a:prstDash val="solid"/>
                      <a:round/>
                      <a:headEnd type="none" w="med" len="med"/>
                      <a:tailEnd type="none" w="med" len="med"/>
                    </a:lnL>
                    <a:solidFill>
                      <a:schemeClr val="bg2">
                        <a:lumMod val="60000"/>
                        <a:lumOff val="40000"/>
                      </a:schemeClr>
                    </a:solidFill>
                  </a:tcPr>
                </a:tc>
                <a:tc gridSpan="2">
                  <a:txBody>
                    <a:bodyPr/>
                    <a:lstStyle/>
                    <a:p>
                      <a:pPr algn="ctr"/>
                      <a:r>
                        <a:rPr lang="fr-FR" sz="1400" dirty="0">
                          <a:solidFill>
                            <a:schemeClr val="tx1"/>
                          </a:solidFill>
                        </a:rPr>
                        <a:t>67€</a:t>
                      </a:r>
                    </a:p>
                  </a:txBody>
                  <a:tcPr>
                    <a:solidFill>
                      <a:schemeClr val="bg2">
                        <a:lumMod val="60000"/>
                        <a:lumOff val="40000"/>
                      </a:schemeClr>
                    </a:solidFill>
                  </a:tcPr>
                </a:tc>
                <a:tc hMerge="1">
                  <a:txBody>
                    <a:bodyPr/>
                    <a:lstStyle/>
                    <a:p>
                      <a:endParaRPr lang="fr-FR"/>
                    </a:p>
                  </a:txBody>
                  <a:tcPr/>
                </a:tc>
                <a:tc>
                  <a:txBody>
                    <a:bodyPr/>
                    <a:lstStyle/>
                    <a:p>
                      <a:pPr algn="ctr"/>
                      <a:r>
                        <a:rPr lang="fr-FR" sz="1400" dirty="0">
                          <a:solidFill>
                            <a:schemeClr val="tx1"/>
                          </a:solidFill>
                        </a:rPr>
                        <a:t>134€</a:t>
                      </a:r>
                    </a:p>
                  </a:txBody>
                  <a:tcPr>
                    <a:lnR w="12700" cap="flat" cmpd="sng" algn="ctr">
                      <a:solidFill>
                        <a:schemeClr val="tx1"/>
                      </a:solidFill>
                      <a:prstDash val="solid"/>
                      <a:round/>
                      <a:headEnd type="none" w="med" len="med"/>
                      <a:tailEnd type="none" w="med" len="med"/>
                    </a:lnR>
                    <a:solidFill>
                      <a:schemeClr val="bg2">
                        <a:lumMod val="60000"/>
                        <a:lumOff val="40000"/>
                      </a:schemeClr>
                    </a:solidFill>
                  </a:tcPr>
                </a:tc>
                <a:extLst>
                  <a:ext uri="{0D108BD9-81ED-4DB2-BD59-A6C34878D82A}">
                    <a16:rowId xmlns:a16="http://schemas.microsoft.com/office/drawing/2014/main" val="10012"/>
                  </a:ext>
                </a:extLst>
              </a:tr>
              <a:tr h="319116">
                <a:tc>
                  <a:txBody>
                    <a:bodyPr/>
                    <a:lstStyle/>
                    <a:p>
                      <a:pPr algn="l"/>
                      <a:r>
                        <a:rPr lang="fr-FR" sz="1400" dirty="0">
                          <a:solidFill>
                            <a:schemeClr val="tx1"/>
                          </a:solidFill>
                        </a:rPr>
                        <a:t>Locaux</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2">
                        <a:lumMod val="60000"/>
                        <a:lumOff val="40000"/>
                      </a:schemeClr>
                    </a:solidFill>
                  </a:tcPr>
                </a:tc>
                <a:tc gridSpan="2">
                  <a:txBody>
                    <a:bodyPr/>
                    <a:lstStyle/>
                    <a:p>
                      <a:pPr algn="ctr"/>
                      <a:r>
                        <a:rPr lang="fr-FR" sz="1400" dirty="0">
                          <a:solidFill>
                            <a:schemeClr val="tx1"/>
                          </a:solidFill>
                        </a:rPr>
                        <a:t>52€</a:t>
                      </a:r>
                    </a:p>
                  </a:txBody>
                  <a:tcPr>
                    <a:lnB w="12700" cap="flat" cmpd="sng" algn="ctr">
                      <a:solidFill>
                        <a:schemeClr val="tx1"/>
                      </a:solidFill>
                      <a:prstDash val="solid"/>
                      <a:round/>
                      <a:headEnd type="none" w="med" len="med"/>
                      <a:tailEnd type="none" w="med" len="med"/>
                    </a:lnB>
                    <a:solidFill>
                      <a:schemeClr val="bg2">
                        <a:lumMod val="60000"/>
                        <a:lumOff val="40000"/>
                      </a:schemeClr>
                    </a:solidFill>
                  </a:tcPr>
                </a:tc>
                <a:tc hMerge="1">
                  <a:txBody>
                    <a:bodyPr/>
                    <a:lstStyle/>
                    <a:p>
                      <a:endParaRPr lang="fr-FR"/>
                    </a:p>
                  </a:txBody>
                  <a:tcPr/>
                </a:tc>
                <a:tc>
                  <a:txBody>
                    <a:bodyPr/>
                    <a:lstStyle/>
                    <a:p>
                      <a:pPr algn="ctr"/>
                      <a:r>
                        <a:rPr lang="fr-FR" sz="1400" dirty="0">
                          <a:solidFill>
                            <a:schemeClr val="tx1"/>
                          </a:solidFill>
                        </a:rPr>
                        <a:t>103€</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2">
                        <a:lumMod val="60000"/>
                        <a:lumOff val="40000"/>
                      </a:schemeClr>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512286447"/>
      </p:ext>
    </p:extLst>
  </p:cSld>
  <p:clrMapOvr>
    <a:masterClrMapping/>
  </p:clrMapOvr>
  <p:transition spd="slow" advTm="6000">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36730" y="136477"/>
            <a:ext cx="10358649" cy="7017306"/>
          </a:xfrm>
          <a:prstGeom prst="rect">
            <a:avLst/>
          </a:prstGeom>
          <a:noFill/>
        </p:spPr>
        <p:txBody>
          <a:bodyPr wrap="square" rtlCol="0">
            <a:spAutoFit/>
          </a:bodyPr>
          <a:lstStyle/>
          <a:p>
            <a:pPr algn="ctr"/>
            <a:r>
              <a:rPr lang="fr-FR" sz="1600" b="1" dirty="0"/>
              <a:t>Règlement intérieur Salles municipales de Segonzac</a:t>
            </a:r>
          </a:p>
          <a:p>
            <a:pPr algn="ctr"/>
            <a:endParaRPr lang="fr-FR" sz="1400" dirty="0">
              <a:solidFill>
                <a:schemeClr val="accent6">
                  <a:lumMod val="20000"/>
                  <a:lumOff val="80000"/>
                </a:schemeClr>
              </a:solidFill>
            </a:endParaRPr>
          </a:p>
          <a:p>
            <a:r>
              <a:rPr lang="fr-FR" sz="1400" dirty="0"/>
              <a:t>. Toute location faîtes par téléphone devra être confirmée sous huitaine par écrit. Passé ce délai la demande sera considérée comme annulée.</a:t>
            </a:r>
          </a:p>
          <a:p>
            <a:r>
              <a:rPr lang="fr-FR" sz="1400" dirty="0"/>
              <a:t>. Une caution de 1000€ sera systématiquement demandée et restituée si aucun désordre n’est constaté.</a:t>
            </a:r>
          </a:p>
          <a:p>
            <a:r>
              <a:rPr lang="fr-FR" sz="1400" dirty="0"/>
              <a:t>. Un chèque de 300€ pour l’utilisation du percolateur.</a:t>
            </a:r>
          </a:p>
          <a:p>
            <a:r>
              <a:rPr lang="fr-FR" sz="1400" dirty="0"/>
              <a:t>. Fourniture d’une copie de l’attestation d’assurance de responsabilité civile.</a:t>
            </a:r>
          </a:p>
          <a:p>
            <a:r>
              <a:rPr lang="fr-FR" sz="1400" dirty="0"/>
              <a:t>. Les manifestations à but lucratif organisées par les associations locales bénéficieront d’une réduction de 50% des tarifs en vigueur</a:t>
            </a:r>
          </a:p>
          <a:p>
            <a:endParaRPr lang="fr-FR" sz="1400" dirty="0"/>
          </a:p>
          <a:p>
            <a:r>
              <a:rPr lang="fr-FR" sz="1400" u="sng" dirty="0"/>
              <a:t>Mise à disposition :</a:t>
            </a:r>
          </a:p>
          <a:p>
            <a:endParaRPr lang="fr-FR" sz="1400" dirty="0"/>
          </a:p>
          <a:p>
            <a:r>
              <a:rPr lang="fr-FR" sz="1400" dirty="0"/>
              <a:t>Les réservations sont ouvertes à toutes et à tous, dans l’ordre des demandes</a:t>
            </a:r>
          </a:p>
          <a:p>
            <a:endParaRPr lang="fr-FR" sz="1400" dirty="0"/>
          </a:p>
          <a:p>
            <a:r>
              <a:rPr lang="fr-FR" sz="1400" dirty="0"/>
              <a:t>Les locaux sont mis à disposition</a:t>
            </a:r>
          </a:p>
          <a:p>
            <a:r>
              <a:rPr lang="fr-FR" sz="1400" dirty="0"/>
              <a:t>   - des associations régies par les dispositions de la loi 1901, dont le siège est à Segonzac,</a:t>
            </a:r>
          </a:p>
          <a:p>
            <a:r>
              <a:rPr lang="fr-FR" sz="1400" dirty="0"/>
              <a:t>   -  à titre gratuit pour des réunions de travail ou des assemblées générales néanmoins,  l’association se chargera de la mise en place du mobilier et la salle et les sanitaires seront rendus nettoyés.</a:t>
            </a:r>
          </a:p>
          <a:p>
            <a:r>
              <a:rPr lang="fr-FR" sz="1400" dirty="0"/>
              <a:t>   - à titre onéreux pour les activités à caractère festif ou culturel</a:t>
            </a:r>
          </a:p>
          <a:p>
            <a:r>
              <a:rPr lang="fr-FR" sz="1400" dirty="0"/>
              <a:t>   - à titre onéreux  pour des activités à but lucratif (loto, marché, …) avec tarif minoré de 50%</a:t>
            </a:r>
          </a:p>
          <a:p>
            <a:r>
              <a:rPr lang="fr-FR" sz="1400" dirty="0"/>
              <a:t>   - des particuliers pour des besoins privés.</a:t>
            </a:r>
          </a:p>
          <a:p>
            <a:endParaRPr lang="fr-FR" sz="1400" dirty="0"/>
          </a:p>
          <a:p>
            <a:r>
              <a:rPr lang="fr-FR" sz="1400" dirty="0"/>
              <a:t>Toute demande de location de salle formulée par téléphone devra être confirmée par écrit sous huitaine. Passé ce délai, la demande sera considérée comme annulée.</a:t>
            </a:r>
          </a:p>
          <a:p>
            <a:r>
              <a:rPr lang="fr-FR" sz="1400" dirty="0"/>
              <a:t>Les habitants et les responsables d’associations locales ne peuvent, en aucune façon servir d’intermédiaire à des personnes extérieures, même si elles sont de leur famille, à l’exception du mariage de leurs enfants ne résidant pas sur la commune.</a:t>
            </a:r>
          </a:p>
          <a:p>
            <a:endParaRPr lang="fr-FR" sz="1400" dirty="0"/>
          </a:p>
          <a:p>
            <a:r>
              <a:rPr lang="fr-FR" sz="1400" dirty="0"/>
              <a:t>La mise à disposition résultant de la réservation s'entend:</a:t>
            </a:r>
          </a:p>
          <a:p>
            <a:r>
              <a:rPr lang="fr-FR" sz="1400" dirty="0"/>
              <a:t>     - soit par journée entière, période de 24h non divisible de 9h à 9h le lendemain pour toutes les salles.</a:t>
            </a:r>
          </a:p>
          <a:p>
            <a:r>
              <a:rPr lang="fr-FR" sz="1400" dirty="0"/>
              <a:t>     - soit par ½ journée pour les salles du chai ou des vendanges.</a:t>
            </a:r>
          </a:p>
          <a:p>
            <a:endParaRPr lang="fr-FR" sz="1400" dirty="0"/>
          </a:p>
          <a:p>
            <a:endParaRPr lang="fr-FR" sz="1400" dirty="0">
              <a:solidFill>
                <a:schemeClr val="accent6">
                  <a:lumMod val="20000"/>
                  <a:lumOff val="80000"/>
                </a:schemeClr>
              </a:solidFill>
            </a:endParaRPr>
          </a:p>
        </p:txBody>
      </p:sp>
    </p:spTree>
    <p:extLst>
      <p:ext uri="{BB962C8B-B14F-4D97-AF65-F5344CB8AC3E}">
        <p14:creationId xmlns:p14="http://schemas.microsoft.com/office/powerpoint/2010/main" val="4207327741"/>
      </p:ext>
    </p:extLst>
  </p:cSld>
  <p:clrMapOvr>
    <a:masterClrMapping/>
  </p:clrMapOvr>
  <mc:AlternateContent xmlns:mc="http://schemas.openxmlformats.org/markup-compatibility/2006" xmlns:p14="http://schemas.microsoft.com/office/powerpoint/2010/main">
    <mc:Choice Requires="p14">
      <p:transition spd="slow" p14:dur="2000" advClick="0" advTm="37650">
        <p:push dir="u"/>
      </p:transition>
    </mc:Choice>
    <mc:Fallback xmlns="">
      <p:transition spd="slow" advClick="0" advTm="37650">
        <p:push dir="u"/>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50125" y="109182"/>
            <a:ext cx="10358651" cy="8617744"/>
          </a:xfrm>
          <a:prstGeom prst="rect">
            <a:avLst/>
          </a:prstGeom>
          <a:noFill/>
        </p:spPr>
        <p:txBody>
          <a:bodyPr wrap="square" rtlCol="0">
            <a:spAutoFit/>
          </a:bodyPr>
          <a:lstStyle/>
          <a:p>
            <a:r>
              <a:rPr lang="fr-FR" sz="1400" dirty="0"/>
              <a:t>Pour toutes les réservations, il est demandé :</a:t>
            </a:r>
          </a:p>
          <a:p>
            <a:r>
              <a:rPr lang="fr-FR" sz="1400" dirty="0"/>
              <a:t> . Un engagement signé du locataire, la signature du contrat signifiant l’acceptation par le locataire des conditions de location, des horaires, du montant de la location, et son engagement à remettre la salle en bon état de propreté.</a:t>
            </a:r>
          </a:p>
          <a:p>
            <a:r>
              <a:rPr lang="fr-FR" sz="1400" dirty="0"/>
              <a:t>. Le présent règlement signé pour acceptation.</a:t>
            </a:r>
          </a:p>
          <a:p>
            <a:r>
              <a:rPr lang="fr-FR" sz="1400" dirty="0"/>
              <a:t>. La fourniture  d’une copie de l’attestation d’assurances de responsabilité civile.</a:t>
            </a:r>
          </a:p>
          <a:p>
            <a:r>
              <a:rPr lang="fr-FR" sz="1400" dirty="0"/>
              <a:t>. Un chèque d’arrhes</a:t>
            </a:r>
            <a:r>
              <a:rPr lang="fr-FR" dirty="0"/>
              <a:t> </a:t>
            </a:r>
            <a:r>
              <a:rPr lang="fr-FR" sz="1400" dirty="0"/>
              <a:t>au moins égal à 50% du montant total de la location, à remettre au moment de la réservation, pour la garantir (non restitué si désistement).</a:t>
            </a:r>
          </a:p>
          <a:p>
            <a:r>
              <a:rPr lang="fr-FR" sz="1400" dirty="0"/>
              <a:t>. Un chèque de caution de 1000€ à l’ordre du Trésor Public</a:t>
            </a:r>
            <a:r>
              <a:rPr lang="fr-FR" dirty="0"/>
              <a:t> </a:t>
            </a:r>
            <a:r>
              <a:rPr lang="fr-FR" sz="1400" dirty="0"/>
              <a:t>( restitué après état des lieux si aucun problème, aucune dégradation n'est constatée).</a:t>
            </a:r>
          </a:p>
          <a:p>
            <a:r>
              <a:rPr lang="fr-FR" sz="1400" dirty="0"/>
              <a:t>Un chèque de caution de 300€ pour l’utilisation du percolateur.</a:t>
            </a:r>
          </a:p>
          <a:p>
            <a:r>
              <a:rPr lang="fr-FR" sz="1400" dirty="0"/>
              <a:t>. Un chèque de règlement du montant total du solde de la location à l’ordre du Trésor Public, à remettre lors de la remise des clefs.</a:t>
            </a:r>
          </a:p>
          <a:p>
            <a:endParaRPr lang="fr-FR" sz="1400" dirty="0"/>
          </a:p>
          <a:p>
            <a:r>
              <a:rPr lang="fr-FR" sz="1400" dirty="0"/>
              <a:t>Les clefs devront être récupérées pendant les heures de présence du personnel, soit de 10h à 12h et de 14h à 16h</a:t>
            </a:r>
          </a:p>
          <a:p>
            <a:r>
              <a:rPr lang="fr-FR" sz="1400" dirty="0"/>
              <a:t>En cas de perte de la clef, le remplacement de celle-ci sera facturé ainsi que la serrure qu’il y aura lieux de remplacer.</a:t>
            </a:r>
          </a:p>
          <a:p>
            <a:r>
              <a:rPr lang="fr-FR" sz="1400" dirty="0"/>
              <a:t>La fermeture des salles est assurée par l’organisateur.</a:t>
            </a:r>
          </a:p>
          <a:p>
            <a:endParaRPr lang="fr-FR" sz="1400" dirty="0"/>
          </a:p>
          <a:p>
            <a:r>
              <a:rPr lang="fr-FR" sz="1400" u="sng" dirty="0"/>
              <a:t>Responsabilité :</a:t>
            </a:r>
          </a:p>
          <a:p>
            <a:endParaRPr lang="fr-FR" sz="1400" u="sng" dirty="0"/>
          </a:p>
          <a:p>
            <a:r>
              <a:rPr lang="fr-FR" sz="1400" dirty="0"/>
              <a:t>Pour des raisons de sécurité et de règlementation, la salle des fêtes ne doit accueillir plus de :</a:t>
            </a:r>
          </a:p>
          <a:p>
            <a:endParaRPr lang="fr-FR" sz="1400" dirty="0"/>
          </a:p>
          <a:p>
            <a:r>
              <a:rPr lang="fr-FR" sz="1400" dirty="0"/>
              <a:t>   - Grande salle :      500 personnes    Bal – réunions</a:t>
            </a:r>
          </a:p>
          <a:p>
            <a:r>
              <a:rPr lang="fr-FR" sz="1400" dirty="0"/>
              <a:t>                                350 personnes    Repas-dansant</a:t>
            </a:r>
          </a:p>
          <a:p>
            <a:r>
              <a:rPr lang="fr-FR" sz="1400" dirty="0"/>
              <a:t>   - Distillerie     :      300 personnes    Bal – réunions</a:t>
            </a:r>
          </a:p>
          <a:p>
            <a:r>
              <a:rPr lang="fr-FR" sz="1400" dirty="0"/>
              <a:t>                                150 personnes    Repas-dansant</a:t>
            </a:r>
          </a:p>
          <a:p>
            <a:r>
              <a:rPr lang="fr-FR" sz="1400" dirty="0"/>
              <a:t>   - Bar              :         80 personnes    Vin d’honneur</a:t>
            </a:r>
          </a:p>
          <a:p>
            <a:r>
              <a:rPr lang="fr-FR" sz="1400" dirty="0"/>
              <a:t>                                  40 personnes    Repas – réunions</a:t>
            </a:r>
          </a:p>
          <a:p>
            <a:r>
              <a:rPr lang="fr-FR" sz="1400" dirty="0"/>
              <a:t>   - Salle des ainés  :    50 personnes    Réunion</a:t>
            </a:r>
          </a:p>
          <a:p>
            <a:r>
              <a:rPr lang="fr-FR" sz="1400" dirty="0"/>
              <a:t>                                  30 personnes    Soirée privée</a:t>
            </a:r>
          </a:p>
          <a:p>
            <a:r>
              <a:rPr lang="fr-FR" sz="1400" dirty="0"/>
              <a:t>   - Le Chai   :              40 personnes    Réunion</a:t>
            </a:r>
          </a:p>
          <a:p>
            <a:r>
              <a:rPr lang="fr-FR" sz="1400" dirty="0"/>
              <a:t>                                  20 personnes    Soirées privées, Repas, anniversaires</a:t>
            </a:r>
          </a:p>
          <a:p>
            <a:endParaRPr lang="fr-FR" sz="1400" dirty="0"/>
          </a:p>
          <a:p>
            <a:endParaRPr lang="fr-FR" sz="1400" dirty="0"/>
          </a:p>
          <a:p>
            <a:endParaRPr lang="fr-FR" sz="1400" dirty="0"/>
          </a:p>
          <a:p>
            <a:endParaRPr lang="fr-FR" sz="1400" dirty="0"/>
          </a:p>
          <a:p>
            <a:endParaRPr lang="fr-FR" sz="1400" dirty="0"/>
          </a:p>
          <a:p>
            <a:endParaRPr lang="fr-FR" sz="1400" dirty="0"/>
          </a:p>
          <a:p>
            <a:r>
              <a:rPr lang="fr-FR" sz="1400" dirty="0"/>
              <a:t>        </a:t>
            </a:r>
          </a:p>
          <a:p>
            <a:endParaRPr lang="fr-FR" sz="1400" dirty="0"/>
          </a:p>
        </p:txBody>
      </p:sp>
    </p:spTree>
    <p:extLst>
      <p:ext uri="{BB962C8B-B14F-4D97-AF65-F5344CB8AC3E}">
        <p14:creationId xmlns:p14="http://schemas.microsoft.com/office/powerpoint/2010/main" val="3523597450"/>
      </p:ext>
    </p:extLst>
  </p:cSld>
  <p:clrMapOvr>
    <a:masterClrMapping/>
  </p:clrMapOvr>
  <mc:AlternateContent xmlns:mc="http://schemas.openxmlformats.org/markup-compatibility/2006" xmlns:p14="http://schemas.microsoft.com/office/powerpoint/2010/main">
    <mc:Choice Requires="p14">
      <p:transition spd="slow" p14:dur="2000" advTm="37000">
        <p:push dir="u"/>
      </p:transition>
    </mc:Choice>
    <mc:Fallback xmlns="">
      <p:transition spd="slow" advTm="37000">
        <p:push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2829" y="150126"/>
            <a:ext cx="10290412" cy="7632859"/>
          </a:xfrm>
          <a:prstGeom prst="rect">
            <a:avLst/>
          </a:prstGeom>
          <a:noFill/>
        </p:spPr>
        <p:txBody>
          <a:bodyPr wrap="square" rtlCol="0">
            <a:spAutoFit/>
          </a:bodyPr>
          <a:lstStyle/>
          <a:p>
            <a:pPr marL="285750" indent="-285750">
              <a:buFontTx/>
              <a:buChar char="-"/>
            </a:pPr>
            <a:r>
              <a:rPr lang="fr-FR" sz="1400" dirty="0"/>
              <a:t>Salle des vendanges : 50 personnes (réunion)</a:t>
            </a:r>
          </a:p>
          <a:p>
            <a:r>
              <a:rPr lang="fr-FR" sz="1400" dirty="0"/>
              <a:t>                                      30 personnes (soirée privée, repas, anniversaire)</a:t>
            </a:r>
          </a:p>
          <a:p>
            <a:endParaRPr lang="fr-FR" sz="1400" dirty="0"/>
          </a:p>
          <a:p>
            <a:r>
              <a:rPr lang="fr-FR" sz="1400" dirty="0"/>
              <a:t>Le locataire s’engage à respecter cette condition et s’oblige à en refuser l’accès à toutes les personnes dès que cette capacité d’accueil est atteinte. Elle dégage la commune de toute responsabilité en cas d’accident survenu du fait du dépassement de la capacité d ’accueil maximum.</a:t>
            </a:r>
          </a:p>
          <a:p>
            <a:endParaRPr lang="fr-FR" sz="1400" dirty="0"/>
          </a:p>
          <a:p>
            <a:r>
              <a:rPr lang="fr-FR" sz="1400" dirty="0"/>
              <a:t>La personne physique ou morale louant la salle sera responsable du maintien de l’ordre et du bon état des locaux.</a:t>
            </a:r>
          </a:p>
          <a:p>
            <a:r>
              <a:rPr lang="fr-FR" sz="1400" dirty="0"/>
              <a:t>Elle endossera la responsabilité civile de tous dommages causés aux personnes  et aux biens pouvant survenir lors de la manifestation.</a:t>
            </a:r>
          </a:p>
          <a:p>
            <a:r>
              <a:rPr lang="fr-FR" sz="1400" dirty="0"/>
              <a:t>Pour se garantir, elle devra souscrire une assurance et en remettre une copie à l’agent responsable des salles.</a:t>
            </a:r>
          </a:p>
          <a:p>
            <a:endParaRPr lang="fr-FR" sz="1400" dirty="0"/>
          </a:p>
          <a:p>
            <a:r>
              <a:rPr lang="fr-FR" sz="1400" u="sng" dirty="0"/>
              <a:t>Etat des lieux :</a:t>
            </a:r>
          </a:p>
          <a:p>
            <a:endParaRPr lang="fr-FR" sz="1400" dirty="0"/>
          </a:p>
          <a:p>
            <a:r>
              <a:rPr lang="fr-FR" sz="1400" dirty="0"/>
              <a:t>Au moment de son entrée dans les lieux, l’utilisateur visite les locaux et signe l’état des lieux conjointement avec le responsable des salles qui a pour mission de faire respecter les clauses du présent règlement.</a:t>
            </a:r>
          </a:p>
          <a:p>
            <a:endParaRPr lang="fr-FR" sz="1400" dirty="0"/>
          </a:p>
          <a:p>
            <a:r>
              <a:rPr lang="fr-FR" sz="1400" dirty="0"/>
              <a:t>Lors de l’état des lieux contradictoire entrant et à la remise des clefs l’utilisateur remettra le chèque de caution au responsable des salles. Sa restitution interviendra une semaine après l’état des lieux contradictoire sortant. Si les responsables des salles constatent des dégâts, la restitution de la caution se fera sur décision du conseil municipal.</a:t>
            </a:r>
          </a:p>
          <a:p>
            <a:r>
              <a:rPr lang="fr-FR" sz="1400" dirty="0"/>
              <a:t>Toute observation lors de l’état des lieux sortant devra faire l’objet d’une note écrite signée par les deux parties.</a:t>
            </a:r>
          </a:p>
          <a:p>
            <a:r>
              <a:rPr lang="fr-FR" sz="1400" dirty="0"/>
              <a:t>La remise des clefs est prévue le lendemain de chaque location à 9 heures et pour les locations du week-end le lundi après-midi. En cas de non-respect du rendez-vous, la location sera facturée en fonction des journées supplémentaires de détention des clefs.</a:t>
            </a:r>
          </a:p>
          <a:p>
            <a:endParaRPr lang="fr-FR" sz="1400" dirty="0">
              <a:ea typeface="Times New Roman" panose="02020603050405020304" pitchFamily="18" charset="0"/>
            </a:endParaRPr>
          </a:p>
          <a:p>
            <a:r>
              <a:rPr lang="fr-FR" sz="1400" u="sng" dirty="0">
                <a:ea typeface="Times New Roman" panose="02020603050405020304" pitchFamily="18" charset="0"/>
              </a:rPr>
              <a:t>Sécurité :</a:t>
            </a:r>
          </a:p>
          <a:p>
            <a:endParaRPr lang="fr-FR" sz="1400" dirty="0">
              <a:ea typeface="Times New Roman" panose="02020603050405020304" pitchFamily="18" charset="0"/>
            </a:endParaRPr>
          </a:p>
          <a:p>
            <a:r>
              <a:rPr lang="fr-FR" sz="1400" dirty="0">
                <a:ea typeface="Times New Roman" panose="02020603050405020304" pitchFamily="18" charset="0"/>
              </a:rPr>
              <a:t>Pour des raisons de sécurité, il est interdit de faire de la cuisine en dehors des cuisines.</a:t>
            </a:r>
          </a:p>
          <a:p>
            <a:r>
              <a:rPr lang="fr-FR" sz="1400" dirty="0">
                <a:ea typeface="Times New Roman" panose="02020603050405020304" pitchFamily="18" charset="0"/>
              </a:rPr>
              <a:t>Dégagements des issues :</a:t>
            </a:r>
          </a:p>
          <a:p>
            <a:r>
              <a:rPr lang="fr-FR" sz="1400" dirty="0">
                <a:ea typeface="Times New Roman" panose="02020603050405020304" pitchFamily="18" charset="0"/>
              </a:rPr>
              <a:t>Il convient à ce titre de maintenir les portes de sortie de secours déverrouillées et leurs abords dégagés, pendant la durée de présence du public, tant à l’intérieur qu’à l’extérieur.</a:t>
            </a:r>
          </a:p>
          <a:p>
            <a:endParaRPr lang="fr-FR" sz="1400" dirty="0">
              <a:ea typeface="Times New Roman" panose="02020603050405020304" pitchFamily="18" charset="0"/>
            </a:endParaRPr>
          </a:p>
          <a:p>
            <a:endParaRPr lang="fr-FR" sz="1400" u="sng" dirty="0"/>
          </a:p>
          <a:p>
            <a:endParaRPr lang="fr-FR" sz="1400" u="sng" dirty="0"/>
          </a:p>
          <a:p>
            <a:r>
              <a:rPr lang="fr-FR" sz="1400" dirty="0"/>
              <a:t> </a:t>
            </a:r>
          </a:p>
        </p:txBody>
      </p:sp>
    </p:spTree>
    <p:extLst>
      <p:ext uri="{BB962C8B-B14F-4D97-AF65-F5344CB8AC3E}">
        <p14:creationId xmlns:p14="http://schemas.microsoft.com/office/powerpoint/2010/main" val="29071754"/>
      </p:ext>
    </p:extLst>
  </p:cSld>
  <p:clrMapOvr>
    <a:masterClrMapping/>
  </p:clrMapOvr>
  <mc:AlternateContent xmlns:mc="http://schemas.openxmlformats.org/markup-compatibility/2006" xmlns:p14="http://schemas.microsoft.com/office/powerpoint/2010/main">
    <mc:Choice Requires="p14">
      <p:transition spd="slow" p14:dur="2000" advTm="36000">
        <p:push dir="u"/>
      </p:transition>
    </mc:Choice>
    <mc:Fallback xmlns="">
      <p:transition spd="slow" advTm="36000">
        <p:push dir="u"/>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82137" y="0"/>
            <a:ext cx="10358652" cy="7786747"/>
          </a:xfrm>
          <a:prstGeom prst="rect">
            <a:avLst/>
          </a:prstGeom>
          <a:noFill/>
        </p:spPr>
        <p:txBody>
          <a:bodyPr wrap="square" rtlCol="0">
            <a:spAutoFit/>
          </a:bodyPr>
          <a:lstStyle/>
          <a:p>
            <a:pPr>
              <a:spcAft>
                <a:spcPts val="0"/>
              </a:spcAft>
            </a:pPr>
            <a:r>
              <a:rPr lang="fr-FR" sz="1400" dirty="0">
                <a:ea typeface="Times New Roman" panose="02020603050405020304" pitchFamily="18" charset="0"/>
              </a:rPr>
              <a:t> Il est interdit :</a:t>
            </a:r>
          </a:p>
          <a:p>
            <a:pPr marL="285750" indent="-285750">
              <a:spcAft>
                <a:spcPts val="0"/>
              </a:spcAft>
              <a:buFontTx/>
              <a:buChar char="-"/>
            </a:pPr>
            <a:r>
              <a:rPr lang="fr-FR" sz="1400" dirty="0">
                <a:ea typeface="Times New Roman" panose="02020603050405020304" pitchFamily="18" charset="0"/>
              </a:rPr>
              <a:t>de monter sur les chaudières.</a:t>
            </a:r>
          </a:p>
          <a:p>
            <a:pPr marL="285750" indent="-285750">
              <a:spcAft>
                <a:spcPts val="0"/>
              </a:spcAft>
              <a:buFontTx/>
              <a:buChar char="-"/>
            </a:pPr>
            <a:r>
              <a:rPr lang="fr-FR" sz="1400" dirty="0">
                <a:ea typeface="Times New Roman" panose="02020603050405020304" pitchFamily="18" charset="0"/>
              </a:rPr>
              <a:t>de mettre en place des appareils (réchauds, bouteilles) utilisant le gaz.</a:t>
            </a:r>
          </a:p>
          <a:p>
            <a:pPr marL="285750" indent="-285750">
              <a:spcAft>
                <a:spcPts val="0"/>
              </a:spcAft>
              <a:buFontTx/>
              <a:buChar char="-"/>
            </a:pPr>
            <a:r>
              <a:rPr lang="fr-FR" sz="1400" dirty="0">
                <a:ea typeface="Times New Roman" panose="02020603050405020304" pitchFamily="18" charset="0"/>
              </a:rPr>
              <a:t>de modifier l’installation électrique existante.</a:t>
            </a:r>
          </a:p>
          <a:p>
            <a:pPr marL="285750" indent="-285750">
              <a:spcAft>
                <a:spcPts val="0"/>
              </a:spcAft>
              <a:buFontTx/>
              <a:buChar char="-"/>
            </a:pPr>
            <a:r>
              <a:rPr lang="fr-FR" sz="1400" dirty="0">
                <a:ea typeface="Times New Roman" panose="02020603050405020304" pitchFamily="18" charset="0"/>
              </a:rPr>
              <a:t>de déclencher le système de désenfumage  (sauf cas de force majeure)</a:t>
            </a:r>
          </a:p>
          <a:p>
            <a:pPr marL="285750" indent="-285750">
              <a:spcAft>
                <a:spcPts val="0"/>
              </a:spcAft>
              <a:buFontTx/>
              <a:buChar char="-"/>
            </a:pPr>
            <a:r>
              <a:rPr lang="fr-FR" sz="1400" dirty="0">
                <a:latin typeface="Trebuchet MS" panose="020B0603020202020204" pitchFamily="34" charset="0"/>
                <a:ea typeface="Times New Roman" panose="02020603050405020304" pitchFamily="18" charset="0"/>
              </a:rPr>
              <a:t>d’amener des animaux</a:t>
            </a:r>
          </a:p>
          <a:p>
            <a:pPr marL="285750" indent="-285750">
              <a:spcAft>
                <a:spcPts val="0"/>
              </a:spcAft>
              <a:buFontTx/>
              <a:buChar char="-"/>
            </a:pPr>
            <a:r>
              <a:rPr lang="fr-FR" sz="1400" dirty="0">
                <a:latin typeface="Trebuchet MS" panose="020B0603020202020204" pitchFamily="34" charset="0"/>
                <a:ea typeface="Times New Roman" panose="02020603050405020304" pitchFamily="18" charset="0"/>
              </a:rPr>
              <a:t>comme dans tous les lieux publics,  de fumer</a:t>
            </a:r>
          </a:p>
          <a:p>
            <a:pPr>
              <a:spcAft>
                <a:spcPts val="0"/>
              </a:spcAft>
            </a:pPr>
            <a:r>
              <a:rPr lang="fr-FR" sz="1400" dirty="0">
                <a:latin typeface="Trebuchet MS" panose="020B0603020202020204" pitchFamily="34" charset="0"/>
                <a:ea typeface="Times New Roman" panose="02020603050405020304" pitchFamily="18" charset="0"/>
              </a:rPr>
              <a:t>-    de dormir dans les locaux</a:t>
            </a:r>
          </a:p>
          <a:p>
            <a:pPr indent="449580">
              <a:spcAft>
                <a:spcPts val="0"/>
              </a:spcAft>
            </a:pPr>
            <a:r>
              <a:rPr lang="fr-FR" sz="1400" dirty="0">
                <a:latin typeface="Trebuchet MS" panose="020B0603020202020204" pitchFamily="34" charset="0"/>
                <a:ea typeface="Times New Roman" panose="02020603050405020304" pitchFamily="18" charset="0"/>
              </a:rPr>
              <a:t> </a:t>
            </a:r>
          </a:p>
          <a:p>
            <a:pPr>
              <a:spcAft>
                <a:spcPts val="0"/>
              </a:spcAft>
            </a:pPr>
            <a:r>
              <a:rPr lang="fr-FR" sz="1400" dirty="0">
                <a:ea typeface="Times New Roman" panose="02020603050405020304" pitchFamily="18" charset="0"/>
              </a:rPr>
              <a:t>Dans le cadre de la lutte antibruit, les locataires s’engagent à respecter les consignes suivantes :</a:t>
            </a:r>
          </a:p>
          <a:p>
            <a:pPr algn="just">
              <a:spcAft>
                <a:spcPts val="0"/>
              </a:spcAft>
            </a:pPr>
            <a:r>
              <a:rPr lang="fr-FR" sz="1400" dirty="0">
                <a:ea typeface="Times New Roman" panose="02020603050405020304" pitchFamily="18" charset="0"/>
              </a:rPr>
              <a:t>laisser les portes fermées côté rue et, à partir de 22 heures, régler à un niveau raisonnable le volume sonore de la musique.</a:t>
            </a:r>
          </a:p>
          <a:p>
            <a:pPr algn="just">
              <a:spcAft>
                <a:spcPts val="0"/>
              </a:spcAft>
            </a:pPr>
            <a:r>
              <a:rPr lang="fr-FR" sz="1400" dirty="0">
                <a:ea typeface="Times New Roman" panose="02020603050405020304" pitchFamily="18" charset="0"/>
              </a:rPr>
              <a:t> </a:t>
            </a:r>
          </a:p>
          <a:p>
            <a:pPr algn="just">
              <a:spcAft>
                <a:spcPts val="0"/>
              </a:spcAft>
            </a:pPr>
            <a:r>
              <a:rPr lang="fr-FR" sz="1400" dirty="0">
                <a:ea typeface="Times New Roman" panose="02020603050405020304" pitchFamily="18" charset="0"/>
              </a:rPr>
              <a:t>Chaque utilisateur reconnaît avoir pris connaissance :</a:t>
            </a:r>
          </a:p>
          <a:p>
            <a:pPr marL="342900" lvl="0" indent="-342900" algn="just">
              <a:spcAft>
                <a:spcPts val="0"/>
              </a:spcAft>
              <a:buFont typeface="Times New Roman" panose="02020603050405020304" pitchFamily="18" charset="0"/>
              <a:buChar char="-"/>
              <a:tabLst>
                <a:tab pos="571500" algn="l"/>
              </a:tabLst>
            </a:pPr>
            <a:r>
              <a:rPr lang="fr-FR" sz="1400" dirty="0">
                <a:ea typeface="Times New Roman" panose="02020603050405020304" pitchFamily="18" charset="0"/>
              </a:rPr>
              <a:t>des consignes générales de sécurité</a:t>
            </a:r>
          </a:p>
          <a:p>
            <a:pPr marL="342900" lvl="0" indent="-342900" algn="just">
              <a:spcAft>
                <a:spcPts val="0"/>
              </a:spcAft>
              <a:buFont typeface="Times New Roman" panose="02020603050405020304" pitchFamily="18" charset="0"/>
              <a:buChar char="-"/>
              <a:tabLst>
                <a:tab pos="571500" algn="l"/>
              </a:tabLst>
            </a:pPr>
            <a:r>
              <a:rPr lang="fr-FR" sz="1400" dirty="0">
                <a:ea typeface="Times New Roman" panose="02020603050405020304" pitchFamily="18" charset="0"/>
              </a:rPr>
              <a:t>constaté l’emplacement des dispositifs d’alarme et des moyens d’extinction d’incendie et avoir pris connaissance des issues de secours.</a:t>
            </a:r>
          </a:p>
          <a:p>
            <a:pPr algn="just">
              <a:spcAft>
                <a:spcPts val="0"/>
              </a:spcAft>
            </a:pPr>
            <a:r>
              <a:rPr lang="fr-FR" sz="1400" dirty="0">
                <a:ea typeface="Times New Roman" panose="02020603050405020304" pitchFamily="18" charset="0"/>
              </a:rPr>
              <a:t> Tous problèmes ou dysfonctionnement  des salles devra être signalé au responsable.</a:t>
            </a:r>
            <a:endParaRPr lang="fr-FR" sz="1400" dirty="0">
              <a:effectLst/>
              <a:ea typeface="Times New Roman" panose="02020603050405020304" pitchFamily="18" charset="0"/>
            </a:endParaRPr>
          </a:p>
          <a:p>
            <a:pPr algn="just">
              <a:spcAft>
                <a:spcPts val="0"/>
              </a:spcAft>
            </a:pPr>
            <a:endParaRPr lang="fr-FR" sz="1400" u="sng" dirty="0">
              <a:ea typeface="Times New Roman" panose="02020603050405020304" pitchFamily="18" charset="0"/>
            </a:endParaRPr>
          </a:p>
          <a:p>
            <a:pPr algn="just">
              <a:spcAft>
                <a:spcPts val="0"/>
              </a:spcAft>
            </a:pPr>
            <a:r>
              <a:rPr lang="fr-FR" sz="1400" u="sng" dirty="0">
                <a:ea typeface="Times New Roman" panose="02020603050405020304" pitchFamily="18" charset="0"/>
              </a:rPr>
              <a:t>Utilisation :</a:t>
            </a:r>
          </a:p>
          <a:p>
            <a:pPr algn="just">
              <a:spcAft>
                <a:spcPts val="0"/>
              </a:spcAft>
            </a:pPr>
            <a:endParaRPr lang="fr-FR" sz="1400" u="sng" dirty="0">
              <a:ea typeface="Times New Roman" panose="02020603050405020304" pitchFamily="18" charset="0"/>
            </a:endParaRPr>
          </a:p>
          <a:p>
            <a:pPr algn="just">
              <a:spcAft>
                <a:spcPts val="0"/>
              </a:spcAft>
            </a:pPr>
            <a:r>
              <a:rPr lang="fr-FR" sz="1400" dirty="0">
                <a:ea typeface="Times New Roman" panose="02020603050405020304" pitchFamily="18" charset="0"/>
              </a:rPr>
              <a:t>Les organisateurs assureront l’installation et la disposition des salles (tables, chaises, etc. …) et devront impérativement remettre tout en place avant 9 heures le lendemain.</a:t>
            </a:r>
          </a:p>
          <a:p>
            <a:pPr algn="just">
              <a:spcAft>
                <a:spcPts val="600"/>
              </a:spcAft>
            </a:pPr>
            <a:r>
              <a:rPr lang="fr-FR" sz="1400" dirty="0">
                <a:ea typeface="Times New Roman" panose="02020603050405020304" pitchFamily="18" charset="0"/>
              </a:rPr>
              <a:t>Dans le cas d’une location au titre de mariage, il est admis que les salles soient mises à disposition à compter du vendredi après-midi.  </a:t>
            </a:r>
          </a:p>
          <a:p>
            <a:pPr algn="just">
              <a:spcAft>
                <a:spcPts val="600"/>
              </a:spcAft>
            </a:pPr>
            <a:r>
              <a:rPr lang="fr-FR" sz="1400" dirty="0">
                <a:ea typeface="Times New Roman" panose="02020603050405020304" pitchFamily="18" charset="0"/>
              </a:rPr>
              <a:t>Exceptionnellement, certaines manifestations demandant beaucoup de temps d’installation se verront attribuer quelques jours supplémentaires ne pouvant excéder 2 jours. Les responsables des salles seront seuls juges pour l’application de cette clause et  seulement si ces salles ne sont pas louées par un autre utilisateur.</a:t>
            </a:r>
          </a:p>
          <a:p>
            <a:pPr algn="just">
              <a:spcAft>
                <a:spcPts val="0"/>
              </a:spcAft>
            </a:pPr>
            <a:r>
              <a:rPr lang="fr-FR" sz="1400" dirty="0">
                <a:ea typeface="Times New Roman" panose="02020603050405020304" pitchFamily="18" charset="0"/>
              </a:rPr>
              <a:t>Seules les salles ou cuisines louées seront utilisées. S’il apparaît que d’autres salles ont été utilisées, elles seront facturées.</a:t>
            </a:r>
          </a:p>
          <a:p>
            <a:pPr algn="just">
              <a:spcAft>
                <a:spcPts val="0"/>
              </a:spcAft>
            </a:pPr>
            <a:r>
              <a:rPr lang="fr-FR" sz="1400" dirty="0">
                <a:ea typeface="Times New Roman" panose="02020603050405020304" pitchFamily="18" charset="0"/>
              </a:rPr>
              <a:t>Les cuisines pourront être louées à </a:t>
            </a:r>
            <a:r>
              <a:rPr lang="fr-FR" sz="1400" dirty="0" err="1">
                <a:ea typeface="Times New Roman" panose="02020603050405020304" pitchFamily="18" charset="0"/>
              </a:rPr>
              <a:t>mi-tarif</a:t>
            </a:r>
            <a:r>
              <a:rPr lang="fr-FR" sz="1400" dirty="0">
                <a:ea typeface="Times New Roman" panose="02020603050405020304" pitchFamily="18" charset="0"/>
              </a:rPr>
              <a:t> pour une utilisation ponctuelle.</a:t>
            </a:r>
          </a:p>
          <a:p>
            <a:pPr algn="just">
              <a:spcAft>
                <a:spcPts val="0"/>
              </a:spcAft>
            </a:pPr>
            <a:r>
              <a:rPr lang="fr-FR" sz="1400" dirty="0">
                <a:ea typeface="Times New Roman" panose="02020603050405020304" pitchFamily="18" charset="0"/>
              </a:rPr>
              <a:t>L’écran de la salle des distilleries  est réservé aux réunions, en aucun cas il ne sera mis à disposition lors d’un repas dans la salle.</a:t>
            </a:r>
          </a:p>
          <a:p>
            <a:pPr algn="just">
              <a:spcAft>
                <a:spcPts val="0"/>
              </a:spcAft>
            </a:pPr>
            <a:endParaRPr lang="fr-FR" sz="1400" dirty="0">
              <a:ea typeface="Times New Roman" panose="02020603050405020304" pitchFamily="18" charset="0"/>
            </a:endParaRPr>
          </a:p>
          <a:p>
            <a:pPr algn="just">
              <a:spcAft>
                <a:spcPts val="0"/>
              </a:spcAft>
            </a:pPr>
            <a:endParaRPr lang="fr-FR" sz="1400" dirty="0">
              <a:ea typeface="Times New Roman" panose="02020603050405020304" pitchFamily="18" charset="0"/>
            </a:endParaRPr>
          </a:p>
          <a:p>
            <a:pPr algn="just">
              <a:spcAft>
                <a:spcPts val="0"/>
              </a:spcAft>
            </a:pPr>
            <a:endParaRPr lang="fr-FR" sz="1400" dirty="0">
              <a:ea typeface="Times New Roman" panose="02020603050405020304" pitchFamily="18" charset="0"/>
            </a:endParaRPr>
          </a:p>
          <a:p>
            <a:pPr algn="just">
              <a:spcAft>
                <a:spcPts val="0"/>
              </a:spcAft>
            </a:pPr>
            <a:endParaRPr lang="fr-FR" sz="1400" dirty="0">
              <a:effectLst/>
              <a:ea typeface="Times New Roman" panose="02020603050405020304" pitchFamily="18" charset="0"/>
            </a:endParaRPr>
          </a:p>
        </p:txBody>
      </p:sp>
    </p:spTree>
    <p:extLst>
      <p:ext uri="{BB962C8B-B14F-4D97-AF65-F5344CB8AC3E}">
        <p14:creationId xmlns:p14="http://schemas.microsoft.com/office/powerpoint/2010/main" val="3578964448"/>
      </p:ext>
    </p:extLst>
  </p:cSld>
  <p:clrMapOvr>
    <a:masterClrMapping/>
  </p:clrMapOvr>
  <mc:AlternateContent xmlns:mc="http://schemas.openxmlformats.org/markup-compatibility/2006" xmlns:p14="http://schemas.microsoft.com/office/powerpoint/2010/main">
    <mc:Choice Requires="p14">
      <p:transition spd="slow" p14:dur="2000" advTm="36000">
        <p:push dir="u"/>
      </p:transition>
    </mc:Choice>
    <mc:Fallback xmlns="">
      <p:transition spd="slow" advTm="36000">
        <p:push dir="u"/>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50125" y="163773"/>
            <a:ext cx="10358651" cy="7201972"/>
          </a:xfrm>
          <a:prstGeom prst="rect">
            <a:avLst/>
          </a:prstGeom>
          <a:noFill/>
        </p:spPr>
        <p:txBody>
          <a:bodyPr wrap="square" rtlCol="0">
            <a:spAutoFit/>
          </a:bodyPr>
          <a:lstStyle/>
          <a:p>
            <a:pPr>
              <a:spcAft>
                <a:spcPts val="0"/>
              </a:spcAft>
            </a:pPr>
            <a:r>
              <a:rPr lang="fr-FR" sz="1400" dirty="0">
                <a:ea typeface="Times New Roman" panose="02020603050405020304" pitchFamily="18" charset="0"/>
              </a:rPr>
              <a:t>Le personnel n’est pas habilité à réceptionner ni matériel, ni marchandises dont les locataires auraient besoin pour l’organisation de leur manifestation. </a:t>
            </a:r>
          </a:p>
          <a:p>
            <a:pPr>
              <a:spcAft>
                <a:spcPts val="0"/>
              </a:spcAft>
            </a:pPr>
            <a:r>
              <a:rPr lang="fr-FR" sz="1400" dirty="0">
                <a:ea typeface="Times New Roman" panose="02020603050405020304" pitchFamily="18" charset="0"/>
              </a:rPr>
              <a:t> </a:t>
            </a:r>
          </a:p>
          <a:p>
            <a:pPr algn="just">
              <a:spcAft>
                <a:spcPts val="0"/>
              </a:spcAft>
            </a:pPr>
            <a:r>
              <a:rPr lang="fr-FR" sz="1400" dirty="0">
                <a:ea typeface="Times New Roman" panose="02020603050405020304" pitchFamily="18" charset="0"/>
              </a:rPr>
              <a:t>Pour ne pas détériorer les salles, il est interdit : </a:t>
            </a:r>
            <a:endParaRPr lang="fr-FR" sz="1400" b="1" dirty="0">
              <a:ea typeface="Times New Roman" panose="02020603050405020304" pitchFamily="18" charset="0"/>
            </a:endParaRPr>
          </a:p>
          <a:p>
            <a:pPr marL="342900" lvl="0" indent="-342900" algn="just">
              <a:spcAft>
                <a:spcPts val="0"/>
              </a:spcAft>
              <a:buFont typeface="Times New Roman" panose="02020603050405020304" pitchFamily="18" charset="0"/>
              <a:buChar char="-"/>
              <a:tabLst>
                <a:tab pos="571500" algn="l"/>
              </a:tabLst>
            </a:pPr>
            <a:r>
              <a:rPr lang="fr-FR" sz="1400" dirty="0">
                <a:ea typeface="Times New Roman" panose="02020603050405020304" pitchFamily="18" charset="0"/>
              </a:rPr>
              <a:t>d’utiliser  du ruban adhésif, des punaises, ou tout autre système de fixation susceptible de dégrader le support</a:t>
            </a:r>
            <a:r>
              <a:rPr lang="fr-FR" sz="1400" b="1" dirty="0">
                <a:ea typeface="Times New Roman" panose="02020603050405020304" pitchFamily="18" charset="0"/>
              </a:rPr>
              <a:t>. </a:t>
            </a:r>
            <a:endParaRPr lang="fr-FR" sz="1400" dirty="0">
              <a:ea typeface="Times New Roman" panose="02020603050405020304" pitchFamily="18" charset="0"/>
            </a:endParaRPr>
          </a:p>
          <a:p>
            <a:pPr marL="342900" lvl="0" indent="-342900" algn="just">
              <a:spcAft>
                <a:spcPts val="0"/>
              </a:spcAft>
              <a:buFont typeface="Times New Roman" panose="02020603050405020304" pitchFamily="18" charset="0"/>
              <a:buChar char="-"/>
              <a:tabLst>
                <a:tab pos="571500" algn="l"/>
              </a:tabLst>
            </a:pPr>
            <a:r>
              <a:rPr lang="fr-FR" sz="1400" dirty="0">
                <a:ea typeface="Times New Roman" panose="02020603050405020304" pitchFamily="18" charset="0"/>
              </a:rPr>
              <a:t>de planter des clous, pointes, punaises, agrafes aux sols, murs et plafonds.</a:t>
            </a:r>
            <a:r>
              <a:rPr lang="fr-FR" sz="1400" b="1" dirty="0">
                <a:ea typeface="Times New Roman" panose="02020603050405020304" pitchFamily="18" charset="0"/>
              </a:rPr>
              <a:t> </a:t>
            </a:r>
            <a:endParaRPr lang="fr-FR" sz="1400" dirty="0">
              <a:ea typeface="Times New Roman" panose="02020603050405020304" pitchFamily="18" charset="0"/>
            </a:endParaRPr>
          </a:p>
          <a:p>
            <a:pPr marL="342900" lvl="0" indent="-342900" algn="just">
              <a:spcAft>
                <a:spcPts val="0"/>
              </a:spcAft>
              <a:buFont typeface="Times New Roman" panose="02020603050405020304" pitchFamily="18" charset="0"/>
              <a:buChar char="-"/>
              <a:tabLst>
                <a:tab pos="571500" algn="l"/>
              </a:tabLst>
            </a:pPr>
            <a:r>
              <a:rPr lang="fr-FR" sz="1400" dirty="0">
                <a:ea typeface="Times New Roman" panose="02020603050405020304" pitchFamily="18" charset="0"/>
              </a:rPr>
              <a:t>de percer des trous.</a:t>
            </a:r>
          </a:p>
          <a:p>
            <a:pPr marL="342900" lvl="0" indent="-342900" algn="just">
              <a:spcAft>
                <a:spcPts val="0"/>
              </a:spcAft>
              <a:buFont typeface="Times New Roman" panose="02020603050405020304" pitchFamily="18" charset="0"/>
              <a:buChar char="-"/>
              <a:tabLst>
                <a:tab pos="571500" algn="l"/>
              </a:tabLst>
            </a:pPr>
            <a:r>
              <a:rPr lang="fr-FR" sz="1400" dirty="0">
                <a:ea typeface="Times New Roman" panose="02020603050405020304" pitchFamily="18" charset="0"/>
              </a:rPr>
              <a:t>de fixer quoi que ce soit sur les chaudières.</a:t>
            </a:r>
          </a:p>
          <a:p>
            <a:pPr marL="342900" lvl="0" indent="-342900" algn="just">
              <a:spcAft>
                <a:spcPts val="0"/>
              </a:spcAft>
              <a:buFont typeface="Times New Roman" panose="02020603050405020304" pitchFamily="18" charset="0"/>
              <a:buChar char="-"/>
              <a:tabLst>
                <a:tab pos="571500" algn="l"/>
              </a:tabLst>
            </a:pPr>
            <a:r>
              <a:rPr lang="fr-FR" sz="1400" dirty="0">
                <a:ea typeface="Times New Roman" panose="02020603050405020304" pitchFamily="18" charset="0"/>
              </a:rPr>
              <a:t>d’utiliser des confettis, projectiles, pétards ou autres feux .</a:t>
            </a:r>
          </a:p>
          <a:p>
            <a:pPr marL="342900" lvl="0" indent="-342900" algn="just">
              <a:spcAft>
                <a:spcPts val="0"/>
              </a:spcAft>
              <a:buFont typeface="Times New Roman" panose="02020603050405020304" pitchFamily="18" charset="0"/>
              <a:buChar char="-"/>
              <a:tabLst>
                <a:tab pos="571500" algn="l"/>
              </a:tabLst>
            </a:pPr>
            <a:r>
              <a:rPr lang="fr-FR" sz="1400" dirty="0">
                <a:ea typeface="Times New Roman" panose="02020603050405020304" pitchFamily="18" charset="0"/>
              </a:rPr>
              <a:t>de détruire les affiches existantes à l’entrée.</a:t>
            </a:r>
          </a:p>
          <a:p>
            <a:pPr marL="342900" lvl="0" indent="-342900">
              <a:spcAft>
                <a:spcPts val="0"/>
              </a:spcAft>
              <a:buFont typeface="Times New Roman" panose="02020603050405020304" pitchFamily="18" charset="0"/>
              <a:buChar char="-"/>
              <a:tabLst>
                <a:tab pos="571500" algn="l"/>
              </a:tabLst>
            </a:pPr>
            <a:endParaRPr lang="fr-FR" sz="1400" dirty="0">
              <a:effectLst/>
              <a:ea typeface="Times New Roman" panose="02020603050405020304" pitchFamily="18" charset="0"/>
            </a:endParaRPr>
          </a:p>
          <a:p>
            <a:pPr>
              <a:spcAft>
                <a:spcPts val="0"/>
              </a:spcAft>
            </a:pPr>
            <a:r>
              <a:rPr lang="fr-FR" sz="1400" dirty="0">
                <a:ea typeface="Times New Roman" panose="02020603050405020304" pitchFamily="18" charset="0"/>
              </a:rPr>
              <a:t>Le nettoyage approfondi des locaux est assuré par l'agent d'entretien avant la location.</a:t>
            </a:r>
          </a:p>
          <a:p>
            <a:pPr>
              <a:spcAft>
                <a:spcPts val="0"/>
              </a:spcAft>
            </a:pPr>
            <a:r>
              <a:rPr lang="fr-FR" sz="1400" dirty="0">
                <a:ea typeface="Times New Roman" panose="02020603050405020304" pitchFamily="18" charset="0"/>
              </a:rPr>
              <a:t>Les structures étant louées propres, les salles et le matériel doivent impérativement être restitués dans l’état ou ils ont été remis à l’utilisateur. Vous veillerez donc à ce que :</a:t>
            </a:r>
          </a:p>
          <a:p>
            <a:pPr marL="342900" lvl="0" indent="-342900" algn="just">
              <a:spcAft>
                <a:spcPts val="0"/>
              </a:spcAft>
              <a:buFont typeface="Times New Roman" panose="02020603050405020304" pitchFamily="18" charset="0"/>
              <a:buChar char="-"/>
              <a:tabLst>
                <a:tab pos="342900" algn="l"/>
              </a:tabLst>
            </a:pPr>
            <a:r>
              <a:rPr lang="fr-FR" sz="1400" dirty="0">
                <a:ea typeface="Times New Roman" panose="02020603050405020304" pitchFamily="18" charset="0"/>
              </a:rPr>
              <a:t> Les locaux soient propres ( sol balayé, grosses salissures nettoyées, poubelles vidées, sanitaires désinfectés, appareils de cuissons dégraissés, décors retirés). Le matériel de nettoyage est fourni par la municipalité, mais chacun apportera ses produits de nettoyage.</a:t>
            </a:r>
          </a:p>
          <a:p>
            <a:pPr marL="342900" lvl="0" indent="-342900" algn="just">
              <a:spcAft>
                <a:spcPts val="0"/>
              </a:spcAft>
              <a:buFont typeface="Times New Roman" panose="02020603050405020304" pitchFamily="18" charset="0"/>
              <a:buChar char="-"/>
              <a:tabLst>
                <a:tab pos="342900" algn="l"/>
              </a:tabLst>
            </a:pPr>
            <a:r>
              <a:rPr lang="fr-FR" sz="1400" dirty="0">
                <a:ea typeface="Times New Roman" panose="02020603050405020304" pitchFamily="18" charset="0"/>
              </a:rPr>
              <a:t>Les locaux soient rangés (mobilier  nettoyé et remis dans sa position initiale)</a:t>
            </a:r>
          </a:p>
          <a:p>
            <a:pPr marL="342900" lvl="0" indent="-342900">
              <a:spcAft>
                <a:spcPts val="0"/>
              </a:spcAft>
              <a:buFont typeface="Times New Roman" panose="02020603050405020304" pitchFamily="18" charset="0"/>
              <a:buChar char="-"/>
              <a:tabLst>
                <a:tab pos="342900" algn="l"/>
              </a:tabLst>
            </a:pPr>
            <a:r>
              <a:rPr lang="fr-FR" sz="1400" dirty="0">
                <a:ea typeface="Times New Roman" panose="02020603050405020304" pitchFamily="18" charset="0"/>
              </a:rPr>
              <a:t>Les poubelles soient sorties après chaque manifestation et déposées dans les bornes enterrées prévues à cet effet : </a:t>
            </a:r>
          </a:p>
          <a:p>
            <a:pPr marL="342900" algn="just">
              <a:spcAft>
                <a:spcPts val="0"/>
              </a:spcAft>
            </a:pPr>
            <a:r>
              <a:rPr lang="fr-FR" sz="1400" dirty="0">
                <a:ea typeface="Times New Roman" panose="02020603050405020304" pitchFamily="18" charset="0"/>
              </a:rPr>
              <a:t>             -  les déchets périssables seront collectés en sacs clos </a:t>
            </a:r>
          </a:p>
          <a:p>
            <a:pPr marL="342900" algn="just">
              <a:spcAft>
                <a:spcPts val="0"/>
              </a:spcAft>
            </a:pPr>
            <a:r>
              <a:rPr lang="fr-FR" sz="1400" dirty="0">
                <a:ea typeface="Times New Roman" panose="02020603050405020304" pitchFamily="18" charset="0"/>
              </a:rPr>
              <a:t>             -  déchets recyclables : sacs jaunes</a:t>
            </a:r>
          </a:p>
          <a:p>
            <a:pPr marL="342900" algn="just">
              <a:spcAft>
                <a:spcPts val="0"/>
              </a:spcAft>
            </a:pPr>
            <a:r>
              <a:rPr lang="fr-FR" sz="1400" dirty="0">
                <a:ea typeface="Times New Roman" panose="02020603050405020304" pitchFamily="18" charset="0"/>
              </a:rPr>
              <a:t>             -  bouteilles en verre : bornes enterrées</a:t>
            </a:r>
          </a:p>
          <a:p>
            <a:pPr marL="342900" algn="just">
              <a:spcAft>
                <a:spcPts val="0"/>
              </a:spcAft>
            </a:pPr>
            <a:r>
              <a:rPr lang="fr-FR" sz="1400" dirty="0">
                <a:ea typeface="Times New Roman" panose="02020603050405020304" pitchFamily="18" charset="0"/>
              </a:rPr>
              <a:t>             -  encombrants (cartons, cagettes…) en déchèterie</a:t>
            </a:r>
          </a:p>
          <a:p>
            <a:pPr marL="342900" algn="just">
              <a:spcAft>
                <a:spcPts val="0"/>
              </a:spcAft>
            </a:pPr>
            <a:r>
              <a:rPr lang="fr-FR" sz="1400" dirty="0">
                <a:ea typeface="Times New Roman" panose="02020603050405020304" pitchFamily="18" charset="0"/>
              </a:rPr>
              <a:t>                 </a:t>
            </a:r>
            <a:r>
              <a:rPr lang="fr-FR" sz="1400" i="1" dirty="0">
                <a:ea typeface="Times New Roman" panose="02020603050405020304" pitchFamily="18" charset="0"/>
              </a:rPr>
              <a:t>Bornes enterrées à proximité : soit devant la poste, soit derrière l’église</a:t>
            </a:r>
          </a:p>
          <a:p>
            <a:pPr marL="342900" algn="just">
              <a:spcAft>
                <a:spcPts val="0"/>
              </a:spcAft>
            </a:pPr>
            <a:r>
              <a:rPr lang="fr-FR" sz="1400" dirty="0">
                <a:ea typeface="Times New Roman" panose="02020603050405020304" pitchFamily="18" charset="0"/>
              </a:rPr>
              <a:t>- les extérieurs soient nettoyés et les cendriers vidés.</a:t>
            </a:r>
          </a:p>
          <a:p>
            <a:pPr algn="just">
              <a:spcAft>
                <a:spcPts val="0"/>
              </a:spcAft>
            </a:pPr>
            <a:r>
              <a:rPr lang="fr-FR" sz="1400" dirty="0">
                <a:ea typeface="Times New Roman" panose="02020603050405020304" pitchFamily="18" charset="0"/>
              </a:rPr>
              <a:t>      - les lumières soient éteintes.</a:t>
            </a:r>
          </a:p>
          <a:p>
            <a:pPr algn="just">
              <a:spcAft>
                <a:spcPts val="0"/>
              </a:spcAft>
            </a:pPr>
            <a:r>
              <a:rPr lang="fr-FR" sz="1400" dirty="0">
                <a:ea typeface="Times New Roman" panose="02020603050405020304" pitchFamily="18" charset="0"/>
              </a:rPr>
              <a:t>Les deux salles pourront être louées en même temps, les locataires partageront alors les mêmes toilettes et devront en nettoyer chacun une moitié  dans le respect et la tolérance d’autrui.</a:t>
            </a:r>
          </a:p>
          <a:p>
            <a:pPr algn="just">
              <a:spcAft>
                <a:spcPts val="0"/>
              </a:spcAft>
            </a:pPr>
            <a:r>
              <a:rPr lang="fr-FR" sz="1400" b="1" dirty="0">
                <a:ea typeface="Times New Roman" panose="02020603050405020304" pitchFamily="18" charset="0"/>
              </a:rPr>
              <a:t>La vaisselle pourra être louée </a:t>
            </a:r>
            <a:r>
              <a:rPr lang="fr-FR" sz="1400" b="1" dirty="0" err="1">
                <a:ea typeface="Times New Roman" panose="02020603050405020304" pitchFamily="18" charset="0"/>
              </a:rPr>
              <a:t>ur</a:t>
            </a:r>
            <a:r>
              <a:rPr lang="fr-FR" sz="1400" b="1" dirty="0">
                <a:ea typeface="Times New Roman" panose="02020603050405020304" pitchFamily="18" charset="0"/>
              </a:rPr>
              <a:t> place selon les tarifs établis par le conseil municipal. Elle devra être rendue propre.</a:t>
            </a:r>
          </a:p>
          <a:p>
            <a:pPr algn="just">
              <a:spcAft>
                <a:spcPts val="0"/>
              </a:spcAft>
            </a:pPr>
            <a:r>
              <a:rPr lang="fr-FR" sz="1400" dirty="0">
                <a:ea typeface="Times New Roman" panose="02020603050405020304" pitchFamily="18" charset="0"/>
              </a:rPr>
              <a:t> </a:t>
            </a:r>
          </a:p>
          <a:p>
            <a:pPr algn="just">
              <a:spcAft>
                <a:spcPts val="0"/>
              </a:spcAft>
            </a:pPr>
            <a:endParaRPr lang="fr-FR" sz="1400" dirty="0">
              <a:ea typeface="Times New Roman" panose="02020603050405020304" pitchFamily="18" charset="0"/>
            </a:endParaRPr>
          </a:p>
          <a:p>
            <a:pPr algn="just">
              <a:spcAft>
                <a:spcPts val="0"/>
              </a:spcAft>
            </a:pPr>
            <a:r>
              <a:rPr lang="fr-FR" sz="1400" dirty="0">
                <a:latin typeface="Times New Roman" panose="02020603050405020304" pitchFamily="18" charset="0"/>
                <a:ea typeface="Times New Roman" panose="02020603050405020304" pitchFamily="18" charset="0"/>
              </a:rPr>
              <a:t> </a:t>
            </a:r>
          </a:p>
          <a:p>
            <a:pPr marL="342900" lvl="0" indent="-342900">
              <a:spcAft>
                <a:spcPts val="0"/>
              </a:spcAft>
              <a:buFont typeface="Times New Roman" panose="02020603050405020304" pitchFamily="18" charset="0"/>
              <a:buChar char="-"/>
              <a:tabLst>
                <a:tab pos="571500" algn="l"/>
              </a:tabLst>
            </a:pPr>
            <a:endParaRPr lang="fr-FR" sz="1400" dirty="0">
              <a:effectLst/>
              <a:ea typeface="Times New Roman" panose="02020603050405020304" pitchFamily="18" charset="0"/>
            </a:endParaRPr>
          </a:p>
        </p:txBody>
      </p:sp>
    </p:spTree>
    <p:extLst>
      <p:ext uri="{BB962C8B-B14F-4D97-AF65-F5344CB8AC3E}">
        <p14:creationId xmlns:p14="http://schemas.microsoft.com/office/powerpoint/2010/main" val="489492652"/>
      </p:ext>
    </p:extLst>
  </p:cSld>
  <p:clrMapOvr>
    <a:masterClrMapping/>
  </p:clrMapOvr>
  <mc:AlternateContent xmlns:mc="http://schemas.openxmlformats.org/markup-compatibility/2006" xmlns:p14="http://schemas.microsoft.com/office/powerpoint/2010/main">
    <mc:Choice Requires="p14">
      <p:transition spd="slow" p14:dur="2000" advTm="36000">
        <p14:reveal/>
      </p:transition>
    </mc:Choice>
    <mc:Fallback xmlns="">
      <p:transition spd="slow" advTm="36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4000" i="1" dirty="0"/>
              <a:t>SEGONZAC            </a:t>
            </a:r>
            <a:br>
              <a:rPr lang="fr-FR" sz="4000" i="1" dirty="0"/>
            </a:br>
            <a:r>
              <a:rPr lang="fr-FR" sz="4000" i="1" dirty="0"/>
              <a:t>                    </a:t>
            </a:r>
            <a:r>
              <a:rPr lang="fr-FR" sz="2700" i="1" dirty="0"/>
              <a:t>Historique du Complexe des salles municipales</a:t>
            </a:r>
          </a:p>
        </p:txBody>
      </p:sp>
      <p:sp>
        <p:nvSpPr>
          <p:cNvPr id="6" name="ZoneTexte 5"/>
          <p:cNvSpPr txBox="1"/>
          <p:nvPr/>
        </p:nvSpPr>
        <p:spPr>
          <a:xfrm>
            <a:off x="1296537" y="2074460"/>
            <a:ext cx="8297839" cy="6001643"/>
          </a:xfrm>
          <a:prstGeom prst="rect">
            <a:avLst/>
          </a:prstGeom>
          <a:noFill/>
        </p:spPr>
        <p:txBody>
          <a:bodyPr wrap="square" rtlCol="0">
            <a:spAutoFit/>
          </a:bodyPr>
          <a:lstStyle/>
          <a:p>
            <a:r>
              <a:rPr lang="fr-FR" sz="1200" dirty="0"/>
              <a:t>Cet ensemble immobilier, situé au cœur du bourg, a été acquis par la commune en 1979, à la Société </a:t>
            </a:r>
            <a:r>
              <a:rPr lang="fr-FR" sz="1200" dirty="0" err="1"/>
              <a:t>Martell</a:t>
            </a:r>
            <a:r>
              <a:rPr lang="fr-FR" sz="1200" dirty="0"/>
              <a:t>.</a:t>
            </a:r>
          </a:p>
          <a:p>
            <a:r>
              <a:rPr lang="fr-FR" sz="1200" dirty="0"/>
              <a:t>Précédemment, ce domaine appartenait :</a:t>
            </a:r>
          </a:p>
          <a:p>
            <a:pPr lvl="0"/>
            <a:r>
              <a:rPr lang="fr-FR" sz="1200" dirty="0"/>
              <a:t>  A la Sté </a:t>
            </a:r>
            <a:r>
              <a:rPr lang="fr-FR" sz="1200" dirty="0" err="1"/>
              <a:t>Martell</a:t>
            </a:r>
            <a:r>
              <a:rPr lang="fr-FR" sz="1200" dirty="0"/>
              <a:t> et Cie S.A. par acte de juin 1967</a:t>
            </a:r>
          </a:p>
          <a:p>
            <a:pPr lvl="0"/>
            <a:r>
              <a:rPr lang="fr-FR" sz="1200" dirty="0"/>
              <a:t>  à la Sté Civile Immobilière de </a:t>
            </a:r>
            <a:r>
              <a:rPr lang="fr-FR" sz="1200" dirty="0" err="1"/>
              <a:t>Gatebourse</a:t>
            </a:r>
            <a:r>
              <a:rPr lang="fr-FR" sz="1200" dirty="0"/>
              <a:t> (déjà </a:t>
            </a:r>
            <a:r>
              <a:rPr lang="fr-FR" sz="1200" dirty="0" err="1"/>
              <a:t>Martell</a:t>
            </a:r>
            <a:r>
              <a:rPr lang="fr-FR" sz="1200" dirty="0"/>
              <a:t> ) à partir de 1950</a:t>
            </a:r>
          </a:p>
          <a:p>
            <a:pPr lvl="0"/>
            <a:r>
              <a:rPr lang="fr-FR" sz="1200" dirty="0"/>
              <a:t>  à M. Gabriel PERRION de BOUSSAC, distillateur, par acte de mai 1932</a:t>
            </a:r>
          </a:p>
          <a:p>
            <a:pPr lvl="0"/>
            <a:r>
              <a:rPr lang="fr-FR" sz="1200" dirty="0"/>
              <a:t>  à M. RICHARD Jean, avant 1932</a:t>
            </a:r>
          </a:p>
          <a:p>
            <a:r>
              <a:rPr lang="fr-FR" sz="1200" dirty="0"/>
              <a:t> </a:t>
            </a:r>
          </a:p>
          <a:p>
            <a:r>
              <a:rPr lang="fr-FR" sz="1200" dirty="0"/>
              <a:t>      En 1975, la Sté </a:t>
            </a:r>
            <a:r>
              <a:rPr lang="fr-FR" sz="1200" dirty="0" err="1"/>
              <a:t>Martell</a:t>
            </a:r>
            <a:r>
              <a:rPr lang="fr-FR" sz="1200" dirty="0"/>
              <a:t>, dans le cadre d’une restructuration regroupait ses distilleries et en 1978 elle se proposait de vendre l’ensemble. Le conseil municipal en place allait profiter d’acheter ces locaux pour se risquer dans un projet d’assez grande envergure.</a:t>
            </a:r>
          </a:p>
          <a:p>
            <a:r>
              <a:rPr lang="fr-FR" sz="1200" dirty="0"/>
              <a:t>  </a:t>
            </a:r>
          </a:p>
          <a:p>
            <a:r>
              <a:rPr lang="fr-FR" sz="1200" dirty="0"/>
              <a:t>                Cet immeuble représentait, à l’acquisition par la commune, une grande ferme comprenant une maison d’habitation, des dépendances et une distillerie.</a:t>
            </a:r>
          </a:p>
          <a:p>
            <a:r>
              <a:rPr lang="fr-FR" sz="1200" dirty="0"/>
              <a:t> </a:t>
            </a:r>
          </a:p>
          <a:p>
            <a:r>
              <a:rPr lang="fr-FR" sz="1200" dirty="0"/>
              <a:t>                Cette dernière disposait de trente-huit cuviers d’une capacité totale de 56 500 hl, ainsi que les dix alambics qui ont été conservés.</a:t>
            </a:r>
          </a:p>
          <a:p>
            <a:r>
              <a:rPr lang="fr-FR" sz="1200" dirty="0"/>
              <a:t> </a:t>
            </a:r>
          </a:p>
          <a:p>
            <a:r>
              <a:rPr lang="fr-FR" sz="1200" dirty="0"/>
              <a:t>Cette partie de l’exploitation a été utilisée aux fins de salles municipales en deux grandes salles :</a:t>
            </a:r>
          </a:p>
          <a:p>
            <a:pPr lvl="0"/>
            <a:r>
              <a:rPr lang="fr-FR" sz="1200" dirty="0"/>
              <a:t>L’une de 560 m² et l’autre de 300m²,</a:t>
            </a:r>
          </a:p>
          <a:p>
            <a:r>
              <a:rPr lang="fr-FR" sz="1200" dirty="0"/>
              <a:t>séparées par un bar à l’accueil de 90 m², et d’une grande cuisine équipée.</a:t>
            </a:r>
          </a:p>
          <a:p>
            <a:r>
              <a:rPr lang="fr-FR" sz="1200" dirty="0"/>
              <a:t>       La capacité d’accueil varie selon les manifestations pour la première de 350 à 500 personnes et pour la seconde de 150 à 300 personnes.</a:t>
            </a:r>
          </a:p>
          <a:p>
            <a:r>
              <a:rPr lang="fr-FR" sz="1200" dirty="0"/>
              <a:t>       En 1982 la 1</a:t>
            </a:r>
            <a:r>
              <a:rPr lang="fr-FR" sz="1200" baseline="30000" dirty="0"/>
              <a:t>ère</a:t>
            </a:r>
            <a:r>
              <a:rPr lang="fr-FR" sz="1200" dirty="0"/>
              <a:t> salle était inaugurée et la seconde en 1984.</a:t>
            </a:r>
          </a:p>
          <a:p>
            <a:r>
              <a:rPr lang="fr-FR" sz="1200" dirty="0"/>
              <a:t> </a:t>
            </a:r>
          </a:p>
          <a:p>
            <a:r>
              <a:rPr lang="fr-FR" sz="1200" dirty="0"/>
              <a:t> </a:t>
            </a:r>
          </a:p>
          <a:p>
            <a:r>
              <a:rPr lang="fr-FR" sz="1200" dirty="0"/>
              <a:t>    </a:t>
            </a:r>
          </a:p>
          <a:p>
            <a:r>
              <a:rPr lang="fr-FR" sz="1200" dirty="0"/>
              <a:t> </a:t>
            </a:r>
          </a:p>
          <a:p>
            <a:r>
              <a:rPr lang="fr-FR" sz="1200" dirty="0"/>
              <a:t> </a:t>
            </a:r>
          </a:p>
          <a:p>
            <a:r>
              <a:rPr lang="fr-FR" sz="1200" dirty="0"/>
              <a:t> </a:t>
            </a:r>
          </a:p>
          <a:p>
            <a:r>
              <a:rPr lang="fr-FR" sz="1200" dirty="0"/>
              <a:t> </a:t>
            </a:r>
          </a:p>
          <a:p>
            <a:r>
              <a:rPr lang="fr-FR" sz="1200" dirty="0"/>
              <a:t> </a:t>
            </a:r>
          </a:p>
        </p:txBody>
      </p:sp>
    </p:spTree>
    <p:extLst>
      <p:ext uri="{BB962C8B-B14F-4D97-AF65-F5344CB8AC3E}">
        <p14:creationId xmlns:p14="http://schemas.microsoft.com/office/powerpoint/2010/main" val="3251389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3218">
        <p15:prstTrans prst="prestige"/>
      </p:transition>
    </mc:Choice>
    <mc:Fallback xmlns="">
      <p:transition spd="slow" advTm="33218">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36478" y="163773"/>
            <a:ext cx="10331355" cy="7848302"/>
          </a:xfrm>
          <a:prstGeom prst="rect">
            <a:avLst/>
          </a:prstGeom>
          <a:noFill/>
        </p:spPr>
        <p:txBody>
          <a:bodyPr wrap="square" rtlCol="0">
            <a:spAutoFit/>
          </a:bodyPr>
          <a:lstStyle/>
          <a:p>
            <a:endParaRPr lang="fr-FR" sz="1400" u="sng" dirty="0"/>
          </a:p>
          <a:p>
            <a:r>
              <a:rPr lang="fr-FR" sz="1400" u="sng" dirty="0"/>
              <a:t>Déclarations règlementaires  :</a:t>
            </a:r>
          </a:p>
          <a:p>
            <a:endParaRPr lang="fr-FR" sz="1400" u="sng" dirty="0"/>
          </a:p>
          <a:p>
            <a:r>
              <a:rPr lang="fr-FR" sz="1400" dirty="0"/>
              <a:t>Les manifestations festives (bals, concerts, repas...) organisées par les associations au cours desquelles est diffusée de la musique, doivent être déclarées à la SACEM.</a:t>
            </a:r>
          </a:p>
          <a:p>
            <a:endParaRPr lang="fr-FR" sz="1400" dirty="0"/>
          </a:p>
          <a:p>
            <a:r>
              <a:rPr lang="fr-FR" sz="1400" dirty="0"/>
              <a:t>L’ouverture d’un débit de boissons doit faire l’objet d’une déclaration à la Mairie.</a:t>
            </a:r>
          </a:p>
          <a:p>
            <a:endParaRPr lang="fr-FR" sz="1400" dirty="0"/>
          </a:p>
          <a:p>
            <a:endParaRPr lang="fr-FR" sz="1400" dirty="0"/>
          </a:p>
          <a:p>
            <a:r>
              <a:rPr lang="fr-FR" sz="1400" i="1" dirty="0"/>
              <a:t>Chaque utilisateur doit avoir conscience que le règlement ne cherche en aucune façon  à limiter la liberté de chacun mais au contraire à préserver la qualité d’accueil des lieux. </a:t>
            </a:r>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r>
              <a:rPr lang="fr-FR" sz="1400" dirty="0"/>
              <a:t>Mairie de Segonzac </a:t>
            </a:r>
          </a:p>
          <a:p>
            <a:r>
              <a:rPr lang="fr-FR" sz="1400" dirty="0"/>
              <a:t>Place Pierre </a:t>
            </a:r>
            <a:r>
              <a:rPr lang="fr-FR" sz="1400" dirty="0" err="1"/>
              <a:t>Frapin</a:t>
            </a:r>
            <a:r>
              <a:rPr lang="fr-FR" sz="1400" dirty="0"/>
              <a:t> . BP10. 16130 Segonzac</a:t>
            </a:r>
          </a:p>
          <a:p>
            <a:r>
              <a:rPr lang="fr-FR" sz="1400" dirty="0"/>
              <a:t>Tél. : 05 45 83 40 41</a:t>
            </a:r>
          </a:p>
          <a:p>
            <a:r>
              <a:rPr lang="fr-FR" sz="1400" dirty="0" err="1"/>
              <a:t>E.Mail</a:t>
            </a:r>
            <a:r>
              <a:rPr lang="fr-FR" sz="1400" dirty="0"/>
              <a:t> : mairie.segonzac@wanadoo.fr</a:t>
            </a:r>
          </a:p>
          <a:p>
            <a:endParaRPr lang="fr-FR" sz="1400" dirty="0"/>
          </a:p>
          <a:p>
            <a:endParaRPr lang="fr-FR" sz="1400" dirty="0"/>
          </a:p>
          <a:p>
            <a:endParaRPr lang="fr-FR" sz="1400" dirty="0"/>
          </a:p>
          <a:p>
            <a:endParaRPr lang="fr-FR" sz="1400" dirty="0"/>
          </a:p>
          <a:p>
            <a:endParaRPr lang="fr-FR" sz="1400" dirty="0"/>
          </a:p>
        </p:txBody>
      </p:sp>
    </p:spTree>
    <p:extLst>
      <p:ext uri="{BB962C8B-B14F-4D97-AF65-F5344CB8AC3E}">
        <p14:creationId xmlns:p14="http://schemas.microsoft.com/office/powerpoint/2010/main" val="1744935113"/>
      </p:ext>
    </p:extLst>
  </p:cSld>
  <p:clrMapOvr>
    <a:masterClrMapping/>
  </p:clrMapOvr>
  <mc:AlternateContent xmlns:mc="http://schemas.openxmlformats.org/markup-compatibility/2006" xmlns:p14="http://schemas.microsoft.com/office/powerpoint/2010/main">
    <mc:Choice Requires="p14">
      <p:transition spd="slow" p14:dur="1750" advTm="8000">
        <p:push dir="u"/>
      </p:transition>
    </mc:Choice>
    <mc:Fallback xmlns="">
      <p:transition spd="slow" advTm="8000">
        <p:push dir="u"/>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chemeClr val="bg2">
                    <a:lumMod val="60000"/>
                    <a:lumOff val="40000"/>
                  </a:schemeClr>
                </a:solidFill>
              </a:rPr>
              <a:t>Plan salles municipales</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5521" y="2019868"/>
            <a:ext cx="6492521" cy="4675104"/>
          </a:xfrm>
          <a:prstGeom prst="rect">
            <a:avLst/>
          </a:prstGeom>
        </p:spPr>
      </p:pic>
    </p:spTree>
    <p:extLst>
      <p:ext uri="{BB962C8B-B14F-4D97-AF65-F5344CB8AC3E}">
        <p14:creationId xmlns:p14="http://schemas.microsoft.com/office/powerpoint/2010/main" val="787777622"/>
      </p:ext>
    </p:extLst>
  </p:cSld>
  <p:clrMapOvr>
    <a:masterClrMapping/>
  </p:clrMapOvr>
  <mc:AlternateContent xmlns:mc="http://schemas.openxmlformats.org/markup-compatibility/2006" xmlns:p14="http://schemas.microsoft.com/office/powerpoint/2010/main">
    <mc:Choice Requires="p14">
      <p:transition spd="slow" p14:dur="3000" advTm="3000">
        <p:split orient="vert"/>
      </p:transition>
    </mc:Choice>
    <mc:Fallback xmlns="">
      <p:transition spd="slow" advTm="3000">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chemeClr val="bg2">
                    <a:lumMod val="60000"/>
                    <a:lumOff val="40000"/>
                  </a:schemeClr>
                </a:solidFill>
              </a:rPr>
              <a:t>Pour nous retrouver</a:t>
            </a:r>
          </a:p>
        </p:txBody>
      </p:sp>
      <p:pic>
        <p:nvPicPr>
          <p:cNvPr id="1026" name="Picture 2" descr="BF369AD6"/>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a:off x="6035862" y="1095477"/>
            <a:ext cx="4840265" cy="6684781"/>
          </a:xfrm>
          <a:prstGeom prst="rect">
            <a:avLst/>
          </a:prstGeom>
          <a:blipFill>
            <a:blip r:embed="rId4"/>
            <a:tile tx="0" ty="0" sx="100000" sy="100000" flip="none" algn="tl"/>
          </a:blipFill>
          <a:ln w="9525" cmpd="sng">
            <a:solidFill>
              <a:srgbClr val="C00000"/>
            </a:solidFill>
            <a:miter lim="800000"/>
            <a:headEnd/>
            <a:tailEnd/>
          </a:ln>
        </p:spPr>
      </p:pic>
      <p:sp>
        <p:nvSpPr>
          <p:cNvPr id="7" name="ZoneTexte 6"/>
          <p:cNvSpPr txBox="1"/>
          <p:nvPr/>
        </p:nvSpPr>
        <p:spPr>
          <a:xfrm>
            <a:off x="395785" y="3057098"/>
            <a:ext cx="4312693" cy="2308324"/>
          </a:xfrm>
          <a:prstGeom prst="rect">
            <a:avLst/>
          </a:prstGeom>
          <a:noFill/>
        </p:spPr>
        <p:txBody>
          <a:bodyPr wrap="square" rtlCol="0">
            <a:spAutoFit/>
          </a:bodyPr>
          <a:lstStyle/>
          <a:p>
            <a:pPr algn="ctr"/>
            <a:r>
              <a:rPr lang="fr-FR" sz="3600" dirty="0">
                <a:solidFill>
                  <a:schemeClr val="bg2">
                    <a:lumMod val="50000"/>
                  </a:schemeClr>
                </a:solidFill>
              </a:rPr>
              <a:t>Salles des Distilleries </a:t>
            </a:r>
          </a:p>
          <a:p>
            <a:pPr algn="ctr"/>
            <a:r>
              <a:rPr lang="fr-FR" sz="3600" dirty="0">
                <a:solidFill>
                  <a:schemeClr val="bg2">
                    <a:lumMod val="50000"/>
                  </a:schemeClr>
                </a:solidFill>
              </a:rPr>
              <a:t>2, Rue Aimé Richard</a:t>
            </a:r>
          </a:p>
          <a:p>
            <a:pPr algn="ctr"/>
            <a:r>
              <a:rPr lang="fr-FR" sz="3600" dirty="0">
                <a:solidFill>
                  <a:schemeClr val="bg2">
                    <a:lumMod val="50000"/>
                  </a:schemeClr>
                </a:solidFill>
              </a:rPr>
              <a:t>16130 SEGONZAC</a:t>
            </a:r>
          </a:p>
        </p:txBody>
      </p:sp>
    </p:spTree>
    <p:extLst>
      <p:ext uri="{BB962C8B-B14F-4D97-AF65-F5344CB8AC3E}">
        <p14:creationId xmlns:p14="http://schemas.microsoft.com/office/powerpoint/2010/main" val="3830418544"/>
      </p:ext>
    </p:extLst>
  </p:cSld>
  <p:clrMapOvr>
    <a:masterClrMapping/>
  </p:clrMapOvr>
  <mc:AlternateContent xmlns:mc="http://schemas.openxmlformats.org/markup-compatibility/2006" xmlns:p14="http://schemas.microsoft.com/office/powerpoint/2010/main">
    <mc:Choice Requires="p14">
      <p:transition spd="slow" p14:dur="3000" advTm="2000">
        <p:wipe/>
      </p:transition>
    </mc:Choice>
    <mc:Fallback xmlns="">
      <p:transition spd="slow" advTm="2000">
        <p:wip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chemeClr val="bg2">
                    <a:lumMod val="60000"/>
                    <a:lumOff val="40000"/>
                  </a:schemeClr>
                </a:solidFill>
              </a:rPr>
              <a:t>Pour nous contacter</a:t>
            </a:r>
          </a:p>
        </p:txBody>
      </p:sp>
      <p:sp>
        <p:nvSpPr>
          <p:cNvPr id="3" name="Espace réservé du contenu 2"/>
          <p:cNvSpPr>
            <a:spLocks noGrp="1"/>
          </p:cNvSpPr>
          <p:nvPr>
            <p:ph idx="1"/>
          </p:nvPr>
        </p:nvSpPr>
        <p:spPr>
          <a:xfrm>
            <a:off x="3043451" y="2336873"/>
            <a:ext cx="7250731" cy="1378730"/>
          </a:xfrm>
        </p:spPr>
        <p:txBody>
          <a:bodyPr/>
          <a:lstStyle/>
          <a:p>
            <a:pPr marL="0" indent="0">
              <a:buNone/>
            </a:pPr>
            <a:r>
              <a:rPr lang="fr-FR" dirty="0"/>
              <a:t> </a:t>
            </a:r>
          </a:p>
          <a:p>
            <a:pPr marL="0" indent="0">
              <a:buNone/>
            </a:pPr>
            <a:r>
              <a:rPr lang="fr-FR" dirty="0"/>
              <a:t> </a:t>
            </a:r>
          </a:p>
        </p:txBody>
      </p:sp>
      <p:sp>
        <p:nvSpPr>
          <p:cNvPr id="6" name="ZoneTexte 5"/>
          <p:cNvSpPr txBox="1"/>
          <p:nvPr/>
        </p:nvSpPr>
        <p:spPr>
          <a:xfrm>
            <a:off x="2151156" y="2409741"/>
            <a:ext cx="6511401" cy="2308324"/>
          </a:xfrm>
          <a:prstGeom prst="rect">
            <a:avLst/>
          </a:prstGeom>
          <a:noFill/>
        </p:spPr>
        <p:txBody>
          <a:bodyPr wrap="square" rtlCol="0">
            <a:spAutoFit/>
          </a:bodyPr>
          <a:lstStyle/>
          <a:p>
            <a:r>
              <a:rPr lang="fr-FR" sz="3200" dirty="0">
                <a:solidFill>
                  <a:schemeClr val="bg2">
                    <a:lumMod val="75000"/>
                  </a:schemeClr>
                </a:solidFill>
              </a:rPr>
              <a:t> </a:t>
            </a:r>
            <a:r>
              <a:rPr lang="fr-FR" sz="3200" dirty="0">
                <a:solidFill>
                  <a:schemeClr val="bg2">
                    <a:lumMod val="50000"/>
                  </a:schemeClr>
                </a:solidFill>
              </a:rPr>
              <a:t>05 45 83 44 13</a:t>
            </a:r>
          </a:p>
          <a:p>
            <a:endParaRPr lang="fr-FR" sz="3200" dirty="0">
              <a:solidFill>
                <a:schemeClr val="bg2">
                  <a:lumMod val="50000"/>
                </a:schemeClr>
              </a:solidFill>
            </a:endParaRPr>
          </a:p>
          <a:p>
            <a:r>
              <a:rPr lang="fr-FR" sz="2000" dirty="0">
                <a:solidFill>
                  <a:schemeClr val="bg2">
                    <a:lumMod val="50000"/>
                  </a:schemeClr>
                </a:solidFill>
              </a:rPr>
              <a:t>  Horaires d’ouverture</a:t>
            </a:r>
          </a:p>
          <a:p>
            <a:r>
              <a:rPr lang="fr-FR" sz="2000" dirty="0">
                <a:solidFill>
                  <a:schemeClr val="bg2">
                    <a:lumMod val="50000"/>
                  </a:schemeClr>
                </a:solidFill>
              </a:rPr>
              <a:t>     lundi                               8h-12h  13h00-16h30</a:t>
            </a:r>
          </a:p>
          <a:p>
            <a:r>
              <a:rPr lang="fr-FR" sz="2000" dirty="0">
                <a:solidFill>
                  <a:schemeClr val="bg2">
                    <a:lumMod val="50000"/>
                  </a:schemeClr>
                </a:solidFill>
              </a:rPr>
              <a:t>     mardi-mercredi-jeudi      8h-12h  13h00-16h30</a:t>
            </a:r>
          </a:p>
          <a:p>
            <a:r>
              <a:rPr lang="fr-FR" sz="2000" dirty="0">
                <a:solidFill>
                  <a:schemeClr val="bg2">
                    <a:lumMod val="50000"/>
                  </a:schemeClr>
                </a:solidFill>
              </a:rPr>
              <a:t>     vendredi                         8h-13h      </a:t>
            </a:r>
            <a:r>
              <a:rPr lang="fr-FR" dirty="0">
                <a:solidFill>
                  <a:schemeClr val="bg2">
                    <a:lumMod val="50000"/>
                  </a:schemeClr>
                </a:solidFill>
              </a:rPr>
              <a:t>Fermé</a:t>
            </a: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4643" y="4805461"/>
            <a:ext cx="633027" cy="646495"/>
          </a:xfrm>
          <a:prstGeom prst="rect">
            <a:avLst/>
          </a:prstGeom>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705" y="2154618"/>
            <a:ext cx="1198942" cy="1198942"/>
          </a:xfrm>
          <a:prstGeom prst="rect">
            <a:avLst/>
          </a:prstGeom>
        </p:spPr>
      </p:pic>
      <p:sp>
        <p:nvSpPr>
          <p:cNvPr id="11" name="ZoneTexte 10"/>
          <p:cNvSpPr txBox="1"/>
          <p:nvPr/>
        </p:nvSpPr>
        <p:spPr>
          <a:xfrm>
            <a:off x="2508614" y="4979159"/>
            <a:ext cx="4258102" cy="400110"/>
          </a:xfrm>
          <a:prstGeom prst="rect">
            <a:avLst/>
          </a:prstGeom>
          <a:noFill/>
        </p:spPr>
        <p:txBody>
          <a:bodyPr wrap="square" rtlCol="0">
            <a:spAutoFit/>
          </a:bodyPr>
          <a:lstStyle/>
          <a:p>
            <a:r>
              <a:rPr lang="fr-FR" sz="2000" dirty="0">
                <a:solidFill>
                  <a:schemeClr val="bg2">
                    <a:lumMod val="60000"/>
                    <a:lumOff val="40000"/>
                  </a:schemeClr>
                </a:solidFill>
              </a:rPr>
              <a:t> </a:t>
            </a:r>
            <a:r>
              <a:rPr lang="fr-FR" sz="2000" dirty="0">
                <a:solidFill>
                  <a:schemeClr val="bg2">
                    <a:lumMod val="50000"/>
                  </a:schemeClr>
                </a:solidFill>
              </a:rPr>
              <a:t>salles.distilleries@segonzac.fr</a:t>
            </a:r>
          </a:p>
        </p:txBody>
      </p:sp>
      <p:sp>
        <p:nvSpPr>
          <p:cNvPr id="14" name="ZoneTexte 13"/>
          <p:cNvSpPr txBox="1"/>
          <p:nvPr/>
        </p:nvSpPr>
        <p:spPr>
          <a:xfrm>
            <a:off x="8941676" y="5908637"/>
            <a:ext cx="4230806" cy="369332"/>
          </a:xfrm>
          <a:prstGeom prst="rect">
            <a:avLst/>
          </a:prstGeom>
          <a:noFill/>
        </p:spPr>
        <p:txBody>
          <a:bodyPr wrap="square" rtlCol="0">
            <a:spAutoFit/>
          </a:bodyPr>
          <a:lstStyle/>
          <a:p>
            <a:r>
              <a:rPr lang="fr-FR" dirty="0">
                <a:solidFill>
                  <a:schemeClr val="bg2">
                    <a:lumMod val="40000"/>
                    <a:lumOff val="60000"/>
                  </a:schemeClr>
                </a:solidFill>
              </a:rPr>
              <a:t>https://www.segonzac.fr</a:t>
            </a:r>
          </a:p>
        </p:txBody>
      </p:sp>
      <p:sp>
        <p:nvSpPr>
          <p:cNvPr id="20" name="Rectangle 19"/>
          <p:cNvSpPr/>
          <p:nvPr/>
        </p:nvSpPr>
        <p:spPr>
          <a:xfrm>
            <a:off x="7985770" y="5908637"/>
            <a:ext cx="676788" cy="369332"/>
          </a:xfrm>
          <a:prstGeom prst="rect">
            <a:avLst/>
          </a:prstGeom>
          <a:gradFill>
            <a:gsLst>
              <a:gs pos="15900">
                <a:srgbClr val="351205"/>
              </a:gs>
              <a:gs pos="0">
                <a:schemeClr val="bg2">
                  <a:lumMod val="50000"/>
                </a:schemeClr>
              </a:gs>
              <a:gs pos="20000">
                <a:schemeClr val="bg2">
                  <a:lumMod val="50000"/>
                </a:schemeClr>
              </a:gs>
              <a:gs pos="100000">
                <a:schemeClr val="dk1">
                  <a:shade val="78000"/>
                  <a:satMod val="120000"/>
                  <a:lumMod val="99000"/>
                </a:schemeClr>
              </a:gs>
            </a:gsLst>
          </a:gradFill>
        </p:spPr>
        <p:style>
          <a:lnRef idx="1">
            <a:schemeClr val="dk1"/>
          </a:lnRef>
          <a:fillRef idx="3">
            <a:schemeClr val="dk1"/>
          </a:fillRef>
          <a:effectRef idx="2">
            <a:schemeClr val="dk1"/>
          </a:effectRef>
          <a:fontRef idx="minor">
            <a:schemeClr val="lt1"/>
          </a:fontRef>
        </p:style>
        <p:txBody>
          <a:bodyPr wrap="none">
            <a:spAutoFit/>
          </a:bodyPr>
          <a:lstStyle/>
          <a:p>
            <a:pPr algn="ctr"/>
            <a:r>
              <a:rPr lang="fr-FR" b="1" spc="50" dirty="0">
                <a:ln w="9525" cmpd="sng">
                  <a:solidFill>
                    <a:schemeClr val="accent1"/>
                  </a:solidFill>
                  <a:prstDash val="solid"/>
                </a:ln>
                <a:solidFill>
                  <a:srgbClr val="70AD47">
                    <a:tint val="1000"/>
                  </a:srgbClr>
                </a:solidFill>
                <a:effectLst>
                  <a:glow rad="38100">
                    <a:schemeClr val="accent1">
                      <a:alpha val="40000"/>
                    </a:schemeClr>
                  </a:glow>
                </a:effectLst>
              </a:rPr>
              <a:t>WEB</a:t>
            </a:r>
          </a:p>
        </p:txBody>
      </p:sp>
    </p:spTree>
    <p:extLst>
      <p:ext uri="{BB962C8B-B14F-4D97-AF65-F5344CB8AC3E}">
        <p14:creationId xmlns:p14="http://schemas.microsoft.com/office/powerpoint/2010/main" val="3462618491"/>
      </p:ext>
    </p:extLst>
  </p:cSld>
  <p:clrMapOvr>
    <a:masterClrMapping/>
  </p:clrMapOvr>
  <mc:AlternateContent xmlns:mc="http://schemas.openxmlformats.org/markup-compatibility/2006" xmlns:p14="http://schemas.microsoft.com/office/powerpoint/2010/main">
    <mc:Choice Requires="p14">
      <p:transition spd="slow" p14:dur="4000" advTm="2000">
        <p:wipe/>
      </p:transition>
    </mc:Choice>
    <mc:Fallback xmlns="">
      <p:transition spd="slow" advTm="2000">
        <p:wip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pPr algn="ctr"/>
            <a:r>
              <a:rPr lang="fr-FR" i="1" dirty="0">
                <a:solidFill>
                  <a:schemeClr val="accent1">
                    <a:lumMod val="40000"/>
                    <a:lumOff val="60000"/>
                  </a:schemeClr>
                </a:solidFill>
                <a:latin typeface="Century" panose="02040604050505020304" pitchFamily="18" charset="0"/>
              </a:rPr>
              <a:t>Autrefois</a:t>
            </a:r>
          </a:p>
        </p:txBody>
      </p:sp>
      <p:pic>
        <p:nvPicPr>
          <p:cNvPr id="2" name="Espace réservé pour une image  1"/>
          <p:cNvPicPr>
            <a:picLocks noGrp="1" noChangeAspect="1"/>
          </p:cNvPicPr>
          <p:nvPr>
            <p:ph type="pic" idx="21"/>
          </p:nvPr>
        </p:nvPicPr>
        <p:blipFill>
          <a:blip r:embed="rId2">
            <a:extLst>
              <a:ext uri="{28A0092B-C50C-407E-A947-70E740481C1C}">
                <a14:useLocalDpi xmlns:a14="http://schemas.microsoft.com/office/drawing/2010/main" val="0"/>
              </a:ext>
            </a:extLst>
          </a:blip>
          <a:srcRect t="18444" b="18444"/>
          <a:stretch>
            <a:fillRect/>
          </a:stretch>
        </p:blipFill>
        <p:spPr>
          <a:xfrm>
            <a:off x="5765422" y="2937134"/>
            <a:ext cx="4326077" cy="2152277"/>
          </a:xfrm>
          <a:prstGeom prst="rect">
            <a:avLst/>
          </a:prstGeom>
          <a:ln>
            <a:noFill/>
          </a:ln>
          <a:effectLst>
            <a:softEdge rad="112500"/>
          </a:effectLst>
        </p:spPr>
      </p:pic>
      <p:sp>
        <p:nvSpPr>
          <p:cNvPr id="13" name="Espace réservé pour une image  6"/>
          <p:cNvSpPr txBox="1">
            <a:spLocks/>
          </p:cNvSpPr>
          <p:nvPr/>
        </p:nvSpPr>
        <p:spPr>
          <a:xfrm>
            <a:off x="832718" y="2489273"/>
            <a:ext cx="3049705" cy="1524000"/>
          </a:xfrm>
          <a:prstGeom prst="roundRect">
            <a:avLst>
              <a:gd name="adj" fmla="val 0"/>
            </a:avLst>
          </a:prstGeom>
          <a:effectLst>
            <a:outerShdw blurRad="50800" dist="50800" dir="5400000" algn="tl" rotWithShape="0">
              <a:srgbClr val="000000">
                <a:alpha val="43000"/>
              </a:srgbClr>
            </a:outerShdw>
          </a:effectLst>
        </p:spPr>
        <p:txBody>
          <a:bodyPr/>
          <a:lstStyle/>
          <a:p>
            <a:endParaRPr lang="fr-FR"/>
          </a:p>
        </p:txBody>
      </p:sp>
      <p:pic>
        <p:nvPicPr>
          <p:cNvPr id="1026" name="Picture 2" descr="photo de la not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045" y="2584523"/>
            <a:ext cx="3619500" cy="2857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6028161"/>
      </p:ext>
    </p:extLst>
  </p:cSld>
  <p:clrMapOvr>
    <a:masterClrMapping/>
  </p:clrMapOvr>
  <mc:AlternateContent xmlns:mc="http://schemas.openxmlformats.org/markup-compatibility/2006" xmlns:p14="http://schemas.microsoft.com/office/powerpoint/2010/main">
    <mc:Choice Requires="p14">
      <p:transition spd="slow" p14:dur="7000" advTm="1000">
        <p14:reveal/>
      </p:transition>
    </mc:Choice>
    <mc:Fallback xmlns="">
      <p:transition spd="slow" advTm="1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1056" y="942569"/>
            <a:ext cx="9613861" cy="1191482"/>
          </a:xfrm>
        </p:spPr>
        <p:txBody>
          <a:bodyPr>
            <a:noAutofit/>
          </a:bodyPr>
          <a:lstStyle/>
          <a:p>
            <a:r>
              <a:rPr lang="fr-FR" dirty="0"/>
              <a:t>Chevalier de la Croix Maron</a:t>
            </a:r>
            <a:br>
              <a:rPr lang="fr-FR" sz="1200" dirty="0"/>
            </a:br>
            <a:r>
              <a:rPr lang="fr-FR" sz="1200" i="1" dirty="0"/>
              <a:t>Selon la légende, la double distillation fut inventée par le chevalier Jacques de la Croix Maron de Segonzac, qui rêva que Satan tentait de damner son âme. Il était dans le chaudron du diable : son âme résista à une première « cuisson », le diable dû alors la soumettre à une 2</a:t>
            </a:r>
            <a:r>
              <a:rPr lang="fr-FR" sz="1200" i="1" baseline="30000" dirty="0"/>
              <a:t>ème</a:t>
            </a:r>
            <a:r>
              <a:rPr lang="fr-FR" sz="1200" i="1" dirty="0"/>
              <a:t> « cuisson ». A son réveil, le chevalier eut l’idée d’appliquer son rêve au vin des Charentes, c’est-à-dire d’utiliser la « double-chauffe ».</a:t>
            </a:r>
            <a:br>
              <a:rPr lang="fr-FR" sz="1200" dirty="0"/>
            </a:br>
            <a:br>
              <a:rPr lang="fr-FR" sz="1200" dirty="0"/>
            </a:br>
            <a:br>
              <a:rPr lang="fr-FR" sz="1200" dirty="0"/>
            </a:br>
            <a:endParaRPr lang="fr-FR" sz="12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97698" y="2336800"/>
            <a:ext cx="4780579" cy="3598863"/>
          </a:xfrm>
        </p:spPr>
      </p:pic>
    </p:spTree>
    <p:extLst>
      <p:ext uri="{BB962C8B-B14F-4D97-AF65-F5344CB8AC3E}">
        <p14:creationId xmlns:p14="http://schemas.microsoft.com/office/powerpoint/2010/main" val="3585293774"/>
      </p:ext>
    </p:extLst>
  </p:cSld>
  <p:clrMapOvr>
    <a:masterClrMapping/>
  </p:clrMapOvr>
  <mc:AlternateContent xmlns:mc="http://schemas.openxmlformats.org/markup-compatibility/2006" xmlns:p14="http://schemas.microsoft.com/office/powerpoint/2010/main">
    <mc:Choice Requires="p14">
      <p:transition spd="slow" p14:dur="1400" advTm="10000">
        <p14:ripple/>
      </p:transition>
    </mc:Choice>
    <mc:Fallback xmlns="">
      <p:transition spd="slow" advTm="1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solidFill>
                  <a:schemeClr val="bg2">
                    <a:lumMod val="20000"/>
                    <a:lumOff val="80000"/>
                  </a:schemeClr>
                </a:solidFill>
              </a:rPr>
              <a:t>Le Complexe des Distilleries</a:t>
            </a:r>
          </a:p>
        </p:txBody>
      </p:sp>
      <p:sp>
        <p:nvSpPr>
          <p:cNvPr id="4" name="Espace réservé du texte 3"/>
          <p:cNvSpPr>
            <a:spLocks noGrp="1"/>
          </p:cNvSpPr>
          <p:nvPr>
            <p:ph type="body" sz="half" idx="2"/>
          </p:nvPr>
        </p:nvSpPr>
        <p:spPr>
          <a:xfrm>
            <a:off x="259308" y="4711615"/>
            <a:ext cx="10034874" cy="1090789"/>
          </a:xfrm>
        </p:spPr>
        <p:txBody>
          <a:bodyPr>
            <a:normAutofit fontScale="25000" lnSpcReduction="20000"/>
          </a:bodyPr>
          <a:lstStyle/>
          <a:p>
            <a:endParaRPr lang="fr-FR" dirty="0">
              <a:latin typeface="Book Antiqua" panose="02040602050305030304" pitchFamily="18" charset="0"/>
            </a:endParaRPr>
          </a:p>
          <a:p>
            <a:r>
              <a:rPr lang="fr-FR" sz="7200" dirty="0">
                <a:solidFill>
                  <a:schemeClr val="bg2">
                    <a:lumMod val="60000"/>
                    <a:lumOff val="40000"/>
                  </a:schemeClr>
                </a:solidFill>
              </a:rPr>
              <a:t>Mariages - réceptions                                   Salons</a:t>
            </a:r>
          </a:p>
          <a:p>
            <a:r>
              <a:rPr lang="fr-FR" sz="7200" dirty="0">
                <a:solidFill>
                  <a:schemeClr val="bg2">
                    <a:lumMod val="60000"/>
                    <a:lumOff val="40000"/>
                  </a:schemeClr>
                </a:solidFill>
              </a:rPr>
              <a:t>Réunions - assemblée générale                     Manifestations diverses</a:t>
            </a:r>
          </a:p>
          <a:p>
            <a:r>
              <a:rPr lang="fr-FR" sz="7200" dirty="0">
                <a:solidFill>
                  <a:schemeClr val="bg2">
                    <a:lumMod val="60000"/>
                    <a:lumOff val="40000"/>
                  </a:schemeClr>
                </a:solidFill>
              </a:rPr>
              <a:t>Congrès – séminaires                                     …</a:t>
            </a:r>
          </a:p>
          <a:p>
            <a:endParaRPr lang="fr-FR" dirty="0">
              <a:solidFill>
                <a:schemeClr val="bg2">
                  <a:lumMod val="60000"/>
                  <a:lumOff val="40000"/>
                </a:schemeClr>
              </a:solidFill>
            </a:endParaRPr>
          </a:p>
        </p:txBody>
      </p:sp>
      <p:pic>
        <p:nvPicPr>
          <p:cNvPr id="5" name="Espace réservé pour une image  4"/>
          <p:cNvPicPr>
            <a:picLocks noGrp="1" noChangeAspect="1"/>
          </p:cNvPicPr>
          <p:nvPr>
            <p:ph type="pic" idx="4294967295"/>
          </p:nvPr>
        </p:nvPicPr>
        <p:blipFill>
          <a:blip r:embed="rId2">
            <a:extLst>
              <a:ext uri="{28A0092B-C50C-407E-A947-70E740481C1C}">
                <a14:useLocalDpi xmlns:a14="http://schemas.microsoft.com/office/drawing/2010/main" val="0"/>
              </a:ext>
            </a:extLst>
          </a:blip>
          <a:srcRect t="3127" b="3127"/>
          <a:stretch>
            <a:fillRect/>
          </a:stretch>
        </p:blipFill>
        <p:spPr>
          <a:xfrm rot="347586">
            <a:off x="6289061" y="606540"/>
            <a:ext cx="5426075" cy="3598862"/>
          </a:xfrm>
          <a:prstGeom prst="rect">
            <a:avLst/>
          </a:prstGeom>
        </p:spPr>
      </p:pic>
    </p:spTree>
    <p:extLst>
      <p:ext uri="{BB962C8B-B14F-4D97-AF65-F5344CB8AC3E}">
        <p14:creationId xmlns:p14="http://schemas.microsoft.com/office/powerpoint/2010/main" val="1039672796"/>
      </p:ext>
    </p:extLst>
  </p:cSld>
  <p:clrMapOvr>
    <a:masterClrMapping/>
  </p:clrMapOvr>
  <mc:AlternateContent xmlns:mc="http://schemas.openxmlformats.org/markup-compatibility/2006" xmlns:p14="http://schemas.microsoft.com/office/powerpoint/2010/main">
    <mc:Choice Requires="p14">
      <p:transition spd="slow" p14:dur="7000" advTm="4058">
        <p14:reveal/>
      </p:transition>
    </mc:Choice>
    <mc:Fallback xmlns="">
      <p:transition spd="slow" advTm="4058">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a:xfrm>
            <a:off x="680322" y="4727261"/>
            <a:ext cx="9613859" cy="453051"/>
          </a:xfrm>
          <a:solidFill>
            <a:schemeClr val="accent1">
              <a:lumMod val="40000"/>
              <a:lumOff val="60000"/>
            </a:schemeClr>
          </a:solidFill>
        </p:spPr>
        <p:txBody>
          <a:bodyPr/>
          <a:lstStyle/>
          <a:p>
            <a:r>
              <a:rPr lang="fr-FR" dirty="0">
                <a:solidFill>
                  <a:schemeClr val="bg2"/>
                </a:solidFill>
              </a:rPr>
              <a:t>Accueillant avec ses équipements</a:t>
            </a:r>
          </a:p>
        </p:txBody>
      </p:sp>
      <p:sp>
        <p:nvSpPr>
          <p:cNvPr id="11" name="Espace réservé du texte 10"/>
          <p:cNvSpPr>
            <a:spLocks noGrp="1"/>
          </p:cNvSpPr>
          <p:nvPr>
            <p:ph type="body" sz="half" idx="2"/>
          </p:nvPr>
        </p:nvSpPr>
        <p:spPr>
          <a:solidFill>
            <a:schemeClr val="accent1">
              <a:lumMod val="40000"/>
              <a:lumOff val="60000"/>
            </a:schemeClr>
          </a:solidFill>
        </p:spPr>
        <p:txBody>
          <a:bodyPr>
            <a:normAutofit/>
          </a:bodyPr>
          <a:lstStyle/>
          <a:p>
            <a:r>
              <a:rPr lang="fr-FR" sz="1400" dirty="0">
                <a:solidFill>
                  <a:schemeClr val="bg2"/>
                </a:solidFill>
              </a:rPr>
              <a:t>Avec une surface de 90m², notre bar peut recevoir des vins d’honneur de 80 personnes ou des repas ou réunions pour 40 personnes</a:t>
            </a: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8650" y="886997"/>
            <a:ext cx="4930973" cy="3081203"/>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93358">
            <a:off x="341472" y="1988651"/>
            <a:ext cx="3343421" cy="2224102"/>
          </a:xfrm>
          <a:prstGeom prst="rect">
            <a:avLst/>
          </a:prstGeom>
        </p:spPr>
      </p:pic>
      <p:sp>
        <p:nvSpPr>
          <p:cNvPr id="6" name="Rectangle à coins arrondis 5"/>
          <p:cNvSpPr/>
          <p:nvPr/>
        </p:nvSpPr>
        <p:spPr>
          <a:xfrm>
            <a:off x="2838734" y="299850"/>
            <a:ext cx="3480180" cy="1037632"/>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6000" dirty="0">
                <a:solidFill>
                  <a:schemeClr val="bg2">
                    <a:lumMod val="60000"/>
                    <a:lumOff val="40000"/>
                  </a:schemeClr>
                </a:solidFill>
              </a:rPr>
              <a:t>Le Bar</a:t>
            </a:r>
          </a:p>
        </p:txBody>
      </p:sp>
    </p:spTree>
    <p:extLst>
      <p:ext uri="{BB962C8B-B14F-4D97-AF65-F5344CB8AC3E}">
        <p14:creationId xmlns:p14="http://schemas.microsoft.com/office/powerpoint/2010/main" val="1145074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8548">
        <p15:prstTrans prst="peelOff"/>
      </p:transition>
    </mc:Choice>
    <mc:Fallback xmlns="">
      <p:transition spd="slow" advTm="8548">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96000"/>
                <a:shade val="100000"/>
                <a:hueMod val="270000"/>
                <a:satMod val="200000"/>
                <a:lumMod val="128000"/>
              </a:schemeClr>
            </a:gs>
            <a:gs pos="73000">
              <a:schemeClr val="bg2">
                <a:shade val="100000"/>
                <a:hueMod val="100000"/>
                <a:satMod val="110000"/>
                <a:lumMod val="130000"/>
              </a:schemeClr>
            </a:gs>
            <a:gs pos="100000">
              <a:schemeClr val="bg2">
                <a:shade val="78000"/>
                <a:hueMod val="44000"/>
                <a:satMod val="200000"/>
                <a:lumMod val="69000"/>
              </a:schemeClr>
            </a:gs>
          </a:gsLst>
          <a:lin ang="2520000" scaled="0"/>
          <a:tileRect/>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292823" y="6035738"/>
            <a:ext cx="6768489" cy="717909"/>
          </a:xfrm>
          <a:effectLst>
            <a:softEdge rad="0"/>
          </a:effectLst>
        </p:spPr>
        <p:style>
          <a:lnRef idx="1">
            <a:schemeClr val="dk1"/>
          </a:lnRef>
          <a:fillRef idx="3">
            <a:schemeClr val="dk1"/>
          </a:fillRef>
          <a:effectRef idx="2">
            <a:schemeClr val="dk1"/>
          </a:effectRef>
          <a:fontRef idx="minor">
            <a:schemeClr val="lt1"/>
          </a:fontRef>
        </p:style>
        <p:txBody>
          <a:bodyPr>
            <a:noAutofit/>
          </a:bodyPr>
          <a:lstStyle/>
          <a:p>
            <a:pPr algn="ctr"/>
            <a:r>
              <a:rPr lang="fr-FR" sz="6000" dirty="0">
                <a:solidFill>
                  <a:schemeClr val="bg2">
                    <a:lumMod val="60000"/>
                    <a:lumOff val="40000"/>
                  </a:schemeClr>
                </a:solidFill>
              </a:rPr>
              <a:t>La Distillerie</a:t>
            </a:r>
          </a:p>
        </p:txBody>
      </p:sp>
      <p:sp>
        <p:nvSpPr>
          <p:cNvPr id="3" name="Espace réservé du texte 2"/>
          <p:cNvSpPr>
            <a:spLocks noGrp="1"/>
          </p:cNvSpPr>
          <p:nvPr>
            <p:ph type="body" sz="half" idx="2"/>
          </p:nvPr>
        </p:nvSpPr>
        <p:spPr>
          <a:xfrm>
            <a:off x="491319" y="4621068"/>
            <a:ext cx="9802864" cy="1247469"/>
          </a:xfrm>
          <a:solidFill>
            <a:schemeClr val="accent1">
              <a:lumMod val="40000"/>
              <a:lumOff val="60000"/>
            </a:schemeClr>
          </a:solidFill>
        </p:spPr>
        <p:style>
          <a:lnRef idx="1">
            <a:schemeClr val="accent1"/>
          </a:lnRef>
          <a:fillRef idx="2">
            <a:schemeClr val="accent1"/>
          </a:fillRef>
          <a:effectRef idx="1">
            <a:schemeClr val="accent1"/>
          </a:effectRef>
          <a:fontRef idx="minor">
            <a:schemeClr val="dk1"/>
          </a:fontRef>
        </p:style>
        <p:txBody>
          <a:bodyPr>
            <a:noAutofit/>
          </a:bodyPr>
          <a:lstStyle/>
          <a:p>
            <a:r>
              <a:rPr lang="fr-FR" sz="1400" dirty="0">
                <a:solidFill>
                  <a:schemeClr val="bg2"/>
                </a:solidFill>
              </a:rPr>
              <a:t>300 m²</a:t>
            </a:r>
          </a:p>
          <a:p>
            <a:r>
              <a:rPr lang="fr-FR" sz="1400" dirty="0">
                <a:solidFill>
                  <a:schemeClr val="bg2"/>
                </a:solidFill>
              </a:rPr>
              <a:t>300 pers.  Bal – Réunions</a:t>
            </a:r>
          </a:p>
          <a:p>
            <a:r>
              <a:rPr lang="fr-FR" sz="1400" dirty="0">
                <a:solidFill>
                  <a:schemeClr val="bg2"/>
                </a:solidFill>
              </a:rPr>
              <a:t>150 pers.  Repas–dansant        </a:t>
            </a:r>
          </a:p>
          <a:p>
            <a:r>
              <a:rPr lang="fr-FR" sz="1400" dirty="0">
                <a:solidFill>
                  <a:schemeClr val="bg2"/>
                </a:solidFill>
              </a:rPr>
              <a:t>Ecran réservé aux réunions   2.70m x 3.45m </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8996" y="277882"/>
            <a:ext cx="2710370" cy="3613827"/>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1611" y="1884585"/>
            <a:ext cx="3395679" cy="2546759"/>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313" y="277882"/>
            <a:ext cx="3772452" cy="2829339"/>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5405" y="234783"/>
            <a:ext cx="1943691" cy="1457768"/>
          </a:xfrm>
          <a:prstGeom prst="rect">
            <a:avLst/>
          </a:prstGeom>
        </p:spPr>
      </p:pic>
      <p:pic>
        <p:nvPicPr>
          <p:cNvPr id="4" name="Imag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9608" y="387484"/>
            <a:ext cx="1042357" cy="1389809"/>
          </a:xfrm>
          <a:prstGeom prst="rect">
            <a:avLst/>
          </a:prstGeom>
        </p:spPr>
      </p:pic>
    </p:spTree>
    <p:extLst>
      <p:ext uri="{BB962C8B-B14F-4D97-AF65-F5344CB8AC3E}">
        <p14:creationId xmlns:p14="http://schemas.microsoft.com/office/powerpoint/2010/main" val="453054225"/>
      </p:ext>
    </p:extLst>
  </p:cSld>
  <p:clrMapOvr>
    <a:masterClrMapping/>
  </p:clrMapOvr>
  <mc:AlternateContent xmlns:mc="http://schemas.openxmlformats.org/markup-compatibility/2006" xmlns:p14="http://schemas.microsoft.com/office/powerpoint/2010/main">
    <mc:Choice Requires="p14">
      <p:transition spd="slow" p14:dur="8000" advTm="6326">
        <p14:reveal/>
      </p:transition>
    </mc:Choice>
    <mc:Fallback xmlns="">
      <p:transition spd="slow" advTm="6326">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solidFill>
            <a:schemeClr val="accent1">
              <a:lumMod val="40000"/>
              <a:lumOff val="60000"/>
            </a:schemeClr>
          </a:solidFill>
          <a:ln>
            <a:solidFill>
              <a:schemeClr val="accent1">
                <a:lumMod val="40000"/>
                <a:lumOff val="60000"/>
              </a:schemeClr>
            </a:solidFill>
          </a:ln>
        </p:spPr>
        <p:txBody>
          <a:bodyPr>
            <a:normAutofit/>
          </a:bodyPr>
          <a:lstStyle/>
          <a:p>
            <a:r>
              <a:rPr lang="fr-FR" sz="1400" dirty="0">
                <a:solidFill>
                  <a:schemeClr val="bg2"/>
                </a:solidFill>
              </a:rPr>
              <a:t>500 m²</a:t>
            </a:r>
            <a:br>
              <a:rPr lang="fr-FR" sz="1400" dirty="0">
                <a:solidFill>
                  <a:schemeClr val="bg2"/>
                </a:solidFill>
              </a:rPr>
            </a:br>
            <a:r>
              <a:rPr lang="fr-FR" sz="1400" dirty="0">
                <a:solidFill>
                  <a:schemeClr val="bg2"/>
                </a:solidFill>
              </a:rPr>
              <a:t>500 pers. Bal – Réunions</a:t>
            </a:r>
            <a:br>
              <a:rPr lang="fr-FR" sz="1400" dirty="0">
                <a:solidFill>
                  <a:schemeClr val="bg2"/>
                </a:solidFill>
              </a:rPr>
            </a:br>
            <a:r>
              <a:rPr lang="fr-FR" sz="1400" dirty="0">
                <a:solidFill>
                  <a:schemeClr val="bg2"/>
                </a:solidFill>
              </a:rPr>
              <a:t>350 pers. Repas-dansant</a:t>
            </a:r>
            <a:br>
              <a:rPr lang="fr-FR" sz="1400" dirty="0">
                <a:solidFill>
                  <a:schemeClr val="bg2"/>
                </a:solidFill>
              </a:rPr>
            </a:br>
            <a:r>
              <a:rPr lang="fr-FR" sz="1400" dirty="0">
                <a:solidFill>
                  <a:schemeClr val="bg2"/>
                </a:solidFill>
              </a:rPr>
              <a:t>Estrade 9m x 3,50m  H85cm  possibilité extension d’estrade + 2m.</a:t>
            </a:r>
            <a:br>
              <a:rPr lang="fr-FR" sz="1400" dirty="0">
                <a:solidFill>
                  <a:schemeClr val="bg2"/>
                </a:solidFill>
              </a:rPr>
            </a:br>
            <a:r>
              <a:rPr lang="fr-FR" sz="1400" dirty="0">
                <a:solidFill>
                  <a:schemeClr val="bg2"/>
                </a:solidFill>
              </a:rPr>
              <a:t>Piste de danse </a:t>
            </a:r>
          </a:p>
        </p:txBody>
      </p:sp>
      <p:sp>
        <p:nvSpPr>
          <p:cNvPr id="6" name="ZoneTexte 5"/>
          <p:cNvSpPr txBox="1"/>
          <p:nvPr/>
        </p:nvSpPr>
        <p:spPr>
          <a:xfrm>
            <a:off x="2166425" y="5774312"/>
            <a:ext cx="8002834" cy="1015663"/>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fr-FR" sz="6000" dirty="0">
                <a:solidFill>
                  <a:schemeClr val="bg2">
                    <a:lumMod val="60000"/>
                    <a:lumOff val="40000"/>
                  </a:schemeClr>
                </a:solidFill>
              </a:rPr>
              <a:t>La Grande Salle</a:t>
            </a:r>
          </a:p>
        </p:txBody>
      </p:sp>
      <p:pic>
        <p:nvPicPr>
          <p:cNvPr id="15" name="Espace réservé du contenu 1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690" y="2073856"/>
            <a:ext cx="3807819" cy="2855860"/>
          </a:xfrm>
        </p:spPr>
      </p:pic>
      <p:pic>
        <p:nvPicPr>
          <p:cNvPr id="16" name="Imag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4642" y="2073856"/>
            <a:ext cx="2712493" cy="3616657"/>
          </a:xfrm>
          <a:prstGeom prst="rect">
            <a:avLst/>
          </a:prstGeom>
        </p:spPr>
      </p:pic>
      <p:pic>
        <p:nvPicPr>
          <p:cNvPr id="17" name="Imag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727" y="2559411"/>
            <a:ext cx="3884454" cy="2913341"/>
          </a:xfrm>
          <a:prstGeom prst="rect">
            <a:avLst/>
          </a:prstGeom>
        </p:spPr>
      </p:pic>
    </p:spTree>
    <p:extLst>
      <p:ext uri="{BB962C8B-B14F-4D97-AF65-F5344CB8AC3E}">
        <p14:creationId xmlns:p14="http://schemas.microsoft.com/office/powerpoint/2010/main" val="3247757587"/>
      </p:ext>
    </p:extLst>
  </p:cSld>
  <p:clrMapOvr>
    <a:masterClrMapping/>
  </p:clrMapOvr>
  <mc:AlternateContent xmlns:mc="http://schemas.openxmlformats.org/markup-compatibility/2006" xmlns:p14="http://schemas.microsoft.com/office/powerpoint/2010/main">
    <mc:Choice Requires="p14">
      <p:transition spd="slow" p14:dur="8000" advTm="2000">
        <p14:reveal/>
      </p:transition>
    </mc:Choice>
    <mc:Fallback xmlns="">
      <p:transition spd="slow" advTm="2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accent1">
              <a:lumMod val="40000"/>
              <a:lumOff val="60000"/>
            </a:schemeClr>
          </a:solidFill>
        </p:spPr>
        <p:txBody>
          <a:bodyPr>
            <a:normAutofit/>
          </a:bodyPr>
          <a:lstStyle/>
          <a:p>
            <a:r>
              <a:rPr lang="fr-FR" sz="1400" dirty="0">
                <a:solidFill>
                  <a:schemeClr val="bg2"/>
                </a:solidFill>
              </a:rPr>
              <a:t>2 chambres froides - congélateur</a:t>
            </a:r>
            <a:br>
              <a:rPr lang="fr-FR" sz="1400" dirty="0">
                <a:solidFill>
                  <a:schemeClr val="bg2"/>
                </a:solidFill>
              </a:rPr>
            </a:br>
            <a:r>
              <a:rPr lang="fr-FR" sz="1400" dirty="0">
                <a:solidFill>
                  <a:schemeClr val="bg2"/>
                </a:solidFill>
              </a:rPr>
              <a:t>2 fours vapeur - four gaz - gazinière </a:t>
            </a:r>
            <a:br>
              <a:rPr lang="fr-FR" sz="1400" dirty="0">
                <a:solidFill>
                  <a:schemeClr val="bg2"/>
                </a:solidFill>
              </a:rPr>
            </a:br>
            <a:r>
              <a:rPr lang="fr-FR" sz="1400" dirty="0">
                <a:solidFill>
                  <a:schemeClr val="bg2"/>
                </a:solidFill>
              </a:rPr>
              <a:t>friteuses-plancha</a:t>
            </a:r>
            <a:br>
              <a:rPr lang="fr-FR" sz="1400" dirty="0">
                <a:solidFill>
                  <a:schemeClr val="bg2"/>
                </a:solidFill>
              </a:rPr>
            </a:br>
            <a:r>
              <a:rPr lang="fr-FR" sz="1400" dirty="0">
                <a:solidFill>
                  <a:schemeClr val="bg2"/>
                </a:solidFill>
              </a:rPr>
              <a:t>chauffe-plat</a:t>
            </a:r>
            <a:br>
              <a:rPr lang="fr-FR" sz="1400" dirty="0">
                <a:solidFill>
                  <a:schemeClr val="bg2"/>
                </a:solidFill>
              </a:rPr>
            </a:br>
            <a:r>
              <a:rPr lang="fr-FR" sz="1400" dirty="0">
                <a:solidFill>
                  <a:schemeClr val="bg2"/>
                </a:solidFill>
              </a:rPr>
              <a:t>lave-vaisselle</a:t>
            </a:r>
          </a:p>
        </p:txBody>
      </p:sp>
      <p:sp>
        <p:nvSpPr>
          <p:cNvPr id="8" name="Espace réservé du texte 7"/>
          <p:cNvSpPr>
            <a:spLocks noGrp="1"/>
          </p:cNvSpPr>
          <p:nvPr>
            <p:ph type="body" sz="half" idx="19"/>
          </p:nvPr>
        </p:nvSpPr>
        <p:spPr>
          <a:xfrm>
            <a:off x="3980998" y="5611286"/>
            <a:ext cx="5762362" cy="1062422"/>
          </a:xfrm>
        </p:spPr>
        <p:style>
          <a:lnRef idx="1">
            <a:schemeClr val="dk1"/>
          </a:lnRef>
          <a:fillRef idx="3">
            <a:schemeClr val="dk1"/>
          </a:fillRef>
          <a:effectRef idx="2">
            <a:schemeClr val="dk1"/>
          </a:effectRef>
          <a:fontRef idx="minor">
            <a:schemeClr val="lt1"/>
          </a:fontRef>
        </p:style>
        <p:txBody>
          <a:bodyPr>
            <a:normAutofit/>
          </a:bodyPr>
          <a:lstStyle/>
          <a:p>
            <a:pPr algn="ctr"/>
            <a:r>
              <a:rPr lang="fr-FR" sz="6000" dirty="0">
                <a:solidFill>
                  <a:schemeClr val="bg2">
                    <a:lumMod val="60000"/>
                    <a:lumOff val="40000"/>
                  </a:schemeClr>
                </a:solidFill>
              </a:rPr>
              <a:t>La Cuisine</a:t>
            </a:r>
          </a:p>
        </p:txBody>
      </p:sp>
      <p:pic>
        <p:nvPicPr>
          <p:cNvPr id="15" name="Imag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5404" y="3832048"/>
            <a:ext cx="1833474" cy="2750211"/>
          </a:xfrm>
          <a:prstGeom prst="rect">
            <a:avLst/>
          </a:prstGeom>
        </p:spPr>
      </p:pic>
      <p:pic>
        <p:nvPicPr>
          <p:cNvPr id="17" name="Imag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9166" y="2014305"/>
            <a:ext cx="2665573" cy="1777049"/>
          </a:xfrm>
          <a:prstGeom prst="rect">
            <a:avLst/>
          </a:prstGeom>
        </p:spPr>
      </p:pic>
      <p:pic>
        <p:nvPicPr>
          <p:cNvPr id="6" name="Espace réservé pour une image  5"/>
          <p:cNvPicPr>
            <a:picLocks noGrp="1" noChangeAspect="1"/>
          </p:cNvPicPr>
          <p:nvPr>
            <p:ph type="pic" idx="21"/>
          </p:nvPr>
        </p:nvPicPr>
        <p:blipFill>
          <a:blip r:embed="rId4">
            <a:extLst>
              <a:ext uri="{28A0092B-C50C-407E-A947-70E740481C1C}">
                <a14:useLocalDpi xmlns:a14="http://schemas.microsoft.com/office/drawing/2010/main" val="0"/>
              </a:ext>
            </a:extLst>
          </a:blip>
          <a:srcRect t="31347" b="31347"/>
          <a:stretch>
            <a:fillRect/>
          </a:stretch>
        </p:blipFill>
        <p:spPr>
          <a:xfrm>
            <a:off x="4149864" y="3423325"/>
            <a:ext cx="3130436" cy="1777041"/>
          </a:xfrm>
        </p:spPr>
      </p:pic>
      <p:pic>
        <p:nvPicPr>
          <p:cNvPr id="5" name="Espace réservé pour une image  4"/>
          <p:cNvPicPr>
            <a:picLocks noGrp="1" noChangeAspect="1"/>
          </p:cNvPicPr>
          <p:nvPr>
            <p:ph type="pic" idx="15"/>
          </p:nvPr>
        </p:nvPicPr>
        <p:blipFill>
          <a:blip r:embed="rId5">
            <a:extLst>
              <a:ext uri="{28A0092B-C50C-407E-A947-70E740481C1C}">
                <a14:useLocalDpi xmlns:a14="http://schemas.microsoft.com/office/drawing/2010/main" val="0"/>
              </a:ext>
            </a:extLst>
          </a:blip>
          <a:srcRect t="31260" b="31260"/>
          <a:stretch>
            <a:fillRect/>
          </a:stretch>
        </p:blipFill>
        <p:spPr>
          <a:xfrm>
            <a:off x="931411" y="2054999"/>
            <a:ext cx="3049587" cy="1524000"/>
          </a:xfrm>
        </p:spPr>
      </p:pic>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343" y="3667783"/>
            <a:ext cx="2298874" cy="3065166"/>
          </a:xfrm>
          <a:prstGeom prst="rect">
            <a:avLst/>
          </a:prstGeom>
        </p:spPr>
      </p:pic>
    </p:spTree>
    <p:extLst>
      <p:ext uri="{BB962C8B-B14F-4D97-AF65-F5344CB8AC3E}">
        <p14:creationId xmlns:p14="http://schemas.microsoft.com/office/powerpoint/2010/main" val="3914279095"/>
      </p:ext>
    </p:extLst>
  </p:cSld>
  <p:clrMapOvr>
    <a:masterClrMapping/>
  </p:clrMapOvr>
  <mc:AlternateContent xmlns:mc="http://schemas.openxmlformats.org/markup-compatibility/2006" xmlns:p14="http://schemas.microsoft.com/office/powerpoint/2010/main">
    <mc:Choice Requires="p14">
      <p:transition spd="slow" p14:dur="3000" advTm="6033">
        <p14:reveal/>
      </p:transition>
    </mc:Choice>
    <mc:Fallback xmlns="">
      <p:transition spd="slow" advTm="6033">
        <p:fade/>
      </p:transition>
    </mc:Fallback>
  </mc:AlternateContent>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TM04033917[[fn=Berlin]]</Template>
  <TotalTime>2044</TotalTime>
  <Words>2656</Words>
  <Application>Microsoft Office PowerPoint</Application>
  <PresentationFormat>Grand écran</PresentationFormat>
  <Paragraphs>344</Paragraphs>
  <Slides>23</Slides>
  <Notes>8</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23</vt:i4>
      </vt:variant>
    </vt:vector>
  </HeadingPairs>
  <TitlesOfParts>
    <vt:vector size="30" baseType="lpstr">
      <vt:lpstr>Arial</vt:lpstr>
      <vt:lpstr>Book Antiqua</vt:lpstr>
      <vt:lpstr>Calibri</vt:lpstr>
      <vt:lpstr>Century</vt:lpstr>
      <vt:lpstr>Times New Roman</vt:lpstr>
      <vt:lpstr>Trebuchet MS</vt:lpstr>
      <vt:lpstr>Berlin</vt:lpstr>
      <vt:lpstr>Salles des Distilleries de Segonzac</vt:lpstr>
      <vt:lpstr>SEGONZAC                                 Historique du Complexe des salles municipales</vt:lpstr>
      <vt:lpstr>Autrefois</vt:lpstr>
      <vt:lpstr>Chevalier de la Croix Maron Selon la légende, la double distillation fut inventée par le chevalier Jacques de la Croix Maron de Segonzac, qui rêva que Satan tentait de damner son âme. Il était dans le chaudron du diable : son âme résista à une première « cuisson », le diable dû alors la soumettre à une 2ème « cuisson ». A son réveil, le chevalier eut l’idée d’appliquer son rêve au vin des Charentes, c’est-à-dire d’utiliser la « double-chauffe ».   </vt:lpstr>
      <vt:lpstr>Le Complexe des Distilleries</vt:lpstr>
      <vt:lpstr>Accueillant avec ses équipements</vt:lpstr>
      <vt:lpstr>La Distillerie</vt:lpstr>
      <vt:lpstr>500 m² 500 pers. Bal – Réunions 350 pers. Repas-dansant Estrade 9m x 3,50m  H85cm  possibilité extension d’estrade + 2m. Piste de danse </vt:lpstr>
      <vt:lpstr>2 chambres froides - congélateur 2 fours vapeur - four gaz - gazinière  friteuses-plancha chauffe-plat lave-vaisselle</vt:lpstr>
      <vt:lpstr> Mise à disposition du matériel </vt:lpstr>
      <vt:lpstr>Le Chai</vt:lpstr>
      <vt:lpstr>Salle des vendanges</vt:lpstr>
      <vt:lpstr>Tarifs de location                 Prix d’une salle</vt:lpstr>
      <vt:lpstr>Tarifs de location                  Prix d’une salle</vt:lpstr>
      <vt:lpstr>Présentation PowerPoint</vt:lpstr>
      <vt:lpstr>Présentation PowerPoint</vt:lpstr>
      <vt:lpstr>Présentation PowerPoint</vt:lpstr>
      <vt:lpstr>Présentation PowerPoint</vt:lpstr>
      <vt:lpstr>Présentation PowerPoint</vt:lpstr>
      <vt:lpstr>Présentation PowerPoint</vt:lpstr>
      <vt:lpstr>Plan salles municipales</vt:lpstr>
      <vt:lpstr>Pour nous retrouver</vt:lpstr>
      <vt:lpstr>Pour nous contacter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Salles des Distilleries de Segonzac</dc:title>
  <dc:creator>Florence Robert</dc:creator>
  <cp:lastModifiedBy>Florence Robert - Mairie de Segonzac</cp:lastModifiedBy>
  <cp:revision>171</cp:revision>
  <dcterms:created xsi:type="dcterms:W3CDTF">2015-11-20T09:57:33Z</dcterms:created>
  <dcterms:modified xsi:type="dcterms:W3CDTF">2025-09-24T10:04:15Z</dcterms:modified>
</cp:coreProperties>
</file>