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3" r:id="rId4"/>
    <p:sldId id="271" r:id="rId5"/>
    <p:sldId id="268" r:id="rId6"/>
    <p:sldId id="265" r:id="rId7"/>
    <p:sldId id="267" r:id="rId8"/>
    <p:sldId id="269" r:id="rId9"/>
    <p:sldId id="258" r:id="rId10"/>
    <p:sldId id="270" r:id="rId11"/>
    <p:sldId id="26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77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cg38.local\partages\Directions\DATT\SPN\09_Biodiv\Corridors\RESORPTION%20POINTS%20CONFLITS\AMPHIBIENS\RD18_%20Lac%20de%20Moras\2025\SUIVI%20RELEVES\Comptage%20amphibiens%202025_RD18a%20Mor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g38.local\partages\Directions\DAM\SPN\09_Biodiv\Corridors\RESORPTION%20POINTS%20CONFLITS\AMPHIBIENS\RD18_%20Lac%20de%20Moras\2022\R&#233;sultats%20suivi\Comptage%20amphibiens%202022_RD18a%20Mor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cg38.local\partages\Directions\DATT\SPN\09_Biodiv\Corridors\RESORPTION%20POINTS%20CONFLITS\AMPHIBIENS\RD18_%20Lac%20de%20Moras\2025\SUIVI%20RELEVES\Comptage%20amphibiens%202025_RD18a%20Mor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cg38.local\partages\Directions\DATT\SPN\09_Biodiv\Corridors\RESORPTION%20POINTS%20CONFLITS\AMPHIBIENS\RD18_%20Lac%20de%20Moras\2025\SUIVI%20RELEVES\Comptage%20amphibiens%202025_RD18a%20Mor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cg38.local\partages\Directions\DATT\SPN\09_Biodiv\Corridors\RESORPTION%20POINTS%20CONFLITS\AMPHIBIENS\RD18_%20Lac%20de%20Moras\2025\SUIVI%20RELEVES\Comptage%20amphibiens%202025_RD18a%20Mor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g38.local\partages\Directions\DATT\SPN\09_Biodiv\Corridors\RESORPTION%20POINTS%20CONFLITS\AMPHIBIENS\RD18_%20Lac%20de%20Moras\2025\SUIVI%20RELEVES\Comptage%20amphibiens%202025_RD18a%20Mo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amphibiens par année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 années'!$B$1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années'!$B$2:$B$4</c:f>
              <c:numCache>
                <c:formatCode>General</c:formatCode>
                <c:ptCount val="3"/>
                <c:pt idx="0">
                  <c:v>668</c:v>
                </c:pt>
                <c:pt idx="1">
                  <c:v>457</c:v>
                </c:pt>
                <c:pt idx="2">
                  <c:v>90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années'!$B$2:$B$6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DC-4C30-B22D-2C7D9905A0DB}"/>
            </c:ext>
          </c:extLst>
        </c:ser>
        <c:ser>
          <c:idx val="1"/>
          <c:order val="1"/>
          <c:tx>
            <c:strRef>
              <c:f>'comp années'!$C$1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années'!$C$2:$C$4</c:f>
              <c:numCache>
                <c:formatCode>General</c:formatCode>
                <c:ptCount val="3"/>
                <c:pt idx="0">
                  <c:v>743</c:v>
                </c:pt>
                <c:pt idx="1">
                  <c:v>848</c:v>
                </c:pt>
                <c:pt idx="2">
                  <c:v>1327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années'!$C$2:$C$6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DC-4C30-B22D-2C7D9905A0DB}"/>
            </c:ext>
          </c:extLst>
        </c:ser>
        <c:ser>
          <c:idx val="2"/>
          <c:order val="2"/>
          <c:tx>
            <c:strRef>
              <c:f>'comp années'!$D$1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années'!$D$2:$D$4</c:f>
              <c:numCache>
                <c:formatCode>General</c:formatCode>
                <c:ptCount val="3"/>
                <c:pt idx="0">
                  <c:v>194</c:v>
                </c:pt>
                <c:pt idx="1">
                  <c:v>606</c:v>
                </c:pt>
                <c:pt idx="2">
                  <c:v>282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années'!$D$2:$D$6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DC-4C30-B22D-2C7D9905A0DB}"/>
            </c:ext>
          </c:extLst>
        </c:ser>
        <c:ser>
          <c:idx val="3"/>
          <c:order val="3"/>
          <c:tx>
            <c:strRef>
              <c:f>'comp années'!$E$1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années'!$E$2:$E$4</c:f>
              <c:numCache>
                <c:formatCode>General</c:formatCode>
                <c:ptCount val="3"/>
                <c:pt idx="0">
                  <c:v>263</c:v>
                </c:pt>
                <c:pt idx="1">
                  <c:v>265</c:v>
                </c:pt>
                <c:pt idx="2">
                  <c:v>167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années'!$E$2:$E$6</c15:sqref>
                  </c15:fullRef>
                </c:ext>
              </c:extLst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83DC-4C30-B22D-2C7D9905A0DB}"/>
            </c:ext>
          </c:extLst>
        </c:ser>
        <c:ser>
          <c:idx val="4"/>
          <c:order val="4"/>
          <c:tx>
            <c:strRef>
              <c:f>'comp années'!$F$1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années'!$F$2:$F$4</c:f>
              <c:numCache>
                <c:formatCode>General</c:formatCode>
                <c:ptCount val="3"/>
                <c:pt idx="0">
                  <c:v>511</c:v>
                </c:pt>
                <c:pt idx="1">
                  <c:v>273</c:v>
                </c:pt>
                <c:pt idx="2">
                  <c:v>381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années'!$F$2:$F$6</c15:sqref>
                  </c15:fullRef>
                </c:ext>
              </c:extLst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83DC-4C30-B22D-2C7D9905A0DB}"/>
            </c:ext>
          </c:extLst>
        </c:ser>
        <c:ser>
          <c:idx val="5"/>
          <c:order val="5"/>
          <c:tx>
            <c:strRef>
              <c:f>'comp années'!$G$1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années'!$G$2:$G$4</c:f>
              <c:numCache>
                <c:formatCode>General</c:formatCode>
                <c:ptCount val="3"/>
                <c:pt idx="0">
                  <c:v>398</c:v>
                </c:pt>
                <c:pt idx="1">
                  <c:v>231</c:v>
                </c:pt>
                <c:pt idx="2">
                  <c:v>485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années'!$G$2:$G$6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DC-4C30-B22D-2C7D9905A0DB}"/>
            </c:ext>
          </c:extLst>
        </c:ser>
        <c:ser>
          <c:idx val="6"/>
          <c:order val="6"/>
          <c:tx>
            <c:strRef>
              <c:f>'comp années'!$H$1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années'!$H$2:$H$4</c:f>
              <c:numCache>
                <c:formatCode>General</c:formatCode>
                <c:ptCount val="3"/>
                <c:pt idx="0">
                  <c:v>168</c:v>
                </c:pt>
                <c:pt idx="1">
                  <c:v>146</c:v>
                </c:pt>
                <c:pt idx="2">
                  <c:v>353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années'!$H$2:$H$6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DC-4C30-B22D-2C7D9905A0DB}"/>
            </c:ext>
          </c:extLst>
        </c:ser>
        <c:ser>
          <c:idx val="7"/>
          <c:order val="7"/>
          <c:tx>
            <c:strRef>
              <c:f>'comp années'!$I$1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 années'!$A$2:$A$4</c:f>
              <c:strCache>
                <c:ptCount val="3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années'!$A$2:$A$6</c15:sqref>
                  </c15:fullRef>
                </c:ext>
              </c:extLst>
            </c:strRef>
          </c:cat>
          <c:val>
            <c:numRef>
              <c:f>'comp années'!$I$2:$I$4</c:f>
              <c:numCache>
                <c:formatCode>General</c:formatCode>
                <c:ptCount val="3"/>
                <c:pt idx="0">
                  <c:v>285</c:v>
                </c:pt>
                <c:pt idx="1">
                  <c:v>236</c:v>
                </c:pt>
                <c:pt idx="2">
                  <c:v>557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années'!$I$2:$I$6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3DC-4C30-B22D-2C7D9905A0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0219392"/>
        <c:axId val="150229376"/>
        <c:extLst xmlns:c16r2="http://schemas.microsoft.com/office/drawing/2015/06/chart"/>
      </c:barChart>
      <c:catAx>
        <c:axId val="15021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229376"/>
        <c:crosses val="autoZero"/>
        <c:auto val="1"/>
        <c:lblAlgn val="ctr"/>
        <c:lblOffset val="100"/>
        <c:noMultiLvlLbl val="0"/>
      </c:catAx>
      <c:valAx>
        <c:axId val="15022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2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899098835450078E-2"/>
          <c:y val="7.9730484591229708E-2"/>
          <c:w val="0.64098450898385484"/>
          <c:h val="6.7298555577815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10081502970023"/>
          <c:y val="0.17443130348327945"/>
          <c:w val="0.35846553391352398"/>
          <c:h val="0.5653060769846337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 ratio par espèce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15-4233-B29B-2F0649471F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15-4233-B29B-2F0649471F9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15-4233-B29B-2F0649471F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15-4233-B29B-2F0649471F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15-4233-B29B-2F0649471F97}"/>
              </c:ext>
            </c:extLst>
          </c:dPt>
          <c:cat>
            <c:multiLvlStrRef>
              <c:f>'Sex ratio'!$B$1:$N$2</c:f>
              <c:multiLvlStrCache>
                <c:ptCount val="6"/>
                <c:lvl>
                  <c:pt idx="0">
                    <c:v>Mâle</c:v>
                  </c:pt>
                  <c:pt idx="1">
                    <c:v>Femelle</c:v>
                  </c:pt>
                  <c:pt idx="2">
                    <c:v>Mâle </c:v>
                  </c:pt>
                  <c:pt idx="3">
                    <c:v>Femelle</c:v>
                  </c:pt>
                  <c:pt idx="4">
                    <c:v>Mâle</c:v>
                  </c:pt>
                  <c:pt idx="5">
                    <c:v>Femelle</c:v>
                  </c:pt>
                </c:lvl>
                <c:lvl>
                  <c:pt idx="0">
                    <c:v>Grenouille agile (Rana dalmatina) 0,85</c:v>
                  </c:pt>
                  <c:pt idx="2">
                    <c:v>Crapaud commun (Bufo bufo) 5,11</c:v>
                  </c:pt>
                  <c:pt idx="4">
                    <c:v>Triton palmé (Lissotriton helveticus) 0,17</c:v>
                  </c:pt>
                </c:lvl>
              </c:multiLvl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'Sex ratio'!$B$1:$N$2</c15:sqref>
                  </c15:fullRef>
                </c:ext>
              </c:extLst>
            </c:multiLvlStrRef>
          </c:cat>
          <c:val>
            <c:numRef>
              <c:f>('Sex ratio'!$B$10:$C$10,'Sex ratio'!$F$10:$G$10,'Sex ratio'!$K$10:$L$10)</c:f>
              <c:numCache>
                <c:formatCode>General</c:formatCode>
                <c:ptCount val="6"/>
                <c:pt idx="0">
                  <c:v>131</c:v>
                </c:pt>
                <c:pt idx="1">
                  <c:v>154</c:v>
                </c:pt>
                <c:pt idx="2">
                  <c:v>189</c:v>
                </c:pt>
                <c:pt idx="3">
                  <c:v>37</c:v>
                </c:pt>
                <c:pt idx="4">
                  <c:v>82</c:v>
                </c:pt>
                <c:pt idx="5">
                  <c:v>475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'Sex ratio'!$B$10:$N$10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15-4233-B29B-2F0649471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319872"/>
        <c:axId val="150321408"/>
      </c:barChart>
      <c:catAx>
        <c:axId val="1503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321408"/>
        <c:crosses val="autoZero"/>
        <c:auto val="1"/>
        <c:lblAlgn val="ctr"/>
        <c:lblOffset val="100"/>
        <c:noMultiLvlLbl val="0"/>
      </c:catAx>
      <c:valAx>
        <c:axId val="15032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3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espèces 2025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55-4151-959A-11A3BC455A5D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55-4151-959A-11A3BC455A5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55-4151-959A-11A3BC455A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55-4151-959A-11A3BC455A5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('comp années'!$A$2:$A$4,'comp années'!$A$6)</c:f>
              <c:strCache>
                <c:ptCount val="4"/>
                <c:pt idx="0">
                  <c:v>Grenouille agile (Rana dalmatina)</c:v>
                </c:pt>
                <c:pt idx="1">
                  <c:v>Crapaud commun (Bufo bufo)</c:v>
                </c:pt>
                <c:pt idx="2">
                  <c:v>Triton palmé (Lissotriton helveticus)</c:v>
                </c:pt>
                <c:pt idx="3">
                  <c:v>Salamandre tachetée (Salamandra salamandra)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années'!$A$2:$A$7</c15:sqref>
                  </c15:fullRef>
                </c:ext>
              </c:extLst>
            </c:strRef>
          </c:cat>
          <c:val>
            <c:numRef>
              <c:f>('comp années'!$I$2:$I$4,'comp années'!$I$6)</c:f>
              <c:numCache>
                <c:formatCode>General</c:formatCode>
                <c:ptCount val="4"/>
                <c:pt idx="0">
                  <c:v>285</c:v>
                </c:pt>
                <c:pt idx="1">
                  <c:v>236</c:v>
                </c:pt>
                <c:pt idx="2">
                  <c:v>557</c:v>
                </c:pt>
                <c:pt idx="3">
                  <c:v>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'comp années'!$I$2:$I$7</c15:sqref>
                  </c15:fullRef>
                </c:ext>
              </c:extLst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8-3855-4151-959A-11A3BC455A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66367816056969E-2"/>
          <c:y val="0.84008288350168703"/>
          <c:w val="0.95687291862869794"/>
          <c:h val="0.151516583154378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Corrélation nombre d'amphibien et météo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'météo passages'!$B$1</c:f>
              <c:strCache>
                <c:ptCount val="1"/>
                <c:pt idx="0">
                  <c:v>Nombre d'amphibiens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'météo passages'!$A$2:$A$59</c:f>
              <c:numCache>
                <c:formatCode>d\-mmm</c:formatCode>
                <c:ptCount val="58"/>
                <c:pt idx="0">
                  <c:v>44583</c:v>
                </c:pt>
                <c:pt idx="1">
                  <c:v>44584</c:v>
                </c:pt>
                <c:pt idx="2">
                  <c:v>44585</c:v>
                </c:pt>
                <c:pt idx="3">
                  <c:v>44586</c:v>
                </c:pt>
                <c:pt idx="4">
                  <c:v>44587</c:v>
                </c:pt>
                <c:pt idx="5">
                  <c:v>44588</c:v>
                </c:pt>
                <c:pt idx="6">
                  <c:v>44589</c:v>
                </c:pt>
                <c:pt idx="7">
                  <c:v>44590</c:v>
                </c:pt>
                <c:pt idx="8">
                  <c:v>44591</c:v>
                </c:pt>
                <c:pt idx="9">
                  <c:v>44592</c:v>
                </c:pt>
                <c:pt idx="10">
                  <c:v>44593</c:v>
                </c:pt>
                <c:pt idx="11">
                  <c:v>44594</c:v>
                </c:pt>
                <c:pt idx="12">
                  <c:v>44595</c:v>
                </c:pt>
                <c:pt idx="13">
                  <c:v>44596</c:v>
                </c:pt>
                <c:pt idx="14">
                  <c:v>44597</c:v>
                </c:pt>
                <c:pt idx="15">
                  <c:v>44598</c:v>
                </c:pt>
                <c:pt idx="16">
                  <c:v>44599</c:v>
                </c:pt>
                <c:pt idx="17">
                  <c:v>44600</c:v>
                </c:pt>
                <c:pt idx="18">
                  <c:v>44601</c:v>
                </c:pt>
                <c:pt idx="19">
                  <c:v>44602</c:v>
                </c:pt>
                <c:pt idx="20">
                  <c:v>44603</c:v>
                </c:pt>
                <c:pt idx="21">
                  <c:v>44604</c:v>
                </c:pt>
                <c:pt idx="22">
                  <c:v>44605</c:v>
                </c:pt>
                <c:pt idx="23">
                  <c:v>44606</c:v>
                </c:pt>
                <c:pt idx="24">
                  <c:v>44607</c:v>
                </c:pt>
                <c:pt idx="25">
                  <c:v>44608</c:v>
                </c:pt>
                <c:pt idx="26">
                  <c:v>44609</c:v>
                </c:pt>
                <c:pt idx="27">
                  <c:v>44610</c:v>
                </c:pt>
                <c:pt idx="28">
                  <c:v>44611</c:v>
                </c:pt>
                <c:pt idx="29">
                  <c:v>44612</c:v>
                </c:pt>
                <c:pt idx="30">
                  <c:v>44613</c:v>
                </c:pt>
                <c:pt idx="31">
                  <c:v>44614</c:v>
                </c:pt>
                <c:pt idx="32">
                  <c:v>44615</c:v>
                </c:pt>
                <c:pt idx="33">
                  <c:v>44616</c:v>
                </c:pt>
                <c:pt idx="34">
                  <c:v>44617</c:v>
                </c:pt>
                <c:pt idx="35">
                  <c:v>44618</c:v>
                </c:pt>
                <c:pt idx="36">
                  <c:v>44619</c:v>
                </c:pt>
                <c:pt idx="37">
                  <c:v>44620</c:v>
                </c:pt>
                <c:pt idx="38">
                  <c:v>44621</c:v>
                </c:pt>
                <c:pt idx="39">
                  <c:v>44622</c:v>
                </c:pt>
                <c:pt idx="40">
                  <c:v>44623</c:v>
                </c:pt>
                <c:pt idx="41">
                  <c:v>44624</c:v>
                </c:pt>
                <c:pt idx="42">
                  <c:v>44625</c:v>
                </c:pt>
                <c:pt idx="43">
                  <c:v>44626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44632</c:v>
                </c:pt>
                <c:pt idx="50">
                  <c:v>44633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44639</c:v>
                </c:pt>
                <c:pt idx="57">
                  <c:v>44640</c:v>
                </c:pt>
              </c:numCache>
            </c:numRef>
          </c:cat>
          <c:val>
            <c:numRef>
              <c:f>'météo passages'!$B$2:$B$59</c:f>
              <c:numCache>
                <c:formatCode>General</c:formatCode>
                <c:ptCount val="58"/>
                <c:pt idx="0">
                  <c:v>3</c:v>
                </c:pt>
                <c:pt idx="1">
                  <c:v>59</c:v>
                </c:pt>
                <c:pt idx="2">
                  <c:v>20</c:v>
                </c:pt>
                <c:pt idx="3">
                  <c:v>70</c:v>
                </c:pt>
                <c:pt idx="4">
                  <c:v>62</c:v>
                </c:pt>
                <c:pt idx="5">
                  <c:v>41</c:v>
                </c:pt>
                <c:pt idx="6">
                  <c:v>124</c:v>
                </c:pt>
                <c:pt idx="7">
                  <c:v>22</c:v>
                </c:pt>
                <c:pt idx="8">
                  <c:v>30</c:v>
                </c:pt>
                <c:pt idx="9">
                  <c:v>23</c:v>
                </c:pt>
                <c:pt idx="10">
                  <c:v>44</c:v>
                </c:pt>
                <c:pt idx="11">
                  <c:v>7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1</c:v>
                </c:pt>
                <c:pt idx="19">
                  <c:v>47</c:v>
                </c:pt>
                <c:pt idx="20">
                  <c:v>96</c:v>
                </c:pt>
                <c:pt idx="21">
                  <c:v>57</c:v>
                </c:pt>
                <c:pt idx="22">
                  <c:v>77</c:v>
                </c:pt>
                <c:pt idx="23">
                  <c:v>26</c:v>
                </c:pt>
                <c:pt idx="24">
                  <c:v>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64</c:v>
                </c:pt>
                <c:pt idx="30">
                  <c:v>34</c:v>
                </c:pt>
                <c:pt idx="31">
                  <c:v>19</c:v>
                </c:pt>
                <c:pt idx="32">
                  <c:v>80</c:v>
                </c:pt>
                <c:pt idx="33">
                  <c:v>25</c:v>
                </c:pt>
                <c:pt idx="34">
                  <c:v>19</c:v>
                </c:pt>
                <c:pt idx="35">
                  <c:v>6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2</c:v>
                </c:pt>
                <c:pt idx="45">
                  <c:v>5</c:v>
                </c:pt>
                <c:pt idx="46">
                  <c:v>0</c:v>
                </c:pt>
                <c:pt idx="47">
                  <c:v>13</c:v>
                </c:pt>
                <c:pt idx="48">
                  <c:v>0</c:v>
                </c:pt>
                <c:pt idx="49">
                  <c:v>3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9D-4F30-8F66-4B6ADD04C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56064"/>
        <c:axId val="150668032"/>
      </c:barChart>
      <c:lineChart>
        <c:grouping val="standard"/>
        <c:varyColors val="0"/>
        <c:ser>
          <c:idx val="1"/>
          <c:order val="1"/>
          <c:tx>
            <c:strRef>
              <c:f>'météo passages'!$C$1</c:f>
              <c:strCache>
                <c:ptCount val="1"/>
                <c:pt idx="0">
                  <c:v>Température à 8h30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'météo passages'!$A$2:$A$59</c:f>
              <c:numCache>
                <c:formatCode>d\-mmm</c:formatCode>
                <c:ptCount val="58"/>
                <c:pt idx="0">
                  <c:v>44583</c:v>
                </c:pt>
                <c:pt idx="1">
                  <c:v>44584</c:v>
                </c:pt>
                <c:pt idx="2">
                  <c:v>44585</c:v>
                </c:pt>
                <c:pt idx="3">
                  <c:v>44586</c:v>
                </c:pt>
                <c:pt idx="4">
                  <c:v>44587</c:v>
                </c:pt>
                <c:pt idx="5">
                  <c:v>44588</c:v>
                </c:pt>
                <c:pt idx="6">
                  <c:v>44589</c:v>
                </c:pt>
                <c:pt idx="7">
                  <c:v>44590</c:v>
                </c:pt>
                <c:pt idx="8">
                  <c:v>44591</c:v>
                </c:pt>
                <c:pt idx="9">
                  <c:v>44592</c:v>
                </c:pt>
                <c:pt idx="10">
                  <c:v>44593</c:v>
                </c:pt>
                <c:pt idx="11">
                  <c:v>44594</c:v>
                </c:pt>
                <c:pt idx="12">
                  <c:v>44595</c:v>
                </c:pt>
                <c:pt idx="13">
                  <c:v>44596</c:v>
                </c:pt>
                <c:pt idx="14">
                  <c:v>44597</c:v>
                </c:pt>
                <c:pt idx="15">
                  <c:v>44598</c:v>
                </c:pt>
                <c:pt idx="16">
                  <c:v>44599</c:v>
                </c:pt>
                <c:pt idx="17">
                  <c:v>44600</c:v>
                </c:pt>
                <c:pt idx="18">
                  <c:v>44601</c:v>
                </c:pt>
                <c:pt idx="19">
                  <c:v>44602</c:v>
                </c:pt>
                <c:pt idx="20">
                  <c:v>44603</c:v>
                </c:pt>
                <c:pt idx="21">
                  <c:v>44604</c:v>
                </c:pt>
                <c:pt idx="22">
                  <c:v>44605</c:v>
                </c:pt>
                <c:pt idx="23">
                  <c:v>44606</c:v>
                </c:pt>
                <c:pt idx="24">
                  <c:v>44607</c:v>
                </c:pt>
                <c:pt idx="25">
                  <c:v>44608</c:v>
                </c:pt>
                <c:pt idx="26">
                  <c:v>44609</c:v>
                </c:pt>
                <c:pt idx="27">
                  <c:v>44610</c:v>
                </c:pt>
                <c:pt idx="28">
                  <c:v>44611</c:v>
                </c:pt>
                <c:pt idx="29">
                  <c:v>44612</c:v>
                </c:pt>
                <c:pt idx="30">
                  <c:v>44613</c:v>
                </c:pt>
                <c:pt idx="31">
                  <c:v>44614</c:v>
                </c:pt>
                <c:pt idx="32">
                  <c:v>44615</c:v>
                </c:pt>
                <c:pt idx="33">
                  <c:v>44616</c:v>
                </c:pt>
                <c:pt idx="34">
                  <c:v>44617</c:v>
                </c:pt>
                <c:pt idx="35">
                  <c:v>44618</c:v>
                </c:pt>
                <c:pt idx="36">
                  <c:v>44619</c:v>
                </c:pt>
                <c:pt idx="37">
                  <c:v>44620</c:v>
                </c:pt>
                <c:pt idx="38">
                  <c:v>44621</c:v>
                </c:pt>
                <c:pt idx="39">
                  <c:v>44622</c:v>
                </c:pt>
                <c:pt idx="40">
                  <c:v>44623</c:v>
                </c:pt>
                <c:pt idx="41">
                  <c:v>44624</c:v>
                </c:pt>
                <c:pt idx="42">
                  <c:v>44625</c:v>
                </c:pt>
                <c:pt idx="43">
                  <c:v>44626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44632</c:v>
                </c:pt>
                <c:pt idx="50">
                  <c:v>44633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44639</c:v>
                </c:pt>
                <c:pt idx="57">
                  <c:v>44640</c:v>
                </c:pt>
              </c:numCache>
            </c:numRef>
          </c:cat>
          <c:val>
            <c:numRef>
              <c:f>'météo passages'!$C$2:$C$59</c:f>
              <c:numCache>
                <c:formatCode>General</c:formatCode>
                <c:ptCount val="58"/>
                <c:pt idx="0">
                  <c:v>4</c:v>
                </c:pt>
                <c:pt idx="1">
                  <c:v>8</c:v>
                </c:pt>
                <c:pt idx="2">
                  <c:v>3</c:v>
                </c:pt>
                <c:pt idx="3">
                  <c:v>13</c:v>
                </c:pt>
                <c:pt idx="4">
                  <c:v>1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5</c:v>
                </c:pt>
                <c:pt idx="18">
                  <c:v>3</c:v>
                </c:pt>
                <c:pt idx="19">
                  <c:v>7</c:v>
                </c:pt>
                <c:pt idx="20">
                  <c:v>8</c:v>
                </c:pt>
                <c:pt idx="21">
                  <c:v>5</c:v>
                </c:pt>
                <c:pt idx="22">
                  <c:v>8</c:v>
                </c:pt>
                <c:pt idx="23">
                  <c:v>-1</c:v>
                </c:pt>
                <c:pt idx="24">
                  <c:v>-3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3</c:v>
                </c:pt>
                <c:pt idx="29">
                  <c:v>8</c:v>
                </c:pt>
                <c:pt idx="30">
                  <c:v>8</c:v>
                </c:pt>
                <c:pt idx="31">
                  <c:v>10</c:v>
                </c:pt>
                <c:pt idx="32">
                  <c:v>7</c:v>
                </c:pt>
                <c:pt idx="33">
                  <c:v>8</c:v>
                </c:pt>
                <c:pt idx="34">
                  <c:v>7</c:v>
                </c:pt>
                <c:pt idx="35">
                  <c:v>4</c:v>
                </c:pt>
                <c:pt idx="36">
                  <c:v>3</c:v>
                </c:pt>
                <c:pt idx="37">
                  <c:v>2</c:v>
                </c:pt>
                <c:pt idx="38">
                  <c:v>0</c:v>
                </c:pt>
                <c:pt idx="39">
                  <c:v>-2</c:v>
                </c:pt>
                <c:pt idx="40">
                  <c:v>1</c:v>
                </c:pt>
                <c:pt idx="41">
                  <c:v>2</c:v>
                </c:pt>
                <c:pt idx="42">
                  <c:v>2</c:v>
                </c:pt>
                <c:pt idx="43">
                  <c:v>5</c:v>
                </c:pt>
                <c:pt idx="44">
                  <c:v>7</c:v>
                </c:pt>
                <c:pt idx="45">
                  <c:v>9</c:v>
                </c:pt>
                <c:pt idx="46">
                  <c:v>8</c:v>
                </c:pt>
                <c:pt idx="47">
                  <c:v>8</c:v>
                </c:pt>
                <c:pt idx="48">
                  <c:v>7</c:v>
                </c:pt>
                <c:pt idx="49">
                  <c:v>8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3</c:v>
                </c:pt>
                <c:pt idx="55">
                  <c:v>4</c:v>
                </c:pt>
                <c:pt idx="56">
                  <c:v>7</c:v>
                </c:pt>
                <c:pt idx="57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9D-4F30-8F66-4B6ADD04CDB4}"/>
            </c:ext>
          </c:extLst>
        </c:ser>
        <c:ser>
          <c:idx val="3"/>
          <c:order val="2"/>
          <c:tx>
            <c:strRef>
              <c:f>'météo passages'!$E$1</c:f>
              <c:strCache>
                <c:ptCount val="1"/>
                <c:pt idx="0">
                  <c:v>pluviométrie (mm)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'météo passages'!$A$2:$A$59</c:f>
              <c:numCache>
                <c:formatCode>d\-mmm</c:formatCode>
                <c:ptCount val="58"/>
                <c:pt idx="0">
                  <c:v>44583</c:v>
                </c:pt>
                <c:pt idx="1">
                  <c:v>44584</c:v>
                </c:pt>
                <c:pt idx="2">
                  <c:v>44585</c:v>
                </c:pt>
                <c:pt idx="3">
                  <c:v>44586</c:v>
                </c:pt>
                <c:pt idx="4">
                  <c:v>44587</c:v>
                </c:pt>
                <c:pt idx="5">
                  <c:v>44588</c:v>
                </c:pt>
                <c:pt idx="6">
                  <c:v>44589</c:v>
                </c:pt>
                <c:pt idx="7">
                  <c:v>44590</c:v>
                </c:pt>
                <c:pt idx="8">
                  <c:v>44591</c:v>
                </c:pt>
                <c:pt idx="9">
                  <c:v>44592</c:v>
                </c:pt>
                <c:pt idx="10">
                  <c:v>44593</c:v>
                </c:pt>
                <c:pt idx="11">
                  <c:v>44594</c:v>
                </c:pt>
                <c:pt idx="12">
                  <c:v>44595</c:v>
                </c:pt>
                <c:pt idx="13">
                  <c:v>44596</c:v>
                </c:pt>
                <c:pt idx="14">
                  <c:v>44597</c:v>
                </c:pt>
                <c:pt idx="15">
                  <c:v>44598</c:v>
                </c:pt>
                <c:pt idx="16">
                  <c:v>44599</c:v>
                </c:pt>
                <c:pt idx="17">
                  <c:v>44600</c:v>
                </c:pt>
                <c:pt idx="18">
                  <c:v>44601</c:v>
                </c:pt>
                <c:pt idx="19">
                  <c:v>44602</c:v>
                </c:pt>
                <c:pt idx="20">
                  <c:v>44603</c:v>
                </c:pt>
                <c:pt idx="21">
                  <c:v>44604</c:v>
                </c:pt>
                <c:pt idx="22">
                  <c:v>44605</c:v>
                </c:pt>
                <c:pt idx="23">
                  <c:v>44606</c:v>
                </c:pt>
                <c:pt idx="24">
                  <c:v>44607</c:v>
                </c:pt>
                <c:pt idx="25">
                  <c:v>44608</c:v>
                </c:pt>
                <c:pt idx="26">
                  <c:v>44609</c:v>
                </c:pt>
                <c:pt idx="27">
                  <c:v>44610</c:v>
                </c:pt>
                <c:pt idx="28">
                  <c:v>44611</c:v>
                </c:pt>
                <c:pt idx="29">
                  <c:v>44612</c:v>
                </c:pt>
                <c:pt idx="30">
                  <c:v>44613</c:v>
                </c:pt>
                <c:pt idx="31">
                  <c:v>44614</c:v>
                </c:pt>
                <c:pt idx="32">
                  <c:v>44615</c:v>
                </c:pt>
                <c:pt idx="33">
                  <c:v>44616</c:v>
                </c:pt>
                <c:pt idx="34">
                  <c:v>44617</c:v>
                </c:pt>
                <c:pt idx="35">
                  <c:v>44618</c:v>
                </c:pt>
                <c:pt idx="36">
                  <c:v>44619</c:v>
                </c:pt>
                <c:pt idx="37">
                  <c:v>44620</c:v>
                </c:pt>
                <c:pt idx="38">
                  <c:v>44621</c:v>
                </c:pt>
                <c:pt idx="39">
                  <c:v>44622</c:v>
                </c:pt>
                <c:pt idx="40">
                  <c:v>44623</c:v>
                </c:pt>
                <c:pt idx="41">
                  <c:v>44624</c:v>
                </c:pt>
                <c:pt idx="42">
                  <c:v>44625</c:v>
                </c:pt>
                <c:pt idx="43">
                  <c:v>44626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44632</c:v>
                </c:pt>
                <c:pt idx="50">
                  <c:v>44633</c:v>
                </c:pt>
                <c:pt idx="51">
                  <c:v>44634</c:v>
                </c:pt>
                <c:pt idx="52">
                  <c:v>44635</c:v>
                </c:pt>
                <c:pt idx="53">
                  <c:v>44636</c:v>
                </c:pt>
                <c:pt idx="54">
                  <c:v>44637</c:v>
                </c:pt>
                <c:pt idx="55">
                  <c:v>44638</c:v>
                </c:pt>
                <c:pt idx="56">
                  <c:v>44639</c:v>
                </c:pt>
                <c:pt idx="57">
                  <c:v>44640</c:v>
                </c:pt>
              </c:numCache>
            </c:numRef>
          </c:cat>
          <c:val>
            <c:numRef>
              <c:f>'météo passages'!$E$2:$E$59</c:f>
              <c:numCache>
                <c:formatCode>General</c:formatCode>
                <c:ptCount val="58"/>
                <c:pt idx="0">
                  <c:v>2.6</c:v>
                </c:pt>
                <c:pt idx="1">
                  <c:v>6</c:v>
                </c:pt>
                <c:pt idx="2">
                  <c:v>0</c:v>
                </c:pt>
                <c:pt idx="3">
                  <c:v>7.6</c:v>
                </c:pt>
                <c:pt idx="4">
                  <c:v>0.8</c:v>
                </c:pt>
                <c:pt idx="5">
                  <c:v>12</c:v>
                </c:pt>
                <c:pt idx="6">
                  <c:v>14.6</c:v>
                </c:pt>
                <c:pt idx="7">
                  <c:v>1.4</c:v>
                </c:pt>
                <c:pt idx="8">
                  <c:v>7.6</c:v>
                </c:pt>
                <c:pt idx="9">
                  <c:v>1.2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1.6</c:v>
                </c:pt>
                <c:pt idx="18">
                  <c:v>0.8</c:v>
                </c:pt>
                <c:pt idx="19">
                  <c:v>3.4</c:v>
                </c:pt>
                <c:pt idx="20">
                  <c:v>0.6</c:v>
                </c:pt>
                <c:pt idx="21">
                  <c:v>1.4</c:v>
                </c:pt>
                <c:pt idx="22">
                  <c:v>3.2</c:v>
                </c:pt>
                <c:pt idx="23">
                  <c:v>0.2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</c:v>
                </c:pt>
                <c:pt idx="28">
                  <c:v>0.2</c:v>
                </c:pt>
                <c:pt idx="29">
                  <c:v>0.4</c:v>
                </c:pt>
                <c:pt idx="30">
                  <c:v>0</c:v>
                </c:pt>
                <c:pt idx="31">
                  <c:v>11.2</c:v>
                </c:pt>
                <c:pt idx="32">
                  <c:v>1.4</c:v>
                </c:pt>
                <c:pt idx="33">
                  <c:v>0.2</c:v>
                </c:pt>
                <c:pt idx="34">
                  <c:v>2.2000000000000002</c:v>
                </c:pt>
                <c:pt idx="35">
                  <c:v>1.8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2.8</c:v>
                </c:pt>
                <c:pt idx="47">
                  <c:v>4.5999999999999996</c:v>
                </c:pt>
                <c:pt idx="48">
                  <c:v>3.2</c:v>
                </c:pt>
                <c:pt idx="49">
                  <c:v>6.6</c:v>
                </c:pt>
                <c:pt idx="50">
                  <c:v>0.3</c:v>
                </c:pt>
                <c:pt idx="51">
                  <c:v>5.6</c:v>
                </c:pt>
                <c:pt idx="52">
                  <c:v>6.8</c:v>
                </c:pt>
                <c:pt idx="53">
                  <c:v>0.2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9D-4F30-8F66-4B6ADD04C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75456"/>
        <c:axId val="15066956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'météo passages'!$D$1</c15:sqref>
                        </c15:formulaRef>
                      </c:ext>
                    </c:extLst>
                    <c:strCache>
                      <c:ptCount val="1"/>
                      <c:pt idx="0">
                        <c:v>Température minimale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'météo passages'!$A$2:$A$59</c15:sqref>
                        </c15:formulaRef>
                      </c:ext>
                    </c:extLst>
                    <c:numCache>
                      <c:formatCode>d\-mmm</c:formatCode>
                      <c:ptCount val="58"/>
                      <c:pt idx="0">
                        <c:v>44583</c:v>
                      </c:pt>
                      <c:pt idx="1">
                        <c:v>44584</c:v>
                      </c:pt>
                      <c:pt idx="2">
                        <c:v>44585</c:v>
                      </c:pt>
                      <c:pt idx="3">
                        <c:v>44586</c:v>
                      </c:pt>
                      <c:pt idx="4">
                        <c:v>44587</c:v>
                      </c:pt>
                      <c:pt idx="5">
                        <c:v>44588</c:v>
                      </c:pt>
                      <c:pt idx="6">
                        <c:v>44589</c:v>
                      </c:pt>
                      <c:pt idx="7">
                        <c:v>44590</c:v>
                      </c:pt>
                      <c:pt idx="8">
                        <c:v>44591</c:v>
                      </c:pt>
                      <c:pt idx="9">
                        <c:v>44592</c:v>
                      </c:pt>
                      <c:pt idx="10">
                        <c:v>44593</c:v>
                      </c:pt>
                      <c:pt idx="11">
                        <c:v>44594</c:v>
                      </c:pt>
                      <c:pt idx="12">
                        <c:v>44595</c:v>
                      </c:pt>
                      <c:pt idx="13">
                        <c:v>44596</c:v>
                      </c:pt>
                      <c:pt idx="14">
                        <c:v>44597</c:v>
                      </c:pt>
                      <c:pt idx="15">
                        <c:v>44598</c:v>
                      </c:pt>
                      <c:pt idx="16">
                        <c:v>44599</c:v>
                      </c:pt>
                      <c:pt idx="17">
                        <c:v>44600</c:v>
                      </c:pt>
                      <c:pt idx="18">
                        <c:v>44601</c:v>
                      </c:pt>
                      <c:pt idx="19">
                        <c:v>44602</c:v>
                      </c:pt>
                      <c:pt idx="20">
                        <c:v>44603</c:v>
                      </c:pt>
                      <c:pt idx="21">
                        <c:v>44604</c:v>
                      </c:pt>
                      <c:pt idx="22">
                        <c:v>44605</c:v>
                      </c:pt>
                      <c:pt idx="23">
                        <c:v>44606</c:v>
                      </c:pt>
                      <c:pt idx="24">
                        <c:v>44607</c:v>
                      </c:pt>
                      <c:pt idx="25">
                        <c:v>44608</c:v>
                      </c:pt>
                      <c:pt idx="26">
                        <c:v>44609</c:v>
                      </c:pt>
                      <c:pt idx="27">
                        <c:v>44610</c:v>
                      </c:pt>
                      <c:pt idx="28">
                        <c:v>44611</c:v>
                      </c:pt>
                      <c:pt idx="29">
                        <c:v>44612</c:v>
                      </c:pt>
                      <c:pt idx="30">
                        <c:v>44613</c:v>
                      </c:pt>
                      <c:pt idx="31">
                        <c:v>44614</c:v>
                      </c:pt>
                      <c:pt idx="32">
                        <c:v>44615</c:v>
                      </c:pt>
                      <c:pt idx="33">
                        <c:v>44616</c:v>
                      </c:pt>
                      <c:pt idx="34">
                        <c:v>44617</c:v>
                      </c:pt>
                      <c:pt idx="35">
                        <c:v>44618</c:v>
                      </c:pt>
                      <c:pt idx="36">
                        <c:v>44619</c:v>
                      </c:pt>
                      <c:pt idx="37">
                        <c:v>44620</c:v>
                      </c:pt>
                      <c:pt idx="38">
                        <c:v>44621</c:v>
                      </c:pt>
                      <c:pt idx="39">
                        <c:v>44622</c:v>
                      </c:pt>
                      <c:pt idx="40">
                        <c:v>44623</c:v>
                      </c:pt>
                      <c:pt idx="41">
                        <c:v>44624</c:v>
                      </c:pt>
                      <c:pt idx="42">
                        <c:v>44625</c:v>
                      </c:pt>
                      <c:pt idx="43">
                        <c:v>44626</c:v>
                      </c:pt>
                      <c:pt idx="44">
                        <c:v>44627</c:v>
                      </c:pt>
                      <c:pt idx="45">
                        <c:v>44628</c:v>
                      </c:pt>
                      <c:pt idx="46">
                        <c:v>44629</c:v>
                      </c:pt>
                      <c:pt idx="47">
                        <c:v>44630</c:v>
                      </c:pt>
                      <c:pt idx="48">
                        <c:v>44631</c:v>
                      </c:pt>
                      <c:pt idx="49">
                        <c:v>44632</c:v>
                      </c:pt>
                      <c:pt idx="50">
                        <c:v>44633</c:v>
                      </c:pt>
                      <c:pt idx="51">
                        <c:v>44634</c:v>
                      </c:pt>
                      <c:pt idx="52">
                        <c:v>44635</c:v>
                      </c:pt>
                      <c:pt idx="53">
                        <c:v>44636</c:v>
                      </c:pt>
                      <c:pt idx="54">
                        <c:v>44637</c:v>
                      </c:pt>
                      <c:pt idx="55">
                        <c:v>44638</c:v>
                      </c:pt>
                      <c:pt idx="56">
                        <c:v>44639</c:v>
                      </c:pt>
                      <c:pt idx="57">
                        <c:v>44640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'météo passages'!$D$2:$D$59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4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8</c:v>
                      </c:pt>
                      <c:pt idx="4">
                        <c:v>3</c:v>
                      </c:pt>
                      <c:pt idx="5">
                        <c:v>8</c:v>
                      </c:pt>
                      <c:pt idx="6">
                        <c:v>3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0</c:v>
                      </c:pt>
                      <c:pt idx="11">
                        <c:v>3</c:v>
                      </c:pt>
                      <c:pt idx="12">
                        <c:v>1</c:v>
                      </c:pt>
                      <c:pt idx="13">
                        <c:v>0</c:v>
                      </c:pt>
                      <c:pt idx="14">
                        <c:v>-1</c:v>
                      </c:pt>
                      <c:pt idx="15">
                        <c:v>-1</c:v>
                      </c:pt>
                      <c:pt idx="16">
                        <c:v>-2</c:v>
                      </c:pt>
                      <c:pt idx="17">
                        <c:v>2</c:v>
                      </c:pt>
                      <c:pt idx="18">
                        <c:v>2</c:v>
                      </c:pt>
                      <c:pt idx="19">
                        <c:v>6</c:v>
                      </c:pt>
                      <c:pt idx="20">
                        <c:v>7</c:v>
                      </c:pt>
                      <c:pt idx="21">
                        <c:v>5</c:v>
                      </c:pt>
                      <c:pt idx="22">
                        <c:v>5</c:v>
                      </c:pt>
                      <c:pt idx="23">
                        <c:v>-1</c:v>
                      </c:pt>
                      <c:pt idx="24">
                        <c:v>-3</c:v>
                      </c:pt>
                      <c:pt idx="25">
                        <c:v>-3</c:v>
                      </c:pt>
                      <c:pt idx="26">
                        <c:v>-3</c:v>
                      </c:pt>
                      <c:pt idx="27">
                        <c:v>-3</c:v>
                      </c:pt>
                      <c:pt idx="28">
                        <c:v>3</c:v>
                      </c:pt>
                      <c:pt idx="29">
                        <c:v>7</c:v>
                      </c:pt>
                      <c:pt idx="30">
                        <c:v>7</c:v>
                      </c:pt>
                      <c:pt idx="31">
                        <c:v>9</c:v>
                      </c:pt>
                      <c:pt idx="32">
                        <c:v>7</c:v>
                      </c:pt>
                      <c:pt idx="33">
                        <c:v>7</c:v>
                      </c:pt>
                      <c:pt idx="34">
                        <c:v>6</c:v>
                      </c:pt>
                      <c:pt idx="35">
                        <c:v>4</c:v>
                      </c:pt>
                      <c:pt idx="36">
                        <c:v>3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-2</c:v>
                      </c:pt>
                      <c:pt idx="40">
                        <c:v>0</c:v>
                      </c:pt>
                      <c:pt idx="41">
                        <c:v>1</c:v>
                      </c:pt>
                      <c:pt idx="42">
                        <c:v>2</c:v>
                      </c:pt>
                      <c:pt idx="43">
                        <c:v>5</c:v>
                      </c:pt>
                      <c:pt idx="44">
                        <c:v>4</c:v>
                      </c:pt>
                      <c:pt idx="45">
                        <c:v>8</c:v>
                      </c:pt>
                      <c:pt idx="46">
                        <c:v>7</c:v>
                      </c:pt>
                      <c:pt idx="47">
                        <c:v>7</c:v>
                      </c:pt>
                      <c:pt idx="48">
                        <c:v>7</c:v>
                      </c:pt>
                      <c:pt idx="49">
                        <c:v>8</c:v>
                      </c:pt>
                      <c:pt idx="50">
                        <c:v>3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3</c:v>
                      </c:pt>
                      <c:pt idx="54">
                        <c:v>3</c:v>
                      </c:pt>
                      <c:pt idx="55">
                        <c:v>4</c:v>
                      </c:pt>
                      <c:pt idx="56">
                        <c:v>5</c:v>
                      </c:pt>
                      <c:pt idx="57">
                        <c:v>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69D-4F30-8F66-4B6ADD04CDB4}"/>
                  </c:ext>
                </c:extLst>
              </c15:ser>
            </c15:filteredLineSeries>
          </c:ext>
        </c:extLst>
      </c:lineChart>
      <c:dateAx>
        <c:axId val="15125606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668032"/>
        <c:crosses val="autoZero"/>
        <c:auto val="1"/>
        <c:lblOffset val="100"/>
        <c:baseTimeUnit val="days"/>
      </c:dateAx>
      <c:valAx>
        <c:axId val="15066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56064"/>
        <c:crosses val="autoZero"/>
        <c:crossBetween val="between"/>
      </c:valAx>
      <c:valAx>
        <c:axId val="150669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675456"/>
        <c:crosses val="max"/>
        <c:crossBetween val="between"/>
      </c:valAx>
      <c:dateAx>
        <c:axId val="150675456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5066956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Répartition individus par seau 2025</a:t>
            </a:r>
          </a:p>
        </c:rich>
      </c:tx>
      <c:layout>
        <c:manualLayout>
          <c:xMode val="edge"/>
          <c:yMode val="edge"/>
          <c:x val="0.43905730616063787"/>
          <c:y val="1.882710589332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 individus par seau</c:v>
          </c:tx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320-9D50-FD94BD665C87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D4-4320-9D50-FD94BD665C87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320-9D50-FD94BD665C87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4-4320-9D50-FD94BD665C87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D4-4320-9D50-FD94BD665C87}"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320-9D50-FD94BD665C87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320-9D50-FD94BD665C87}"/>
                </c:ext>
              </c:extLst>
            </c:dLbl>
            <c:dLbl>
              <c:idx val="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320-9D50-FD94BD665C87}"/>
                </c:ext>
              </c:extLst>
            </c:dLbl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D4-4320-9D50-FD94BD665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'corridors de passage'!$B$5:$B$46</c:f>
              <c:numCache>
                <c:formatCode>General</c:formatCode>
                <c:ptCount val="42"/>
                <c:pt idx="0">
                  <c:v>13</c:v>
                </c:pt>
                <c:pt idx="1">
                  <c:v>11</c:v>
                </c:pt>
                <c:pt idx="2">
                  <c:v>22</c:v>
                </c:pt>
                <c:pt idx="3">
                  <c:v>18</c:v>
                </c:pt>
                <c:pt idx="4">
                  <c:v>15</c:v>
                </c:pt>
                <c:pt idx="5">
                  <c:v>30</c:v>
                </c:pt>
                <c:pt idx="6">
                  <c:v>59</c:v>
                </c:pt>
                <c:pt idx="7">
                  <c:v>34</c:v>
                </c:pt>
                <c:pt idx="8">
                  <c:v>40</c:v>
                </c:pt>
                <c:pt idx="9">
                  <c:v>60</c:v>
                </c:pt>
                <c:pt idx="10">
                  <c:v>30</c:v>
                </c:pt>
                <c:pt idx="11">
                  <c:v>24</c:v>
                </c:pt>
                <c:pt idx="12">
                  <c:v>35</c:v>
                </c:pt>
                <c:pt idx="13">
                  <c:v>77</c:v>
                </c:pt>
                <c:pt idx="14">
                  <c:v>23</c:v>
                </c:pt>
                <c:pt idx="15">
                  <c:v>47</c:v>
                </c:pt>
                <c:pt idx="16">
                  <c:v>20</c:v>
                </c:pt>
                <c:pt idx="17">
                  <c:v>47</c:v>
                </c:pt>
                <c:pt idx="18">
                  <c:v>36</c:v>
                </c:pt>
                <c:pt idx="19">
                  <c:v>36</c:v>
                </c:pt>
                <c:pt idx="20">
                  <c:v>29</c:v>
                </c:pt>
                <c:pt idx="21">
                  <c:v>51</c:v>
                </c:pt>
                <c:pt idx="22">
                  <c:v>18</c:v>
                </c:pt>
                <c:pt idx="23">
                  <c:v>78</c:v>
                </c:pt>
                <c:pt idx="24">
                  <c:v>29</c:v>
                </c:pt>
                <c:pt idx="25">
                  <c:v>75</c:v>
                </c:pt>
                <c:pt idx="26">
                  <c:v>18</c:v>
                </c:pt>
                <c:pt idx="27">
                  <c:v>10</c:v>
                </c:pt>
                <c:pt idx="28">
                  <c:v>12</c:v>
                </c:pt>
                <c:pt idx="29">
                  <c:v>1</c:v>
                </c:pt>
                <c:pt idx="30">
                  <c:v>4</c:v>
                </c:pt>
                <c:pt idx="31">
                  <c:v>7</c:v>
                </c:pt>
                <c:pt idx="32">
                  <c:v>4</c:v>
                </c:pt>
                <c:pt idx="33">
                  <c:v>13</c:v>
                </c:pt>
                <c:pt idx="34">
                  <c:v>7</c:v>
                </c:pt>
                <c:pt idx="35">
                  <c:v>5</c:v>
                </c:pt>
                <c:pt idx="36">
                  <c:v>3</c:v>
                </c:pt>
                <c:pt idx="37">
                  <c:v>5</c:v>
                </c:pt>
                <c:pt idx="38">
                  <c:v>10</c:v>
                </c:pt>
                <c:pt idx="39">
                  <c:v>17</c:v>
                </c:pt>
                <c:pt idx="40">
                  <c:v>6</c:v>
                </c:pt>
                <c:pt idx="4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FD4-4320-9D50-FD94BD66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00256"/>
        <c:axId val="150801792"/>
      </c:barChart>
      <c:catAx>
        <c:axId val="1508002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50801792"/>
        <c:crosses val="autoZero"/>
        <c:auto val="1"/>
        <c:lblAlgn val="ctr"/>
        <c:lblOffset val="100"/>
        <c:noMultiLvlLbl val="0"/>
      </c:catAx>
      <c:valAx>
        <c:axId val="15080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0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7DF8-A39E-46BA-A78C-C540A619318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07EB-96DA-4167-A17B-AFCC371FC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8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7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2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5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17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4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39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1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31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9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255C-3E89-4C84-BE56-ED5D2A579CA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C879-3A1D-4908-8C64-5C1F49B3F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:\SPN\09_Biodiv\Corridors\RESORPTION POINTS CONFLITS\AMPHIBIENS\RD18_ Lac de Moras\2025\PHOTOS\20250207_084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07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885"/>
          <a:stretch/>
        </p:blipFill>
        <p:spPr bwMode="auto">
          <a:xfrm>
            <a:off x="-14099" y="-28816"/>
            <a:ext cx="9158099" cy="688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2229652"/>
            <a:ext cx="84249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Le dispositif anti-écrasement de </a:t>
            </a:r>
            <a:r>
              <a:rPr lang="fr-FR" sz="4000" b="1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Moras</a:t>
            </a:r>
            <a:endParaRPr lang="fr-FR" sz="40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r>
              <a:rPr lang="fr-FR" sz="40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Migration pré nuptiale des amphibiens</a:t>
            </a:r>
          </a:p>
          <a:p>
            <a:r>
              <a:rPr lang="fr-FR" sz="40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2025</a:t>
            </a:r>
          </a:p>
          <a:p>
            <a:endParaRPr lang="fr-FR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1447" y="-234194"/>
            <a:ext cx="5781328" cy="1143000"/>
          </a:xfrm>
        </p:spPr>
        <p:txBody>
          <a:bodyPr>
            <a:normAutofit/>
          </a:bodyPr>
          <a:lstStyle/>
          <a:p>
            <a:r>
              <a:rPr lang="fr-FR" sz="4000" dirty="0"/>
              <a:t>Le</a:t>
            </a:r>
            <a:r>
              <a:rPr lang="fr-FR" dirty="0"/>
              <a:t> </a:t>
            </a:r>
            <a:r>
              <a:rPr lang="fr-FR" sz="4000" dirty="0"/>
              <a:t>dispositif en images …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945"/>
            <a:ext cx="2555776" cy="38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2" y="620687"/>
            <a:ext cx="5184578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" y="620688"/>
            <a:ext cx="3962831" cy="271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28" y="3207900"/>
            <a:ext cx="24483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r="19937"/>
          <a:stretch/>
        </p:blipFill>
        <p:spPr bwMode="auto">
          <a:xfrm>
            <a:off x="3779912" y="3798384"/>
            <a:ext cx="3121891" cy="307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62" y="3207901"/>
            <a:ext cx="2754307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869160"/>
            <a:ext cx="1547662" cy="20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4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Quelques interrogations / propositions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Quel avenir pour le site de Moras ?</a:t>
            </a:r>
          </a:p>
          <a:p>
            <a:endParaRPr lang="fr-FR" sz="2800" dirty="0"/>
          </a:p>
          <a:p>
            <a:r>
              <a:rPr lang="fr-FR" sz="2800" dirty="0"/>
              <a:t>Comment déployer ce type de dispositif sur d’autres sites de l'Isle Crémieu afin de minimiser les zones d’écrasement ? </a:t>
            </a:r>
          </a:p>
          <a:p>
            <a:endParaRPr lang="fr-FR" sz="2800" dirty="0"/>
          </a:p>
          <a:p>
            <a:r>
              <a:rPr lang="fr-FR" sz="2800" dirty="0"/>
              <a:t>Comment communiquer</a:t>
            </a:r>
          </a:p>
          <a:p>
            <a:pPr marL="0" indent="0">
              <a:buNone/>
            </a:pPr>
            <a:r>
              <a:rPr lang="fr-FR" sz="2800" dirty="0"/>
              <a:t>Plus efficacement et toucher</a:t>
            </a:r>
          </a:p>
          <a:p>
            <a:pPr marL="0" indent="0">
              <a:buNone/>
            </a:pPr>
            <a:r>
              <a:rPr lang="fr-FR" sz="2800" dirty="0"/>
              <a:t>D’autres types de publics ? </a:t>
            </a:r>
          </a:p>
          <a:p>
            <a:pPr marL="0" indent="0">
              <a:buNone/>
            </a:pPr>
            <a:r>
              <a:rPr lang="fr-FR" sz="2800" dirty="0"/>
              <a:t>(scolaires, associations etc..)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4D2EC46-EA0C-7DE3-4E72-5D1FD6800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81" y="3093000"/>
            <a:ext cx="3447802" cy="37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/>
          <a:stretch/>
        </p:blipFill>
        <p:spPr bwMode="auto">
          <a:xfrm>
            <a:off x="-25525" y="-26285"/>
            <a:ext cx="916952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Le dispositif en chiffres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24219"/>
            <a:ext cx="8347943" cy="3456384"/>
          </a:xfrm>
          <a:solidFill>
            <a:schemeClr val="tx1">
              <a:alpha val="33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FFFF00"/>
                </a:solidFill>
              </a:rPr>
              <a:t>2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jours de chantier les 21 et 28 Janvier pour monter le dispositif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FFFF00"/>
                </a:solidFill>
              </a:rPr>
              <a:t>8</a:t>
            </a:r>
            <a:r>
              <a:rPr lang="fr-FR" sz="2800" b="1" baseline="30000" dirty="0">
                <a:solidFill>
                  <a:srgbClr val="FFFF00"/>
                </a:solidFill>
              </a:rPr>
              <a:t>ème</a:t>
            </a:r>
            <a:r>
              <a:rPr lang="fr-FR" sz="2800" b="1" dirty="0">
                <a:solidFill>
                  <a:srgbClr val="FFFF00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année de mise en place consécutive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FFFF00"/>
                </a:solidFill>
              </a:rPr>
              <a:t>9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semaines de mise en place du 21 Janvier au 20 Mars 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FFFF00"/>
                </a:solidFill>
              </a:rPr>
              <a:t>42</a:t>
            </a:r>
            <a:r>
              <a:rPr lang="fr-FR" sz="2400" b="1" dirty="0">
                <a:solidFill>
                  <a:schemeClr val="bg1"/>
                </a:solidFill>
              </a:rPr>
              <a:t> Seaux disposés tous les 10 mètres sur 450m de route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105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FFFF00"/>
                </a:solidFill>
              </a:rPr>
              <a:t>1 095 </a:t>
            </a:r>
            <a:r>
              <a:rPr lang="fr-FR" sz="2400" b="1" dirty="0">
                <a:solidFill>
                  <a:schemeClr val="bg1"/>
                </a:solidFill>
              </a:rPr>
              <a:t>amphibiens sauvés cette année !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88355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985354" cy="32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8" y="3313039"/>
            <a:ext cx="5317236" cy="35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9124" cy="33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8" y="836712"/>
            <a:ext cx="48429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0735" y="-146725"/>
            <a:ext cx="3312368" cy="1024254"/>
          </a:xfrm>
        </p:spPr>
        <p:txBody>
          <a:bodyPr>
            <a:normAutofit/>
          </a:bodyPr>
          <a:lstStyle/>
          <a:p>
            <a:r>
              <a:rPr lang="fr-FR" dirty="0"/>
              <a:t>Les espèces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5673BFE-42CB-00ED-84FE-D8AAF0031FC1}"/>
              </a:ext>
            </a:extLst>
          </p:cNvPr>
          <p:cNvSpPr txBox="1"/>
          <p:nvPr/>
        </p:nvSpPr>
        <p:spPr>
          <a:xfrm>
            <a:off x="57082" y="3645023"/>
            <a:ext cx="231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Triton palmé </a:t>
            </a: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i="1" dirty="0" err="1">
                <a:solidFill>
                  <a:schemeClr val="bg1"/>
                </a:solidFill>
              </a:rPr>
              <a:t>Lissotriton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helveticus</a:t>
            </a:r>
            <a:r>
              <a:rPr lang="fr-FR" sz="1800" i="1" dirty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ADA18AD-0F6C-7094-83B0-90D4597E2616}"/>
              </a:ext>
            </a:extLst>
          </p:cNvPr>
          <p:cNvSpPr txBox="1"/>
          <p:nvPr/>
        </p:nvSpPr>
        <p:spPr>
          <a:xfrm>
            <a:off x="6531222" y="1154655"/>
            <a:ext cx="266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chemeClr val="bg1"/>
                </a:solidFill>
              </a:rPr>
              <a:t>Salamandre tachetée </a:t>
            </a:r>
            <a:r>
              <a:rPr lang="fr-FR" sz="1800" i="1" dirty="0">
                <a:solidFill>
                  <a:schemeClr val="bg1"/>
                </a:solidFill>
              </a:rPr>
              <a:t>(</a:t>
            </a:r>
            <a:r>
              <a:rPr lang="fr-FR" sz="1800" i="1" dirty="0" err="1">
                <a:solidFill>
                  <a:schemeClr val="bg1"/>
                </a:solidFill>
              </a:rPr>
              <a:t>Salamandra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salamandra</a:t>
            </a:r>
            <a:r>
              <a:rPr lang="fr-FR" sz="18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22A0893-ABEC-CD30-952E-C5D71F62B16E}"/>
              </a:ext>
            </a:extLst>
          </p:cNvPr>
          <p:cNvSpPr txBox="1"/>
          <p:nvPr/>
        </p:nvSpPr>
        <p:spPr>
          <a:xfrm>
            <a:off x="7325106" y="410668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Grenouille agile </a:t>
            </a: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i="1" dirty="0">
                <a:solidFill>
                  <a:schemeClr val="bg1"/>
                </a:solidFill>
              </a:rPr>
              <a:t>Rana </a:t>
            </a:r>
            <a:r>
              <a:rPr lang="fr-FR" sz="1800" i="1" dirty="0" err="1">
                <a:solidFill>
                  <a:schemeClr val="bg1"/>
                </a:solidFill>
              </a:rPr>
              <a:t>dalmatina</a:t>
            </a:r>
            <a:r>
              <a:rPr lang="fr-FR" sz="1800" i="1" dirty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EF690AB-73A5-02AE-1A1A-BA6460E9C0ED}"/>
              </a:ext>
            </a:extLst>
          </p:cNvPr>
          <p:cNvSpPr txBox="1"/>
          <p:nvPr/>
        </p:nvSpPr>
        <p:spPr>
          <a:xfrm>
            <a:off x="85070" y="351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chemeClr val="bg1"/>
                </a:solidFill>
              </a:rPr>
              <a:t>Crapaud commun </a:t>
            </a: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i="1" dirty="0">
                <a:solidFill>
                  <a:schemeClr val="bg1"/>
                </a:solidFill>
              </a:rPr>
              <a:t>Bufo </a:t>
            </a:r>
            <a:r>
              <a:rPr lang="fr-FR" sz="1800" i="1" dirty="0" err="1">
                <a:solidFill>
                  <a:schemeClr val="bg1"/>
                </a:solidFill>
              </a:rPr>
              <a:t>bufo</a:t>
            </a:r>
            <a:r>
              <a:rPr lang="fr-FR" sz="18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547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7AEF7556-46C2-4EFA-9DD7-979F781B5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08158"/>
              </p:ext>
            </p:extLst>
          </p:nvPr>
        </p:nvGraphicFramePr>
        <p:xfrm>
          <a:off x="143508" y="260350"/>
          <a:ext cx="8856984" cy="633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19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xmlns="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427532"/>
              </p:ext>
            </p:extLst>
          </p:nvPr>
        </p:nvGraphicFramePr>
        <p:xfrm>
          <a:off x="2845530" y="-7590"/>
          <a:ext cx="6298470" cy="372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6156176" y="1124744"/>
            <a:ext cx="2448272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55 écrasements </a:t>
            </a:r>
            <a:r>
              <a:rPr lang="fr-FR" sz="1400" dirty="0"/>
              <a:t>: principalement sur le premier tronçon du dispositif, qui est le corridor le plus passant. grenouille agile en majorité, qui réussissent à sauter par-dessus le filet.</a:t>
            </a:r>
          </a:p>
          <a:p>
            <a:pPr algn="l"/>
            <a:endParaRPr lang="fr-FR" sz="1400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4CF141B6-C97B-4A23-BF54-6ED4A33FE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772316"/>
              </p:ext>
            </p:extLst>
          </p:nvPr>
        </p:nvGraphicFramePr>
        <p:xfrm>
          <a:off x="597036" y="3562236"/>
          <a:ext cx="81514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BDD5BAA7-9EE4-46A4-975A-DA1F750AB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92289"/>
              </p:ext>
            </p:extLst>
          </p:nvPr>
        </p:nvGraphicFramePr>
        <p:xfrm>
          <a:off x="539552" y="244252"/>
          <a:ext cx="5256584" cy="30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542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xmlns="" id="{C5CD7539-F20A-44F9-9B18-7047431F5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984393"/>
              </p:ext>
            </p:extLst>
          </p:nvPr>
        </p:nvGraphicFramePr>
        <p:xfrm>
          <a:off x="587375" y="332656"/>
          <a:ext cx="796925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73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SPN\09_Biodiv\Corridors\RESORPTION POINTS CONFLITS\AMPHIBIENS\RD18_ Lac de Moras\2025\SIG\dispositif anti écrasement 202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920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B3EC125B-033F-46AF-B6BB-0800F7A27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203143"/>
              </p:ext>
            </p:extLst>
          </p:nvPr>
        </p:nvGraphicFramePr>
        <p:xfrm>
          <a:off x="107504" y="2327550"/>
          <a:ext cx="8610261" cy="404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131840" y="18448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Nombre d’amphibiens dans chaque seau</a:t>
            </a:r>
          </a:p>
        </p:txBody>
      </p:sp>
      <p:sp>
        <p:nvSpPr>
          <p:cNvPr id="4" name="Accolade ouvrante 3"/>
          <p:cNvSpPr/>
          <p:nvPr/>
        </p:nvSpPr>
        <p:spPr>
          <a:xfrm rot="16200000">
            <a:off x="2861809" y="3735033"/>
            <a:ext cx="324038" cy="5256584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 rot="16200000">
            <a:off x="6066165" y="5787262"/>
            <a:ext cx="324038" cy="1152128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7542329" y="5463226"/>
            <a:ext cx="324038" cy="1800200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648866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tronçon 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544108" y="652412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2</a:t>
            </a:r>
            <a:r>
              <a:rPr lang="fr-FR" sz="1400" baseline="30000" dirty="0"/>
              <a:t>è</a:t>
            </a:r>
            <a:r>
              <a:rPr lang="fr-FR" sz="1400" baseline="30000" dirty="0" smtClean="0"/>
              <a:t>me</a:t>
            </a:r>
            <a:r>
              <a:rPr lang="fr-FR" sz="1400" dirty="0" smtClean="0"/>
              <a:t> tronçon 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0272" y="65253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3</a:t>
            </a:r>
            <a:r>
              <a:rPr lang="fr-FR" sz="1400" baseline="30000" dirty="0"/>
              <a:t>è</a:t>
            </a:r>
            <a:r>
              <a:rPr lang="fr-FR" sz="1400" baseline="30000" dirty="0" smtClean="0"/>
              <a:t>me</a:t>
            </a:r>
            <a:r>
              <a:rPr lang="fr-FR" sz="1400" dirty="0" smtClean="0"/>
              <a:t> tronçon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3963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32202"/>
            <a:ext cx="3958478" cy="1143000"/>
          </a:xfrm>
        </p:spPr>
        <p:txBody>
          <a:bodyPr/>
          <a:lstStyle/>
          <a:p>
            <a:pPr algn="r"/>
            <a:r>
              <a:rPr lang="fr-FR" dirty="0"/>
              <a:t>Sensibilisation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88024" y="106613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 tout </a:t>
            </a:r>
            <a:r>
              <a:rPr lang="fr-FR" sz="2400" dirty="0">
                <a:solidFill>
                  <a:srgbClr val="FF0000"/>
                </a:solidFill>
              </a:rPr>
              <a:t>32 </a:t>
            </a:r>
            <a:r>
              <a:rPr lang="fr-FR" sz="2400" dirty="0"/>
              <a:t>personnes ont </a:t>
            </a:r>
          </a:p>
          <a:p>
            <a:r>
              <a:rPr lang="fr-FR" sz="2400" dirty="0"/>
              <a:t>participé aux relevés ! Dont…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164E2A6-A801-12CA-CF47-5EF5C9236307}"/>
              </a:ext>
            </a:extLst>
          </p:cNvPr>
          <p:cNvSpPr txBox="1"/>
          <p:nvPr/>
        </p:nvSpPr>
        <p:spPr>
          <a:xfrm>
            <a:off x="4788024" y="2041499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i="1" dirty="0"/>
              <a:t>15aine de locaux (habitant.es de l’Isle Crémieu)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10aine de personnes du SPN du département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07206" y="306896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8</a:t>
            </a:r>
            <a:r>
              <a:rPr lang="fr-FR" sz="2400" dirty="0"/>
              <a:t> personnes ont participé à la balade nature du 2 Mars 2025 et ont pu découvrir le patrimoine naturel du lac de Moras !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164E2A6-A801-12CA-CF47-5EF5C9236307}"/>
              </a:ext>
            </a:extLst>
          </p:cNvPr>
          <p:cNvSpPr txBox="1"/>
          <p:nvPr/>
        </p:nvSpPr>
        <p:spPr>
          <a:xfrm>
            <a:off x="4910081" y="5028912"/>
            <a:ext cx="4173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i="1" dirty="0"/>
              <a:t>Amphibiens et dispositif anti-écrasement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Chants des oiseaux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Flore d’hiver autour du lac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Rôle des zones humides</a:t>
            </a:r>
          </a:p>
        </p:txBody>
      </p:sp>
      <p:pic>
        <p:nvPicPr>
          <p:cNvPr id="4098" name="Picture 2" descr="U:\SPN\09_Biodiv\Corridors\RESORPTION POINTS CONFLITS\AMPHIBIENS\RD18_ Lac de Moras\2025\PHOTOS\20250201_085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/>
          <a:stretch/>
        </p:blipFill>
        <p:spPr bwMode="auto">
          <a:xfrm rot="5400000">
            <a:off x="-1275000" y="1274998"/>
            <a:ext cx="5111081" cy="25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SPN\09_Biodiv\Corridors\RESORPTION POINTS CONFLITS\AMPHIBIENS\RD18_ Lac de Moras\2025\PHOTOS\20250128_095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4737"/>
            <a:ext cx="4788025" cy="26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:\SPN\09_Biodiv\Corridors\RESORPTION POINTS CONFLITS\AMPHIBIENS\RD18_ Lac de Moras\2025\PHOTOS\20250202_091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3990" y="1177096"/>
            <a:ext cx="4581128" cy="22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2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 rotWithShape="1">
          <a:blip r:embed="rId2"/>
          <a:srcRect l="22694" t="8071" r="28044" b="4061"/>
          <a:stretch/>
        </p:blipFill>
        <p:spPr bwMode="auto">
          <a:xfrm rot="20822229">
            <a:off x="540774" y="286685"/>
            <a:ext cx="3227741" cy="4575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-17040"/>
            <a:ext cx="4845224" cy="1255762"/>
          </a:xfrm>
        </p:spPr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975D615-C4DC-953D-31DF-8AC7F378DF10}"/>
              </a:ext>
            </a:extLst>
          </p:cNvPr>
          <p:cNvSpPr txBox="1"/>
          <p:nvPr/>
        </p:nvSpPr>
        <p:spPr>
          <a:xfrm>
            <a:off x="4557412" y="1101780"/>
            <a:ext cx="467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Près de </a:t>
            </a:r>
            <a:r>
              <a:rPr lang="fr-FR" b="1" dirty="0">
                <a:solidFill>
                  <a:schemeClr val="accent2"/>
                </a:solidFill>
              </a:rPr>
              <a:t>80</a:t>
            </a:r>
            <a:r>
              <a:rPr lang="fr-FR" b="1" dirty="0"/>
              <a:t> personnes ont reçu mensuellement</a:t>
            </a:r>
          </a:p>
          <a:p>
            <a:r>
              <a:rPr lang="fr-FR" dirty="0"/>
              <a:t>la Gazette des amphibiens du Nord Isère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32816" r="34997" b="3802"/>
          <a:stretch/>
        </p:blipFill>
        <p:spPr bwMode="auto">
          <a:xfrm rot="431310">
            <a:off x="2663815" y="2179521"/>
            <a:ext cx="2906503" cy="42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A73B952-BFE0-4C8E-98CA-57DA38F8C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53" t="36001" r="41023" b="5790"/>
          <a:stretch/>
        </p:blipFill>
        <p:spPr>
          <a:xfrm rot="20973633">
            <a:off x="5581198" y="1876251"/>
            <a:ext cx="3127252" cy="43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51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301</Words>
  <Application>Microsoft Office PowerPoint</Application>
  <PresentationFormat>Affichage à l'écran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Le dispositif en chiffres</vt:lpstr>
      <vt:lpstr>Les espèces</vt:lpstr>
      <vt:lpstr>Présentation PowerPoint</vt:lpstr>
      <vt:lpstr>Présentation PowerPoint</vt:lpstr>
      <vt:lpstr>Présentation PowerPoint</vt:lpstr>
      <vt:lpstr>Présentation PowerPoint</vt:lpstr>
      <vt:lpstr>Sensibilisation</vt:lpstr>
      <vt:lpstr>Communication</vt:lpstr>
      <vt:lpstr>Le dispositif en images …</vt:lpstr>
      <vt:lpstr>Quelques interrogations / propositions</vt:lpstr>
    </vt:vector>
  </TitlesOfParts>
  <Company>Conseil Départemental de l'Isère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Moras</dc:title>
  <dc:creator>Gaborieau CHARLOTTE</dc:creator>
  <cp:lastModifiedBy>Cazes Sarah</cp:lastModifiedBy>
  <cp:revision>70</cp:revision>
  <dcterms:created xsi:type="dcterms:W3CDTF">2022-02-14T14:34:05Z</dcterms:created>
  <dcterms:modified xsi:type="dcterms:W3CDTF">2025-03-24T14:11:28Z</dcterms:modified>
</cp:coreProperties>
</file>