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544213AF-26F6-41FA-8D85-E2C5388D6E58}" type="datetimeFigureOut">
              <a:rPr lang="en-US" smtClean="0"/>
              <a:pPr/>
              <a:t>2/23/2018</a:t>
            </a:fld>
            <a:endParaRPr lang="en-US" dirty="0">
              <a:solidFill>
                <a:srgbClr val="FFFFFF"/>
              </a:solidFill>
            </a:endParaRP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a:t>‹N°›</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5" name="Espace réservé du pied de page 4"/>
          <p:cNvSpPr>
            <a:spLocks noGrp="1"/>
          </p:cNvSpPr>
          <p:nvPr>
            <p:ph type="ftr" sz="quarter" idx="11"/>
          </p:nvPr>
        </p:nvSpPr>
        <p:spPr/>
        <p:txBody>
          <a:bodyPr/>
          <a:lstStyle>
            <a:extLst/>
          </a:lstStyle>
          <a:p>
            <a:endParaRPr kumimoji="0" lang="en-US"/>
          </a:p>
        </p:txBody>
      </p:sp>
      <p:sp>
        <p:nvSpPr>
          <p:cNvPr id="6" name="Espace réservé du numéro de diapositive 5"/>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5" name="Espace réservé du pied de page 4"/>
          <p:cNvSpPr>
            <a:spLocks noGrp="1"/>
          </p:cNvSpPr>
          <p:nvPr>
            <p:ph type="ftr" sz="quarter" idx="11"/>
          </p:nvPr>
        </p:nvSpPr>
        <p:spPr/>
        <p:txBody>
          <a:bodyPr/>
          <a:lstStyle>
            <a:extLst/>
          </a:lstStyle>
          <a:p>
            <a:endParaRPr kumimoji="0" lang="en-US"/>
          </a:p>
        </p:txBody>
      </p:sp>
      <p:sp>
        <p:nvSpPr>
          <p:cNvPr id="6" name="Espace réservé du numéro de diapositive 5"/>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5" name="Espace réservé du pied de page 4"/>
          <p:cNvSpPr>
            <a:spLocks noGrp="1"/>
          </p:cNvSpPr>
          <p:nvPr>
            <p:ph type="ftr" sz="quarter" idx="11"/>
          </p:nvPr>
        </p:nvSpPr>
        <p:spPr/>
        <p:txBody>
          <a:bodyPr/>
          <a:lstStyle>
            <a:extLst/>
          </a:lstStyle>
          <a:p>
            <a:endParaRPr kumimoji="0" lang="en-US"/>
          </a:p>
        </p:txBody>
      </p:sp>
      <p:sp>
        <p:nvSpPr>
          <p:cNvPr id="6" name="Espace réservé du numéro de diapositive 5"/>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5" name="Espace réservé du pied de page 4"/>
          <p:cNvSpPr>
            <a:spLocks noGrp="1"/>
          </p:cNvSpPr>
          <p:nvPr>
            <p:ph type="ftr" sz="quarter" idx="11"/>
          </p:nvPr>
        </p:nvSpPr>
        <p:spPr/>
        <p:txBody>
          <a:bodyPr/>
          <a:lstStyle>
            <a:extLst/>
          </a:lstStyle>
          <a:p>
            <a:endParaRPr kumimoji="0" lang="en-US"/>
          </a:p>
        </p:txBody>
      </p:sp>
      <p:sp>
        <p:nvSpPr>
          <p:cNvPr id="6" name="Espace réservé du numéro de diapositive 5"/>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6" name="Espace réservé du pied de page 5"/>
          <p:cNvSpPr>
            <a:spLocks noGrp="1"/>
          </p:cNvSpPr>
          <p:nvPr>
            <p:ph type="ftr" sz="quarter" idx="11"/>
          </p:nvPr>
        </p:nvSpPr>
        <p:spPr/>
        <p:txBody>
          <a:bodyPr/>
          <a:lstStyle>
            <a:extLst/>
          </a:lstStyle>
          <a:p>
            <a:endParaRPr kumimoji="0" lang="en-US"/>
          </a:p>
        </p:txBody>
      </p:sp>
      <p:sp>
        <p:nvSpPr>
          <p:cNvPr id="7" name="Espace réservé du numéro de diapositive 6"/>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8" name="Espace réservé du pied de page 7"/>
          <p:cNvSpPr>
            <a:spLocks noGrp="1"/>
          </p:cNvSpPr>
          <p:nvPr>
            <p:ph type="ftr" sz="quarter" idx="11"/>
          </p:nvPr>
        </p:nvSpPr>
        <p:spPr/>
        <p:txBody>
          <a:bodyPr/>
          <a:lstStyle>
            <a:extLst/>
          </a:lstStyle>
          <a:p>
            <a:endParaRPr kumimoji="0" lang="en-US"/>
          </a:p>
        </p:txBody>
      </p:sp>
      <p:sp>
        <p:nvSpPr>
          <p:cNvPr id="9" name="Espace réservé du numéro de diapositive 8"/>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4" name="Espace réservé du pied de page 3"/>
          <p:cNvSpPr>
            <a:spLocks noGrp="1"/>
          </p:cNvSpPr>
          <p:nvPr>
            <p:ph type="ftr" sz="quarter" idx="11"/>
          </p:nvPr>
        </p:nvSpPr>
        <p:spPr/>
        <p:txBody>
          <a:bodyPr/>
          <a:lstStyle>
            <a:extLst/>
          </a:lstStyle>
          <a:p>
            <a:endParaRPr kumimoji="0" lang="en-US"/>
          </a:p>
        </p:txBody>
      </p:sp>
      <p:sp>
        <p:nvSpPr>
          <p:cNvPr id="5" name="Espace réservé du numéro de diapositive 4"/>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544213AF-26F6-41FA-8D85-E2C5388D6E58}" type="datetimeFigureOut">
              <a:rPr lang="en-US" smtClean="0"/>
              <a:pPr/>
              <a:t>2/23/2018</a:t>
            </a:fld>
            <a:endParaRPr lang="en-US"/>
          </a:p>
        </p:txBody>
      </p:sp>
      <p:sp>
        <p:nvSpPr>
          <p:cNvPr id="3" name="Espace réservé du pied de page 2"/>
          <p:cNvSpPr>
            <a:spLocks noGrp="1"/>
          </p:cNvSpPr>
          <p:nvPr>
            <p:ph type="ftr" sz="quarter" idx="11"/>
          </p:nvPr>
        </p:nvSpPr>
        <p:spPr/>
        <p:txBody>
          <a:bodyPr/>
          <a:lstStyle>
            <a:extLst/>
          </a:lstStyle>
          <a:p>
            <a:endParaRPr kumimoji="0" lang="en-US"/>
          </a:p>
        </p:txBody>
      </p:sp>
      <p:sp>
        <p:nvSpPr>
          <p:cNvPr id="4" name="Espace réservé du numéro de diapositive 3"/>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544213AF-26F6-41FA-8D85-E2C5388D6E58}" type="datetimeFigureOut">
              <a:rPr lang="en-US" smtClean="0"/>
              <a:pPr/>
              <a:t>2/23/2018</a:t>
            </a:fld>
            <a:endParaRPr lang="en-US"/>
          </a:p>
        </p:txBody>
      </p:sp>
      <p:sp>
        <p:nvSpPr>
          <p:cNvPr id="6" name="Espace réservé du pied de page 5"/>
          <p:cNvSpPr>
            <a:spLocks noGrp="1"/>
          </p:cNvSpPr>
          <p:nvPr>
            <p:ph type="ftr" sz="quarter" idx="11"/>
          </p:nvPr>
        </p:nvSpPr>
        <p:spPr/>
        <p:txBody>
          <a:bodyPr/>
          <a:lstStyle>
            <a:extLst/>
          </a:lstStyle>
          <a:p>
            <a:endParaRPr kumimoji="0" lang="en-US"/>
          </a:p>
        </p:txBody>
      </p:sp>
      <p:sp>
        <p:nvSpPr>
          <p:cNvPr id="7" name="Espace réservé du numéro de diapositive 6"/>
          <p:cNvSpPr>
            <a:spLocks noGrp="1"/>
          </p:cNvSpPr>
          <p:nvPr>
            <p:ph type="sldNum" sz="quarter" idx="12"/>
          </p:nvPr>
        </p:nvSpPr>
        <p:spPr/>
        <p:txBody>
          <a:bodyPr/>
          <a:lstStyle>
            <a:extLst/>
          </a:lstStyle>
          <a:p>
            <a:fld id="{D5BBC35B-A44B-4119-B8DA-DE9E3DFADA20}" type="slidenum">
              <a:rPr kumimoji="0" lang="en-US" smtClean="0"/>
              <a:pPr/>
              <a:t>‹N°›</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544213AF-26F6-41FA-8D85-E2C5388D6E58}" type="datetimeFigureOut">
              <a:rPr lang="en-US" smtClean="0"/>
              <a:pPr/>
              <a:t>2/23/2018</a:t>
            </a:fld>
            <a:endParaRPr lang="en-US">
              <a:solidFill>
                <a:schemeClr val="tx1"/>
              </a:solidFill>
            </a:endParaRP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a:t>‹N°›</a:t>
            </a:fld>
            <a:endParaRPr kumimoji="0" lang="en-US">
              <a:solidFill>
                <a:schemeClr val="tx1"/>
              </a:solidFill>
            </a:endParaRP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213AF-26F6-41FA-8D85-E2C5388D6E58}" type="datetimeFigureOut">
              <a:rPr lang="en-US" smtClean="0"/>
              <a:pPr/>
              <a:t>2/23/2018</a:t>
            </a:fld>
            <a:endParaRPr lang="en-US" sz="1000" dirty="0">
              <a:solidFill>
                <a:schemeClr val="tx1"/>
              </a:solidFill>
            </a:endParaRP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‹N°›</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857233"/>
            <a:ext cx="8286808" cy="1071570"/>
          </a:xfrm>
        </p:spPr>
        <p:txBody>
          <a:bodyPr>
            <a:normAutofit/>
          </a:bodyPr>
          <a:lstStyle/>
          <a:p>
            <a:r>
              <a:rPr lang="fr-FR" sz="4400" dirty="0" smtClean="0"/>
              <a:t>Conseil Municipal d’Enfants</a:t>
            </a:r>
            <a:endParaRPr lang="fr-FR" sz="44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3786182" y="2571744"/>
            <a:ext cx="1628780" cy="197896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3693319"/>
          </a:xfrm>
          <a:prstGeom prst="rect">
            <a:avLst/>
          </a:prstGeom>
          <a:noFill/>
        </p:spPr>
        <p:txBody>
          <a:bodyPr wrap="square" rtlCol="0">
            <a:spAutoFit/>
          </a:bodyPr>
          <a:lstStyle/>
          <a:p>
            <a:r>
              <a:rPr lang="fr-FR" u="sng" dirty="0" smtClean="0"/>
              <a:t>Les commissions </a:t>
            </a:r>
            <a:endParaRPr lang="fr-FR" dirty="0" smtClean="0"/>
          </a:p>
          <a:p>
            <a:endParaRPr lang="fr-FR" dirty="0" smtClean="0"/>
          </a:p>
          <a:p>
            <a:r>
              <a:rPr lang="fr-FR" dirty="0" smtClean="0"/>
              <a:t>Les </a:t>
            </a:r>
            <a:r>
              <a:rPr lang="fr-FR" dirty="0" smtClean="0"/>
              <a:t>conseillers enfants travaillent au sein de commissions thématiques qui seront définies lors de la première réunion plénière. </a:t>
            </a:r>
            <a:endParaRPr lang="fr-FR" dirty="0" smtClean="0"/>
          </a:p>
          <a:p>
            <a:r>
              <a:rPr lang="fr-FR" dirty="0" smtClean="0"/>
              <a:t>Les </a:t>
            </a:r>
            <a:r>
              <a:rPr lang="fr-FR" dirty="0" smtClean="0"/>
              <a:t>commissions se réuniront au moins une fois par trimestre. </a:t>
            </a:r>
            <a:endParaRPr lang="fr-FR" dirty="0" smtClean="0"/>
          </a:p>
          <a:p>
            <a:r>
              <a:rPr lang="fr-FR" dirty="0" smtClean="0"/>
              <a:t>Elles </a:t>
            </a:r>
            <a:r>
              <a:rPr lang="fr-FR" dirty="0" smtClean="0"/>
              <a:t>auront pour but de réfléchir aux projets et aux propositions à soumettre au Conseil Municipal des Enfants en vue du Conseil Municipal. </a:t>
            </a:r>
            <a:endParaRPr lang="fr-FR" dirty="0" smtClean="0"/>
          </a:p>
          <a:p>
            <a:r>
              <a:rPr lang="fr-FR" dirty="0" smtClean="0"/>
              <a:t>Les </a:t>
            </a:r>
            <a:r>
              <a:rPr lang="fr-FR" dirty="0" smtClean="0"/>
              <a:t>membres d’une commission peuvent inviter des élus municipaux et des agents de la collectivité pour bénéficier de leurs conseils et expertise. </a:t>
            </a:r>
          </a:p>
          <a:p>
            <a:pPr algn="just"/>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1477328"/>
          </a:xfrm>
          <a:prstGeom prst="rect">
            <a:avLst/>
          </a:prstGeom>
          <a:noFill/>
        </p:spPr>
        <p:txBody>
          <a:bodyPr wrap="square" rtlCol="0">
            <a:spAutoFit/>
          </a:bodyPr>
          <a:lstStyle/>
          <a:p>
            <a:r>
              <a:rPr lang="fr-FR" u="sng" dirty="0" smtClean="0"/>
              <a:t>Démission </a:t>
            </a:r>
            <a:r>
              <a:rPr lang="fr-FR" u="sng" dirty="0" smtClean="0"/>
              <a:t>d’un </a:t>
            </a:r>
            <a:r>
              <a:rPr lang="fr-FR" u="sng" dirty="0" smtClean="0"/>
              <a:t>conseiller</a:t>
            </a:r>
          </a:p>
          <a:p>
            <a:endParaRPr lang="fr-FR" dirty="0" smtClean="0"/>
          </a:p>
          <a:p>
            <a:r>
              <a:rPr lang="fr-FR" dirty="0" smtClean="0"/>
              <a:t>En cas de démission d’un conseiller, il sera remplacé par le candidat suivant de la liste, conformément au procès verbal établi lors des élections.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3139321"/>
          </a:xfrm>
          <a:prstGeom prst="rect">
            <a:avLst/>
          </a:prstGeom>
          <a:noFill/>
        </p:spPr>
        <p:txBody>
          <a:bodyPr wrap="square" rtlCol="0">
            <a:spAutoFit/>
          </a:bodyPr>
          <a:lstStyle/>
          <a:p>
            <a:r>
              <a:rPr lang="fr-FR" u="sng" dirty="0" smtClean="0"/>
              <a:t>L’assistance </a:t>
            </a:r>
            <a:r>
              <a:rPr lang="fr-FR" u="sng" dirty="0" smtClean="0"/>
              <a:t>technique </a:t>
            </a:r>
            <a:endParaRPr lang="fr-FR" u="sng" dirty="0" smtClean="0"/>
          </a:p>
          <a:p>
            <a:endParaRPr lang="fr-FR" dirty="0" smtClean="0"/>
          </a:p>
          <a:p>
            <a:r>
              <a:rPr lang="fr-FR" dirty="0" smtClean="0"/>
              <a:t>L’Adjoint au Maire, chargé des affaires scolaires, sera désigné comme référent et rapporteur auprès du Conseil Municipal adulte. </a:t>
            </a:r>
            <a:endParaRPr lang="fr-FR" dirty="0" smtClean="0"/>
          </a:p>
          <a:p>
            <a:r>
              <a:rPr lang="fr-FR" dirty="0" smtClean="0"/>
              <a:t>Ce </a:t>
            </a:r>
            <a:r>
              <a:rPr lang="fr-FR" dirty="0" smtClean="0"/>
              <a:t>dernier doit donner son accord avant la mise en place d'un projet du Conseil Municipal des Enfants. </a:t>
            </a:r>
            <a:endParaRPr lang="fr-FR" dirty="0" smtClean="0"/>
          </a:p>
          <a:p>
            <a:r>
              <a:rPr lang="fr-FR" dirty="0" smtClean="0"/>
              <a:t>Tout </a:t>
            </a:r>
            <a:r>
              <a:rPr lang="fr-FR" dirty="0" smtClean="0"/>
              <a:t>élu du Conseil Municipal Adulte peut assister de droit avec voix consultative, aux réunions en tant que conseiller. Dépourvu de voix délibérative, il ne participe pas aux votes des délibérations du Conseil Municipal des enfants.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2308324"/>
          </a:xfrm>
          <a:prstGeom prst="rect">
            <a:avLst/>
          </a:prstGeom>
          <a:noFill/>
        </p:spPr>
        <p:txBody>
          <a:bodyPr wrap="square" rtlCol="0">
            <a:spAutoFit/>
          </a:bodyPr>
          <a:lstStyle/>
          <a:p>
            <a:r>
              <a:rPr lang="fr-FR" u="sng" dirty="0" smtClean="0"/>
              <a:t>Budget</a:t>
            </a:r>
          </a:p>
          <a:p>
            <a:endParaRPr lang="fr-FR" dirty="0" smtClean="0"/>
          </a:p>
          <a:p>
            <a:r>
              <a:rPr lang="fr-FR" dirty="0" smtClean="0"/>
              <a:t>Un budget de fonctionnement sera voté par le conseil municipal.</a:t>
            </a:r>
          </a:p>
          <a:p>
            <a:endParaRPr lang="fr-FR" dirty="0" smtClean="0"/>
          </a:p>
          <a:p>
            <a:r>
              <a:rPr lang="fr-FR" dirty="0" smtClean="0"/>
              <a:t>Des </a:t>
            </a:r>
            <a:r>
              <a:rPr lang="fr-FR" dirty="0" smtClean="0"/>
              <a:t>budgets complémentaires liés à des actions portées par le conseil municipal d’enfants seront votés par le conseil municipal après validation de ces actions.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3693319"/>
          </a:xfrm>
          <a:prstGeom prst="rect">
            <a:avLst/>
          </a:prstGeom>
          <a:noFill/>
        </p:spPr>
        <p:txBody>
          <a:bodyPr wrap="square" rtlCol="0">
            <a:spAutoFit/>
          </a:bodyPr>
          <a:lstStyle/>
          <a:p>
            <a:pPr algn="just"/>
            <a:r>
              <a:rPr lang="fr-FR" u="sng" dirty="0" smtClean="0"/>
              <a:t>Objectifs</a:t>
            </a:r>
          </a:p>
          <a:p>
            <a:pPr lvl="0" algn="just"/>
            <a:endParaRPr lang="fr-FR" dirty="0" smtClean="0"/>
          </a:p>
          <a:p>
            <a:pPr lvl="0" algn="just">
              <a:buFont typeface="Wingdings" pitchFamily="2" charset="2"/>
              <a:buChar char="§"/>
            </a:pPr>
            <a:r>
              <a:rPr lang="fr-FR" dirty="0" smtClean="0"/>
              <a:t> Donner </a:t>
            </a:r>
            <a:r>
              <a:rPr lang="fr-FR" dirty="0" smtClean="0"/>
              <a:t>la parole aux enfants, leur permettre de s'exprimer, y compris sur des sujets communaux</a:t>
            </a:r>
          </a:p>
          <a:p>
            <a:pPr lvl="0" algn="just">
              <a:buFont typeface="Wingdings" pitchFamily="2" charset="2"/>
              <a:buChar char="§"/>
            </a:pPr>
            <a:r>
              <a:rPr lang="fr-FR" dirty="0" smtClean="0"/>
              <a:t> Etre </a:t>
            </a:r>
            <a:r>
              <a:rPr lang="fr-FR" dirty="0" smtClean="0"/>
              <a:t>un relai des attentes des autres enfants</a:t>
            </a:r>
          </a:p>
          <a:p>
            <a:pPr lvl="0" algn="just">
              <a:buFont typeface="Wingdings" pitchFamily="2" charset="2"/>
              <a:buChar char="§"/>
            </a:pPr>
            <a:r>
              <a:rPr lang="fr-FR" dirty="0" smtClean="0"/>
              <a:t> Découvrir </a:t>
            </a:r>
            <a:r>
              <a:rPr lang="fr-FR" dirty="0" smtClean="0"/>
              <a:t>le fonctionnement démocratique d'une collectivité</a:t>
            </a:r>
          </a:p>
          <a:p>
            <a:pPr lvl="0" algn="just">
              <a:buFont typeface="Wingdings" pitchFamily="2" charset="2"/>
              <a:buChar char="§"/>
            </a:pPr>
            <a:r>
              <a:rPr lang="fr-FR" dirty="0" smtClean="0"/>
              <a:t> Créer </a:t>
            </a:r>
            <a:r>
              <a:rPr lang="fr-FR" dirty="0" smtClean="0"/>
              <a:t>un lien entre les élus de la commune et les enfants</a:t>
            </a:r>
          </a:p>
          <a:p>
            <a:pPr lvl="0" algn="just">
              <a:buFont typeface="Wingdings" pitchFamily="2" charset="2"/>
              <a:buChar char="§"/>
            </a:pPr>
            <a:r>
              <a:rPr lang="fr-FR" dirty="0" smtClean="0"/>
              <a:t> Proposer </a:t>
            </a:r>
            <a:r>
              <a:rPr lang="fr-FR" dirty="0" smtClean="0"/>
              <a:t>des actions de citoyenneté et d'intérêt général et en </a:t>
            </a:r>
            <a:r>
              <a:rPr lang="fr-FR" dirty="0" smtClean="0"/>
              <a:t>assurer </a:t>
            </a:r>
            <a:r>
              <a:rPr lang="fr-FR" dirty="0" smtClean="0"/>
              <a:t>la réalisation</a:t>
            </a:r>
          </a:p>
          <a:p>
            <a:pPr lvl="0" algn="just">
              <a:buFont typeface="Wingdings" pitchFamily="2" charset="2"/>
              <a:buChar char="§"/>
            </a:pPr>
            <a:r>
              <a:rPr lang="fr-FR" dirty="0" smtClean="0"/>
              <a:t> Participer </a:t>
            </a:r>
            <a:r>
              <a:rPr lang="fr-FR" dirty="0" smtClean="0"/>
              <a:t>à la représentation de la commune sur des évènements</a:t>
            </a:r>
          </a:p>
          <a:p>
            <a:pPr algn="just">
              <a:buFont typeface="Wingdings" pitchFamily="2" charset="2"/>
              <a:buChar char="§"/>
            </a:pPr>
            <a:endParaRPr lang="fr-FR" dirty="0" smtClean="0"/>
          </a:p>
          <a:p>
            <a:pPr algn="just"/>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2308324"/>
          </a:xfrm>
          <a:prstGeom prst="rect">
            <a:avLst/>
          </a:prstGeom>
          <a:noFill/>
        </p:spPr>
        <p:txBody>
          <a:bodyPr wrap="square" rtlCol="0">
            <a:spAutoFit/>
          </a:bodyPr>
          <a:lstStyle/>
          <a:p>
            <a:pPr algn="just"/>
            <a:r>
              <a:rPr lang="fr-FR" u="sng" dirty="0" smtClean="0"/>
              <a:t>Composition du conseil</a:t>
            </a:r>
          </a:p>
          <a:p>
            <a:pPr lvl="0" algn="just"/>
            <a:endParaRPr lang="fr-FR" dirty="0" smtClean="0"/>
          </a:p>
          <a:p>
            <a:r>
              <a:rPr lang="fr-FR" dirty="0" smtClean="0"/>
              <a:t>Le Conseil Municipal des Enfants, placé sous la présidence du Maire ou de son représentant, est composé au maximum de 2 conseillers élus par niveau de cycle 3 (CE2, CM1 et CM2) et par école au moment de l’élection, ainsi que de 2 conseillers du même âge scolarisés dans une autre commune. </a:t>
            </a:r>
          </a:p>
          <a:p>
            <a:pPr algn="just"/>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1200329"/>
          </a:xfrm>
          <a:prstGeom prst="rect">
            <a:avLst/>
          </a:prstGeom>
          <a:noFill/>
        </p:spPr>
        <p:txBody>
          <a:bodyPr wrap="square" rtlCol="0">
            <a:spAutoFit/>
          </a:bodyPr>
          <a:lstStyle/>
          <a:p>
            <a:r>
              <a:rPr lang="fr-FR" u="sng" dirty="0" smtClean="0"/>
              <a:t>la durée du mandat </a:t>
            </a:r>
            <a:endParaRPr lang="fr-FR" dirty="0" smtClean="0"/>
          </a:p>
          <a:p>
            <a:endParaRPr lang="fr-FR" dirty="0" smtClean="0"/>
          </a:p>
          <a:p>
            <a:r>
              <a:rPr lang="fr-FR" dirty="0" smtClean="0"/>
              <a:t>La </a:t>
            </a:r>
            <a:r>
              <a:rPr lang="fr-FR" dirty="0" smtClean="0"/>
              <a:t>durée normale du mandat est fixée à deux ans.</a:t>
            </a:r>
          </a:p>
          <a:p>
            <a:pPr algn="just"/>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3693319"/>
          </a:xfrm>
          <a:prstGeom prst="rect">
            <a:avLst/>
          </a:prstGeom>
          <a:noFill/>
        </p:spPr>
        <p:txBody>
          <a:bodyPr wrap="square" rtlCol="0">
            <a:spAutoFit/>
          </a:bodyPr>
          <a:lstStyle/>
          <a:p>
            <a:r>
              <a:rPr lang="fr-FR" u="sng" dirty="0" smtClean="0"/>
              <a:t>les candidats éligibles </a:t>
            </a:r>
            <a:endParaRPr lang="fr-FR" u="sng" dirty="0" smtClean="0"/>
          </a:p>
          <a:p>
            <a:endParaRPr lang="fr-FR" dirty="0" smtClean="0"/>
          </a:p>
          <a:p>
            <a:r>
              <a:rPr lang="fr-FR" dirty="0" smtClean="0"/>
              <a:t>Pour être candidats éligibles, les enfants doivent : </a:t>
            </a:r>
          </a:p>
          <a:p>
            <a:endParaRPr lang="fr-FR" dirty="0" smtClean="0"/>
          </a:p>
          <a:p>
            <a:r>
              <a:rPr lang="fr-FR" dirty="0" smtClean="0"/>
              <a:t>- </a:t>
            </a:r>
            <a:r>
              <a:rPr lang="fr-FR" dirty="0" smtClean="0"/>
              <a:t>être scolarisés en classe de CE2, CM1, CM2 au moment de l’élection dans une des écoles de la Regrippière ou s’ils sont scolarisés dans une autre commune, habiter La Regrippière.</a:t>
            </a:r>
          </a:p>
          <a:p>
            <a:endParaRPr lang="fr-FR" dirty="0" smtClean="0"/>
          </a:p>
          <a:p>
            <a:r>
              <a:rPr lang="fr-FR" dirty="0" smtClean="0"/>
              <a:t>- </a:t>
            </a:r>
            <a:r>
              <a:rPr lang="fr-FR" dirty="0" smtClean="0"/>
              <a:t>avoir présenté leurs candidatures et rendu une autorisation </a:t>
            </a:r>
            <a:r>
              <a:rPr lang="fr-FR" dirty="0" smtClean="0"/>
              <a:t>parentale. </a:t>
            </a:r>
            <a:r>
              <a:rPr lang="fr-FR" dirty="0" smtClean="0"/>
              <a:t>Les enfants souhaitant faire acte de candidature devront remplir une fiche et faire signer une autorisation parentale. </a:t>
            </a:r>
          </a:p>
          <a:p>
            <a:pPr algn="just"/>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2862322"/>
          </a:xfrm>
          <a:prstGeom prst="rect">
            <a:avLst/>
          </a:prstGeom>
          <a:noFill/>
        </p:spPr>
        <p:txBody>
          <a:bodyPr wrap="square" rtlCol="0">
            <a:spAutoFit/>
          </a:bodyPr>
          <a:lstStyle/>
          <a:p>
            <a:r>
              <a:rPr lang="fr-FR" u="sng" dirty="0" smtClean="0"/>
              <a:t>le mode de scrutin </a:t>
            </a:r>
            <a:endParaRPr lang="fr-FR" u="sng" dirty="0" smtClean="0"/>
          </a:p>
          <a:p>
            <a:endParaRPr lang="fr-FR" dirty="0" smtClean="0"/>
          </a:p>
          <a:p>
            <a:r>
              <a:rPr lang="fr-FR" dirty="0" smtClean="0"/>
              <a:t>Les conseillers seront élus au scrutin majoritaire à un tour. </a:t>
            </a:r>
            <a:endParaRPr lang="fr-FR" dirty="0" smtClean="0"/>
          </a:p>
          <a:p>
            <a:r>
              <a:rPr lang="fr-FR" dirty="0" smtClean="0"/>
              <a:t>Les </a:t>
            </a:r>
            <a:r>
              <a:rPr lang="fr-FR" dirty="0" smtClean="0"/>
              <a:t>élections se dérouleront en mairie, sous le contrôle des élus municipaux. </a:t>
            </a:r>
            <a:endParaRPr lang="fr-FR" dirty="0" smtClean="0"/>
          </a:p>
          <a:p>
            <a:r>
              <a:rPr lang="fr-FR" dirty="0" smtClean="0"/>
              <a:t>Le </a:t>
            </a:r>
            <a:r>
              <a:rPr lang="fr-FR" dirty="0" smtClean="0"/>
              <a:t>vote aura lieu à bulletin secret. </a:t>
            </a:r>
            <a:endParaRPr lang="fr-FR" dirty="0" smtClean="0"/>
          </a:p>
          <a:p>
            <a:r>
              <a:rPr lang="fr-FR" dirty="0" smtClean="0"/>
              <a:t>Chaque </a:t>
            </a:r>
            <a:r>
              <a:rPr lang="fr-FR" dirty="0" smtClean="0"/>
              <a:t>électeur devra émarger au moment de son vote. </a:t>
            </a:r>
            <a:endParaRPr lang="fr-FR" dirty="0" smtClean="0"/>
          </a:p>
          <a:p>
            <a:r>
              <a:rPr lang="fr-FR" dirty="0" smtClean="0"/>
              <a:t>Le </a:t>
            </a:r>
            <a:r>
              <a:rPr lang="fr-FR" dirty="0" smtClean="0"/>
              <a:t>dépouillement sera assuré par des enfants, sous le contrôle des élus municipaux. </a:t>
            </a:r>
          </a:p>
          <a:p>
            <a:pPr algn="just"/>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2308324"/>
          </a:xfrm>
          <a:prstGeom prst="rect">
            <a:avLst/>
          </a:prstGeom>
          <a:noFill/>
        </p:spPr>
        <p:txBody>
          <a:bodyPr wrap="square" rtlCol="0">
            <a:spAutoFit/>
          </a:bodyPr>
          <a:lstStyle/>
          <a:p>
            <a:r>
              <a:rPr lang="fr-FR" u="sng" dirty="0" smtClean="0"/>
              <a:t>Les </a:t>
            </a:r>
            <a:r>
              <a:rPr lang="fr-FR" u="sng" dirty="0" smtClean="0"/>
              <a:t>enfants électeurs </a:t>
            </a:r>
            <a:endParaRPr lang="fr-FR" u="sng" dirty="0" smtClean="0"/>
          </a:p>
          <a:p>
            <a:endParaRPr lang="fr-FR" dirty="0" smtClean="0"/>
          </a:p>
          <a:p>
            <a:r>
              <a:rPr lang="fr-FR" dirty="0" smtClean="0"/>
              <a:t>Tous les enfants scolarisés en CE1, CE2, CM1 et CM2 peuvent voter. </a:t>
            </a:r>
          </a:p>
          <a:p>
            <a:pPr algn="just"/>
            <a:endParaRPr lang="fr-FR" dirty="0" smtClean="0"/>
          </a:p>
          <a:p>
            <a:pPr algn="just"/>
            <a:r>
              <a:rPr lang="fr-FR" dirty="0" smtClean="0"/>
              <a:t>Une liste électorale par classe et une liste électorale concernant les enfants scolarisés dans une autre commune seront établies. </a:t>
            </a:r>
          </a:p>
          <a:p>
            <a:pPr algn="just"/>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3416320"/>
          </a:xfrm>
          <a:prstGeom prst="rect">
            <a:avLst/>
          </a:prstGeom>
          <a:noFill/>
        </p:spPr>
        <p:txBody>
          <a:bodyPr wrap="square" rtlCol="0">
            <a:spAutoFit/>
          </a:bodyPr>
          <a:lstStyle/>
          <a:p>
            <a:r>
              <a:rPr lang="fr-FR" u="sng" dirty="0" smtClean="0"/>
              <a:t>Nombre </a:t>
            </a:r>
            <a:r>
              <a:rPr lang="fr-FR" u="sng" dirty="0" smtClean="0"/>
              <a:t>de sièges à pourvoir </a:t>
            </a:r>
            <a:endParaRPr lang="fr-FR" u="sng" dirty="0" smtClean="0"/>
          </a:p>
          <a:p>
            <a:endParaRPr lang="fr-FR" dirty="0" smtClean="0"/>
          </a:p>
          <a:p>
            <a:r>
              <a:rPr lang="fr-FR" dirty="0" smtClean="0"/>
              <a:t>Il est procédé à l’élection de 2 conseillers par niveau (CE2, CM1, CM2) </a:t>
            </a:r>
            <a:r>
              <a:rPr lang="fr-FR" dirty="0" smtClean="0"/>
              <a:t>et par </a:t>
            </a:r>
            <a:r>
              <a:rPr lang="fr-FR" dirty="0" smtClean="0"/>
              <a:t>école de la Regrippière, ainsi que 2 conseillers scolarisés dans une autre commune, soit un total de 14 conseillers au maximum.</a:t>
            </a:r>
          </a:p>
          <a:p>
            <a:r>
              <a:rPr lang="fr-FR" dirty="0" smtClean="0"/>
              <a:t>Chaque électeur vote pour deux candidats de chaque liste.</a:t>
            </a:r>
          </a:p>
          <a:p>
            <a:r>
              <a:rPr lang="fr-FR" dirty="0" smtClean="0"/>
              <a:t>Seront élus, les 2 candidats totalisant le plus de voix dans chacune des 7 listes de candidats. </a:t>
            </a:r>
            <a:endParaRPr lang="fr-FR" dirty="0" smtClean="0"/>
          </a:p>
          <a:p>
            <a:r>
              <a:rPr lang="fr-FR" dirty="0" smtClean="0"/>
              <a:t>En </a:t>
            </a:r>
            <a:r>
              <a:rPr lang="fr-FR" dirty="0" smtClean="0"/>
              <a:t>cas d’égalité entre deux candidats d’une même liste, sera élu(e) le(a) plus âgé(e). </a:t>
            </a:r>
          </a:p>
          <a:p>
            <a:pPr algn="just"/>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5000692" cy="571504"/>
          </a:xfrm>
        </p:spPr>
        <p:txBody>
          <a:bodyPr>
            <a:normAutofit/>
          </a:bodyPr>
          <a:lstStyle/>
          <a:p>
            <a:r>
              <a:rPr lang="fr-FR" sz="2800" dirty="0" smtClean="0"/>
              <a:t>Conseil Municipal d’Enfants</a:t>
            </a:r>
            <a:endParaRPr lang="fr-FR" sz="2800" dirty="0"/>
          </a:p>
        </p:txBody>
      </p:sp>
      <p:sp>
        <p:nvSpPr>
          <p:cNvPr id="3" name="Sous-titre 2"/>
          <p:cNvSpPr>
            <a:spLocks noGrp="1"/>
          </p:cNvSpPr>
          <p:nvPr>
            <p:ph type="subTitle" idx="1"/>
          </p:nvPr>
        </p:nvSpPr>
        <p:spPr>
          <a:xfrm>
            <a:off x="1142976" y="6072206"/>
            <a:ext cx="6643734" cy="556762"/>
          </a:xfrm>
        </p:spPr>
        <p:txBody>
          <a:bodyPr>
            <a:normAutofit/>
          </a:bodyPr>
          <a:lstStyle/>
          <a:p>
            <a:r>
              <a:rPr lang="fr-FR" dirty="0" smtClean="0">
                <a:solidFill>
                  <a:schemeClr val="tx1"/>
                </a:solidFill>
              </a:rPr>
              <a:t>Conseil Municipal du 26 février 2018</a:t>
            </a:r>
            <a:endParaRPr lang="fr-FR" dirty="0">
              <a:solidFill>
                <a:schemeClr val="tx1"/>
              </a:solidFill>
            </a:endParaRPr>
          </a:p>
        </p:txBody>
      </p:sp>
      <p:pic>
        <p:nvPicPr>
          <p:cNvPr id="4" name="Image 3" descr="Qu-est-ce-qu-un-CMEJ_medium.jpg"/>
          <p:cNvPicPr>
            <a:picLocks noChangeAspect="1"/>
          </p:cNvPicPr>
          <p:nvPr/>
        </p:nvPicPr>
        <p:blipFill>
          <a:blip r:embed="rId2"/>
          <a:stretch>
            <a:fillRect/>
          </a:stretch>
        </p:blipFill>
        <p:spPr>
          <a:xfrm>
            <a:off x="142844" y="142852"/>
            <a:ext cx="940747" cy="1143008"/>
          </a:xfrm>
          <a:prstGeom prst="rect">
            <a:avLst/>
          </a:prstGeom>
        </p:spPr>
      </p:pic>
      <p:pic>
        <p:nvPicPr>
          <p:cNvPr id="5" name="Image 4" descr="logo Mairie Regrippière.png"/>
          <p:cNvPicPr>
            <a:picLocks noChangeAspect="1"/>
          </p:cNvPicPr>
          <p:nvPr/>
        </p:nvPicPr>
        <p:blipFill>
          <a:blip r:embed="rId3"/>
          <a:stretch>
            <a:fillRect/>
          </a:stretch>
        </p:blipFill>
        <p:spPr>
          <a:xfrm>
            <a:off x="142844" y="5646814"/>
            <a:ext cx="1071570" cy="1071570"/>
          </a:xfrm>
          <a:prstGeom prst="rect">
            <a:avLst/>
          </a:prstGeom>
        </p:spPr>
      </p:pic>
      <p:sp>
        <p:nvSpPr>
          <p:cNvPr id="6" name="ZoneTexte 5"/>
          <p:cNvSpPr txBox="1"/>
          <p:nvPr/>
        </p:nvSpPr>
        <p:spPr>
          <a:xfrm>
            <a:off x="1214414" y="1214422"/>
            <a:ext cx="7358114" cy="2585323"/>
          </a:xfrm>
          <a:prstGeom prst="rect">
            <a:avLst/>
          </a:prstGeom>
          <a:noFill/>
        </p:spPr>
        <p:txBody>
          <a:bodyPr wrap="square" rtlCol="0">
            <a:spAutoFit/>
          </a:bodyPr>
          <a:lstStyle/>
          <a:p>
            <a:r>
              <a:rPr lang="fr-FR" u="sng" dirty="0" smtClean="0"/>
              <a:t>Les </a:t>
            </a:r>
            <a:r>
              <a:rPr lang="fr-FR" u="sng" dirty="0" smtClean="0"/>
              <a:t>réunions plénières </a:t>
            </a:r>
            <a:endParaRPr lang="fr-FR" dirty="0" smtClean="0"/>
          </a:p>
          <a:p>
            <a:endParaRPr lang="fr-FR" dirty="0" smtClean="0"/>
          </a:p>
          <a:p>
            <a:r>
              <a:rPr lang="fr-FR" dirty="0" smtClean="0"/>
              <a:t>Le </a:t>
            </a:r>
            <a:r>
              <a:rPr lang="fr-FR" dirty="0" smtClean="0"/>
              <a:t>Conseil Municipal des Enfants se réunit trois fois par an (une fois par trimestre), sous la présidence du Maire ou de l’élu délégué, afin d’entériner les projets qui auront été travaillés en commission, dans la salle du Conseil Municipal de la mairie. </a:t>
            </a:r>
          </a:p>
          <a:p>
            <a:r>
              <a:rPr lang="fr-FR" dirty="0" smtClean="0"/>
              <a:t>Les assemblées du Conseil Municipal d’Enfants donneront lieu à un compte-rendu présenté au Conseil Municipal. </a:t>
            </a:r>
          </a:p>
          <a:p>
            <a:pPr algn="just"/>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TotalTime>
  <Words>833</Words>
  <Application>Microsoft Office PowerPoint</Application>
  <PresentationFormat>Affichage à l'écran (4:3)</PresentationFormat>
  <Paragraphs>88</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Concourse</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lpstr>Conseil Municipal d’Enfants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Municipal d’Enfants</dc:title>
  <dc:creator>Utilisateur</dc:creator>
  <cp:lastModifiedBy>Utilisateur</cp:lastModifiedBy>
  <cp:revision>1</cp:revision>
  <dcterms:created xsi:type="dcterms:W3CDTF">2018-02-23T16:05:59Z</dcterms:created>
  <dcterms:modified xsi:type="dcterms:W3CDTF">2018-02-23T16:40:34Z</dcterms:modified>
</cp:coreProperties>
</file>