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1" r:id="rId7"/>
    <p:sldId id="265" r:id="rId8"/>
    <p:sldId id="266" r:id="rId9"/>
    <p:sldId id="259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4F98633-D86A-4BE7-810A-B6DCDF209856}">
          <p14:sldIdLst>
            <p14:sldId id="256"/>
            <p14:sldId id="258"/>
            <p14:sldId id="262"/>
            <p14:sldId id="263"/>
            <p14:sldId id="264"/>
            <p14:sldId id="261"/>
            <p14:sldId id="265"/>
            <p14:sldId id="266"/>
            <p14:sldId id="259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AE1AD-81C3-4ABD-BB76-CF91D100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D8441A-7736-49BD-ADE4-49F2C32B3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557556-FB12-4977-838B-3986CC92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D435CA-890F-4447-9BC2-43077040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357A7-6657-4524-8FCB-4D8DE0A8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9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BE27E-68C9-40F3-8253-6CBDFAAB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E32AFE-5B1B-4021-A382-F97D10D42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2811C1-8C52-4BB9-A91D-492A43E3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A325A-1D29-4192-8417-5F0A84AF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345DB9-F150-4466-A2A4-5510416C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DEDFD9-AED5-43C8-9191-5F93360DB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CA91AD-AAC3-45B2-A1DB-CE22A6AC6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60C4C4-2F7E-42B1-96C3-D2F02562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6F2EC8-5EB3-42B1-AAF0-3DEBE75A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E0994B-01A1-42D1-A702-CD25FD0D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D6455-BB42-4599-9840-DE62A305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26FEAC-63D8-4138-8755-3928230B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84C9C6-CAD6-4DB2-9B53-A24680CF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097D28-F0F0-4C03-ABC0-1887C89D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8B40D-E115-4AAB-A77E-2537761C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3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07D95-D3B1-43B4-9B23-D0D10995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25A3DB-44B4-4509-91B6-4E38DFEC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47D373-94DC-4F3B-8674-8225B874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AA203F-9A85-483B-B116-14023BA5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FD67FE-F97D-4B3B-BAD9-9E122893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9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379A2-3BEE-4FB4-8FD6-586D85FC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82C6CD-DDDE-4FEF-B2F5-F2D943B0B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A785DE-59C2-4A04-903B-2F3E9971D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EF08F5-06B9-4631-BCDC-C50981F80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4D7B2F-801E-47A9-83D1-FC1FEA68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5286B1-7651-463D-A185-02AEBF82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1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2771E-5DF7-4A56-A31D-E536E444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F1B860-5760-4AC1-8330-9650809F4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9FCC38-B8B2-43FB-B520-7115FC00C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EA1670-4798-4096-8DBB-987B4EC46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9B72BE-027C-41EF-A5FA-6F505B3CB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9493E8-A932-4EA1-9277-E46F7702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00AC4CE-D7BE-4891-A4DC-9D62A0FC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A68627-C2DA-4CAF-AB4B-FAEE2D39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3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9AA39-27EE-4A4E-915E-77767C8E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B1C09C-C7D2-4920-9885-11AD2D69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F231B2-9248-4D2A-A212-E198733E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458E74-E054-4619-9D7D-9EE7530F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8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FEEA14-9894-4DE3-A363-FDE616DF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0E9867-A80E-4CF1-B405-F2A9E828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C64F57-641B-4FBD-B77F-466DBA54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85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6268B-8C3E-4AF1-85EE-A62D12F4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9AFC92-8B52-4FA1-9476-79EF7B053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D1CDAA-0E40-4684-B5A9-292C4FC30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92FBBF-6274-4102-982C-0FA850DD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0C1F7A-B822-441F-9B9C-9B897873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90EEB2-DDAB-4387-98D1-29D9745C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8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56A29-1C6E-4359-BFEE-D4F13CC7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D6B0922-5976-4F19-A7E2-FF3DC0C46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E37E1E-367D-4CC8-BE2E-3EAC55C14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C369E5-C11D-4751-BA3E-BE7194D2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97CCD0-7747-4D89-850D-C161B9ED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CA0198-E2D6-4C34-B18C-E8720EF4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3D0C7A-0F78-4FE1-B922-03F85F5C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1F55C4-912F-4DA1-8D9B-7869F44C5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2D66D-0EA5-4168-927E-41AB6C723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8349C-C17A-4007-A2A7-16AACDAE86F3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FFCD1C-7ED9-4042-B40E-61F094974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58698C-60D0-4E93-B141-9CD4138DE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A59D7-F9F2-4D2A-909C-5951D9516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3.jpg"/><Relationship Id="rId4" Type="http://schemas.openxmlformats.org/officeDocument/2006/relationships/image" Target="../media/image1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3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1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.png"/><Relationship Id="rId10" Type="http://schemas.openxmlformats.org/officeDocument/2006/relationships/image" Target="../media/image23.jpeg"/><Relationship Id="rId4" Type="http://schemas.openxmlformats.org/officeDocument/2006/relationships/image" Target="../media/image3.jp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quoi">
            <a:hlinkClick r:id="" action="ppaction://media"/>
            <a:extLst>
              <a:ext uri="{FF2B5EF4-FFF2-40B4-BE49-F238E27FC236}">
                <a16:creationId xmlns:a16="http://schemas.microsoft.com/office/drawing/2014/main" id="{85C71A7B-02A5-411D-881F-F151BE6A5F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75" end="98262.4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4906560-567A-4526-B52C-D12904142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LES OISEAUX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6CBBE3-E06C-45CE-A0D5-3F926D1C7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fr-FR" sz="800">
                <a:solidFill>
                  <a:srgbClr val="FFFFFF"/>
                </a:solidFill>
              </a:rPr>
              <a:t>Par Gaétan et Camille</a:t>
            </a:r>
          </a:p>
          <a:p>
            <a:endParaRPr lang="fr-FR" sz="800">
              <a:solidFill>
                <a:srgbClr val="FFFFFF"/>
              </a:solidFill>
            </a:endParaRPr>
          </a:p>
          <a:p>
            <a:r>
              <a:rPr lang="fr-FR" sz="800">
                <a:solidFill>
                  <a:srgbClr val="FFFFFF"/>
                </a:solidFill>
              </a:rPr>
              <a:t>Avec la contribution de leurs parents</a:t>
            </a:r>
          </a:p>
        </p:txBody>
      </p:sp>
    </p:spTree>
    <p:extLst>
      <p:ext uri="{BB962C8B-B14F-4D97-AF65-F5344CB8AC3E}">
        <p14:creationId xmlns:p14="http://schemas.microsoft.com/office/powerpoint/2010/main" val="8558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1000">
        <p:wipe/>
      </p:transition>
    </mc:Choice>
    <mc:Fallback xmlns="">
      <p:transition advClick="0" advTm="1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production">
            <a:hlinkClick r:id="" action="ppaction://media"/>
            <a:extLst>
              <a:ext uri="{FF2B5EF4-FFF2-40B4-BE49-F238E27FC236}">
                <a16:creationId xmlns:a16="http://schemas.microsoft.com/office/drawing/2014/main" id="{99F0D257-4D4E-4977-AE30-CA5B0AB5C9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5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42A9459-E719-46C6-B78A-E74DAC594E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63419" r="43461" b="7351"/>
          <a:stretch/>
        </p:blipFill>
        <p:spPr>
          <a:xfrm>
            <a:off x="-1" y="117232"/>
            <a:ext cx="6978315" cy="316523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875AA81-5D58-4533-903A-D7C204B3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14" y="4374027"/>
            <a:ext cx="24003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nds d'écran Mésange bleue mange une chenille 1920x1440 HD image">
            <a:extLst>
              <a:ext uri="{FF2B5EF4-FFF2-40B4-BE49-F238E27FC236}">
                <a16:creationId xmlns:a16="http://schemas.microsoft.com/office/drawing/2014/main" id="{AE7E4009-655D-4E15-AB50-510EA312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4" y="117232"/>
            <a:ext cx="53911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ésange bleue (Cyanistes caeruleus) et son petit à l'entrée du nid ...">
            <a:extLst>
              <a:ext uri="{FF2B5EF4-FFF2-40B4-BE49-F238E27FC236}">
                <a16:creationId xmlns:a16="http://schemas.microsoft.com/office/drawing/2014/main" id="{E72D0915-30FD-4DBA-BA4B-BF3C03CC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374028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hoto : nid abandonné de mésange bleue">
            <a:extLst>
              <a:ext uri="{FF2B5EF4-FFF2-40B4-BE49-F238E27FC236}">
                <a16:creationId xmlns:a16="http://schemas.microsoft.com/office/drawing/2014/main" id="{6BA7DF61-85C5-4148-A5FD-570A03CEE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86" y="4374027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5000">
        <p:wipe/>
      </p:transition>
    </mc:Choice>
    <mc:Fallback xmlns="">
      <p:transition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animScale>
                                      <p:cBhvr>
                                        <p:cTn id="8" dur="19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36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2660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clusion camille">
            <a:hlinkClick r:id="" action="ppaction://media"/>
            <a:extLst>
              <a:ext uri="{FF2B5EF4-FFF2-40B4-BE49-F238E27FC236}">
                <a16:creationId xmlns:a16="http://schemas.microsoft.com/office/drawing/2014/main" id="{52D1C982-EE5A-4923-9BAC-81112CA2A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" name="pourquoi les oiseaux">
            <a:hlinkClick r:id="" action="ppaction://media"/>
            <a:extLst>
              <a:ext uri="{FF2B5EF4-FFF2-40B4-BE49-F238E27FC236}">
                <a16:creationId xmlns:a16="http://schemas.microsoft.com/office/drawing/2014/main" id="{B105A4BE-7C03-4B72-A45D-F5FDA1CE80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Image 3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776D583C-67D7-43F2-812A-9526190D8B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2" t="62223" r="3223" b="13481"/>
          <a:stretch/>
        </p:blipFill>
        <p:spPr>
          <a:xfrm>
            <a:off x="3078480" y="780854"/>
            <a:ext cx="6035040" cy="51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>
        <p:wipe/>
      </p:transition>
    </mc:Choice>
    <mc:Fallback xmlns="">
      <p:transition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EE93A16A-4F9B-4B85-8013-517FCEB96877}"/>
              </a:ext>
            </a:extLst>
          </p:cNvPr>
          <p:cNvSpPr/>
          <p:nvPr/>
        </p:nvSpPr>
        <p:spPr>
          <a:xfrm>
            <a:off x="1359391" y="846272"/>
            <a:ext cx="4400550" cy="1600200"/>
          </a:xfrm>
          <a:prstGeom prst="wedgeEllipseCallout">
            <a:avLst>
              <a:gd name="adj1" fmla="val 41180"/>
              <a:gd name="adj2" fmla="val 6071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</a:rPr>
              <a:t>A bientôt les copains !!</a:t>
            </a:r>
          </a:p>
        </p:txBody>
      </p:sp>
    </p:spTree>
    <p:extLst>
      <p:ext uri="{BB962C8B-B14F-4D97-AF65-F5344CB8AC3E}">
        <p14:creationId xmlns:p14="http://schemas.microsoft.com/office/powerpoint/2010/main" val="16045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939">
        <p:wipe/>
      </p:transition>
    </mc:Choice>
    <mc:Fallback xmlns="">
      <p:transition advClick="0" advTm="4939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DE8A1BE6-4BB5-45AE-9A98-72AD7CF17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b="6434"/>
          <a:stretch/>
        </p:blipFill>
        <p:spPr>
          <a:xfrm>
            <a:off x="0" y="0"/>
            <a:ext cx="12408263" cy="6858000"/>
          </a:xfrm>
        </p:spPr>
      </p:pic>
    </p:spTree>
    <p:extLst>
      <p:ext uri="{BB962C8B-B14F-4D97-AF65-F5344CB8AC3E}">
        <p14:creationId xmlns:p14="http://schemas.microsoft.com/office/powerpoint/2010/main" val="3417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wipe/>
      </p:transition>
    </mc:Choice>
    <mc:Fallback xmlns="">
      <p:transition advClick="0" advTm="4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s oiseaux">
            <a:hlinkClick r:id="" action="ppaction://media"/>
            <a:extLst>
              <a:ext uri="{FF2B5EF4-FFF2-40B4-BE49-F238E27FC236}">
                <a16:creationId xmlns:a16="http://schemas.microsoft.com/office/drawing/2014/main" id="{CC7B4EA2-9368-413B-8C89-A6E7D703426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AFE1E3-307A-4BF0-84E9-33408B2940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8" t="5402" r="25895" b="52846"/>
          <a:stretch/>
        </p:blipFill>
        <p:spPr>
          <a:xfrm>
            <a:off x="136071" y="211297"/>
            <a:ext cx="6117246" cy="6224047"/>
          </a:xfrm>
          <a:prstGeom prst="rect">
            <a:avLst/>
          </a:prstGeom>
        </p:spPr>
      </p:pic>
      <p:pic>
        <p:nvPicPr>
          <p:cNvPr id="1026" name="Picture 2" descr="Le jour et la nuit : pistes de travail - Lutin Bazar">
            <a:extLst>
              <a:ext uri="{FF2B5EF4-FFF2-40B4-BE49-F238E27FC236}">
                <a16:creationId xmlns:a16="http://schemas.microsoft.com/office/drawing/2014/main" id="{36C81E9A-12E4-4B54-A428-8735FCC6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51" y="35290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oriage vacances à la mer - Idées conseils et tuto Coloriage">
            <a:extLst>
              <a:ext uri="{FF2B5EF4-FFF2-40B4-BE49-F238E27FC236}">
                <a16:creationId xmlns:a16="http://schemas.microsoft.com/office/drawing/2014/main" id="{31DD1859-5F55-413C-A85A-C1BB31870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97" y="614362"/>
            <a:ext cx="1400175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ster Ville dessin • Pixers® - Nous vivons pour changer">
            <a:extLst>
              <a:ext uri="{FF2B5EF4-FFF2-40B4-BE49-F238E27FC236}">
                <a16:creationId xmlns:a16="http://schemas.microsoft.com/office/drawing/2014/main" id="{D5239D3B-37FF-444B-9C1D-C138CE66E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89" y="614362"/>
            <a:ext cx="1530424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mpagne aux alentours de Caro Crayons aquarelle 11,5 x 14,8 ...">
            <a:extLst>
              <a:ext uri="{FF2B5EF4-FFF2-40B4-BE49-F238E27FC236}">
                <a16:creationId xmlns:a16="http://schemas.microsoft.com/office/drawing/2014/main" id="{1238C92B-29BF-4D45-8655-0979C94F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040" y="614362"/>
            <a:ext cx="1530424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tro quoi">
            <a:hlinkClick r:id="" action="ppaction://media"/>
            <a:extLst>
              <a:ext uri="{FF2B5EF4-FFF2-40B4-BE49-F238E27FC236}">
                <a16:creationId xmlns:a16="http://schemas.microsoft.com/office/drawing/2014/main" id="{F123EF82-01C6-4DFC-BCBB-3A0141421F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5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Image 3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E65FCA43-6213-4215-A5A9-B72A817187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2" b="60385"/>
          <a:stretch/>
        </p:blipFill>
        <p:spPr>
          <a:xfrm>
            <a:off x="124176" y="362199"/>
            <a:ext cx="5849041" cy="5541890"/>
          </a:xfrm>
          <a:prstGeom prst="rect">
            <a:avLst/>
          </a:prstGeom>
        </p:spPr>
      </p:pic>
      <p:pic>
        <p:nvPicPr>
          <p:cNvPr id="2050" name="Picture 2" descr="Plume naturelle 30 cm - Perlerie - Atelier de la Création">
            <a:extLst>
              <a:ext uri="{FF2B5EF4-FFF2-40B4-BE49-F238E27FC236}">
                <a16:creationId xmlns:a16="http://schemas.microsoft.com/office/drawing/2014/main" id="{3B646A37-EEF1-4A4C-BD34-C9C00F55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62199"/>
            <a:ext cx="1444023" cy="14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ucan à bec caréné - Photo de Le Parc des Oiseaux, Villars-les ...">
            <a:extLst>
              <a:ext uri="{FF2B5EF4-FFF2-40B4-BE49-F238E27FC236}">
                <a16:creationId xmlns:a16="http://schemas.microsoft.com/office/drawing/2014/main" id="{4A7B8695-068C-4B4B-AB75-3BC3D7619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870" y="536753"/>
            <a:ext cx="1444024" cy="12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iles: Oiseau: Pignon: Ailes Air: Voler Isolé Sur Blanc Banque D ...">
            <a:extLst>
              <a:ext uri="{FF2B5EF4-FFF2-40B4-BE49-F238E27FC236}">
                <a16:creationId xmlns:a16="http://schemas.microsoft.com/office/drawing/2014/main" id="{A833A678-8A99-4B88-9F91-9AF8093D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54" y="449475"/>
            <a:ext cx="1444023" cy="12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urquoi les œufs d'oiseaux ont-ils des formes si différentes ...">
            <a:extLst>
              <a:ext uri="{FF2B5EF4-FFF2-40B4-BE49-F238E27FC236}">
                <a16:creationId xmlns:a16="http://schemas.microsoft.com/office/drawing/2014/main" id="{BB0F4FAF-6C44-4880-A7D1-5542884A3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49" y="2530738"/>
            <a:ext cx="1444023" cy="14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ttes d'oiseaux - Dictionnaire Visuel">
            <a:extLst>
              <a:ext uri="{FF2B5EF4-FFF2-40B4-BE49-F238E27FC236}">
                <a16:creationId xmlns:a16="http://schemas.microsoft.com/office/drawing/2014/main" id="{16657AB4-E6E3-415E-8888-5DF07D84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94" y="4577115"/>
            <a:ext cx="2695575" cy="14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n géant dans les airs - Sciences et Avenir">
            <a:extLst>
              <a:ext uri="{FF2B5EF4-FFF2-40B4-BE49-F238E27FC236}">
                <a16:creationId xmlns:a16="http://schemas.microsoft.com/office/drawing/2014/main" id="{5406FE08-5304-4996-BE4B-81BD1AAD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402" y="2469656"/>
            <a:ext cx="1693333" cy="14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wipe/>
      </p:transition>
    </mc:Choice>
    <mc:Fallback xmlns="">
      <p:transition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60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75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765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4AF5F742-7B4C-4710-9D4C-8FE47041E0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264"/>
          <a:stretch/>
        </p:blipFill>
        <p:spPr>
          <a:xfrm>
            <a:off x="180622" y="-1"/>
            <a:ext cx="5549462" cy="3973689"/>
          </a:xfrm>
          <a:prstGeom prst="rect">
            <a:avLst/>
          </a:prstGeom>
        </p:spPr>
      </p:pic>
      <p:pic>
        <p:nvPicPr>
          <p:cNvPr id="3074" name="Picture 2" descr="Mésange huppée | Espèces, espèces protégées, espèces invasives ...">
            <a:extLst>
              <a:ext uri="{FF2B5EF4-FFF2-40B4-BE49-F238E27FC236}">
                <a16:creationId xmlns:a16="http://schemas.microsoft.com/office/drawing/2014/main" id="{290D7D29-EF7C-4C8B-9C05-FCAC7A6BB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424" y="2437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ésange charbonnière — Wikipédia">
            <a:extLst>
              <a:ext uri="{FF2B5EF4-FFF2-40B4-BE49-F238E27FC236}">
                <a16:creationId xmlns:a16="http://schemas.microsoft.com/office/drawing/2014/main" id="{891CFFA3-58DC-4135-9A82-897DE9BA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424" y="23429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mésange bleue - Détente Jardin">
            <a:extLst>
              <a:ext uri="{FF2B5EF4-FFF2-40B4-BE49-F238E27FC236}">
                <a16:creationId xmlns:a16="http://schemas.microsoft.com/office/drawing/2014/main" id="{6658050F-BD95-44D2-A5E0-51137C7E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767" y="4442182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860especes">
            <a:hlinkClick r:id="" action="ppaction://media"/>
            <a:extLst>
              <a:ext uri="{FF2B5EF4-FFF2-40B4-BE49-F238E27FC236}">
                <a16:creationId xmlns:a16="http://schemas.microsoft.com/office/drawing/2014/main" id="{FCA36EBF-1F29-4AFC-9404-1AF48015D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4000">
        <p:wipe/>
      </p:transition>
    </mc:Choice>
    <mc:Fallback xmlns="">
      <p:transition advClick="0" advTm="1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ractéristiques mesanges">
            <a:hlinkClick r:id="" action="ppaction://media"/>
            <a:extLst>
              <a:ext uri="{FF2B5EF4-FFF2-40B4-BE49-F238E27FC236}">
                <a16:creationId xmlns:a16="http://schemas.microsoft.com/office/drawing/2014/main" id="{E0F20987-2ECC-4727-9262-B42A3894D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3" name="caractéristiques mesanges ok">
            <a:hlinkClick r:id="" action="ppaction://media"/>
            <a:extLst>
              <a:ext uri="{FF2B5EF4-FFF2-40B4-BE49-F238E27FC236}">
                <a16:creationId xmlns:a16="http://schemas.microsoft.com/office/drawing/2014/main" id="{99539264-C0E5-4E57-B4B0-F7858E651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DFC8D2-89FB-4B73-A442-62B0CD3AE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602" y="972723"/>
            <a:ext cx="4635232" cy="4912554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726632DE-F65F-43CE-9A38-56FF6A5FDDC1}"/>
              </a:ext>
            </a:extLst>
          </p:cNvPr>
          <p:cNvSpPr/>
          <p:nvPr/>
        </p:nvSpPr>
        <p:spPr>
          <a:xfrm rot="16727946">
            <a:off x="4443177" y="-537805"/>
            <a:ext cx="1055077" cy="32712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26D102-2555-48C3-859C-35FA7502249A}"/>
              </a:ext>
            </a:extLst>
          </p:cNvPr>
          <p:cNvSpPr txBox="1"/>
          <p:nvPr/>
        </p:nvSpPr>
        <p:spPr>
          <a:xfrm rot="418274">
            <a:off x="3481035" y="848062"/>
            <a:ext cx="231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Tête bleu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0AD23E81-060E-4A2A-A49F-CCAEAA64A3A3}"/>
              </a:ext>
            </a:extLst>
          </p:cNvPr>
          <p:cNvSpPr/>
          <p:nvPr/>
        </p:nvSpPr>
        <p:spPr>
          <a:xfrm rot="5594722">
            <a:off x="9406116" y="1628926"/>
            <a:ext cx="1055077" cy="32712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7314BF-B0B7-48D3-987D-434125953C3C}"/>
              </a:ext>
            </a:extLst>
          </p:cNvPr>
          <p:cNvSpPr txBox="1"/>
          <p:nvPr/>
        </p:nvSpPr>
        <p:spPr>
          <a:xfrm rot="276526">
            <a:off x="8780715" y="3079862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Ventre jaune et gris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F552F1FD-9429-4FD0-9339-18647420CD21}"/>
              </a:ext>
            </a:extLst>
          </p:cNvPr>
          <p:cNvSpPr/>
          <p:nvPr/>
        </p:nvSpPr>
        <p:spPr>
          <a:xfrm rot="3996216">
            <a:off x="9308102" y="-273386"/>
            <a:ext cx="1055077" cy="32712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14D433-4276-4D75-A854-9DFB8288DCFE}"/>
              </a:ext>
            </a:extLst>
          </p:cNvPr>
          <p:cNvSpPr txBox="1"/>
          <p:nvPr/>
        </p:nvSpPr>
        <p:spPr>
          <a:xfrm rot="20088560">
            <a:off x="8738556" y="1177551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Bec gris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85B44E1F-E9D0-495B-BBBB-5BDD72655DC8}"/>
              </a:ext>
            </a:extLst>
          </p:cNvPr>
          <p:cNvSpPr/>
          <p:nvPr/>
        </p:nvSpPr>
        <p:spPr>
          <a:xfrm rot="16727946">
            <a:off x="3531063" y="1476688"/>
            <a:ext cx="1055077" cy="32712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0677281-B4C5-41D1-B560-27B20123040B}"/>
              </a:ext>
            </a:extLst>
          </p:cNvPr>
          <p:cNvSpPr txBox="1"/>
          <p:nvPr/>
        </p:nvSpPr>
        <p:spPr>
          <a:xfrm rot="418274">
            <a:off x="2576232" y="2802550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Ailes bleues et vertes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55B6FC-0FC3-4B02-84F0-0E3176DA7004}"/>
              </a:ext>
            </a:extLst>
          </p:cNvPr>
          <p:cNvSpPr txBox="1"/>
          <p:nvPr/>
        </p:nvSpPr>
        <p:spPr>
          <a:xfrm>
            <a:off x="983048" y="5764696"/>
            <a:ext cx="2491408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2 à 3 ans</a:t>
            </a:r>
          </a:p>
          <a:p>
            <a:r>
              <a:rPr lang="fr-FR" dirty="0">
                <a:solidFill>
                  <a:schemeClr val="tx1"/>
                </a:solidFill>
              </a:rPr>
              <a:t>Max 12ans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73C0F2-94D4-438B-A885-70062C1FF90B}"/>
              </a:ext>
            </a:extLst>
          </p:cNvPr>
          <p:cNvSpPr txBox="1"/>
          <p:nvPr/>
        </p:nvSpPr>
        <p:spPr>
          <a:xfrm>
            <a:off x="7276500" y="5764696"/>
            <a:ext cx="4320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12 cm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882DAD-B825-40A9-85C5-E8528E617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9670" y="6203599"/>
            <a:ext cx="4466830" cy="600075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8D7C643-66AA-427B-A88E-C8BF40D6929D}"/>
              </a:ext>
            </a:extLst>
          </p:cNvPr>
          <p:cNvCxnSpPr/>
          <p:nvPr/>
        </p:nvCxnSpPr>
        <p:spPr>
          <a:xfrm>
            <a:off x="7248940" y="6256607"/>
            <a:ext cx="4257548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0D685E6-2FDE-4B4E-8578-795EE803429A}"/>
              </a:ext>
            </a:extLst>
          </p:cNvPr>
          <p:cNvSpPr/>
          <p:nvPr/>
        </p:nvSpPr>
        <p:spPr>
          <a:xfrm>
            <a:off x="7129670" y="5885277"/>
            <a:ext cx="4466830" cy="92479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wipe/>
      </p:transition>
    </mc:Choice>
    <mc:Fallback xmlns="">
      <p:transition advClick="0" advTm="2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4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8" grpId="0"/>
      <p:bldP spid="9" grpId="0" animBg="1"/>
      <p:bldP spid="10" grpId="0"/>
      <p:bldP spid="11" grpId="0" animBg="1"/>
      <p:bldP spid="12" grpId="0"/>
      <p:bldP spid="15" grpId="0" animBg="1"/>
      <p:bldP spid="16" grpId="0"/>
      <p:bldP spid="2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481DDC1A-2AF7-4D23-B205-DA2132CFC1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43495" r="59094" b="33980"/>
          <a:stretch/>
        </p:blipFill>
        <p:spPr>
          <a:xfrm>
            <a:off x="124287" y="221941"/>
            <a:ext cx="4685772" cy="2911875"/>
          </a:xfrm>
          <a:prstGeom prst="rect">
            <a:avLst/>
          </a:prstGeom>
        </p:spPr>
      </p:pic>
      <p:pic>
        <p:nvPicPr>
          <p:cNvPr id="2" name="nourriture">
            <a:hlinkClick r:id="" action="ppaction://media"/>
            <a:extLst>
              <a:ext uri="{FF2B5EF4-FFF2-40B4-BE49-F238E27FC236}">
                <a16:creationId xmlns:a16="http://schemas.microsoft.com/office/drawing/2014/main" id="{447BF71A-CC92-415B-86AF-5073C3F274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028" name="Picture 4" descr="Mésange charbonnière | Christophe Salin – Photographe Nature et ...">
            <a:extLst>
              <a:ext uri="{FF2B5EF4-FFF2-40B4-BE49-F238E27FC236}">
                <a16:creationId xmlns:a16="http://schemas.microsoft.com/office/drawing/2014/main" id="{1559FB05-2D69-4FDE-9C6B-B4DE76EE5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11874"/>
          <a:stretch/>
        </p:blipFill>
        <p:spPr bwMode="auto">
          <a:xfrm>
            <a:off x="5851525" y="3028950"/>
            <a:ext cx="6216188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g oiseau du jardin">
            <a:extLst>
              <a:ext uri="{FF2B5EF4-FFF2-40B4-BE49-F238E27FC236}">
                <a16:creationId xmlns:a16="http://schemas.microsoft.com/office/drawing/2014/main" id="{7FC3F4FC-9CBC-4786-A0E9-9B430A6C6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866" b="9521"/>
          <a:stretch/>
        </p:blipFill>
        <p:spPr bwMode="auto">
          <a:xfrm>
            <a:off x="0" y="3041645"/>
            <a:ext cx="5851525" cy="38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re, une chenille « sphinx tête de mort » découverte dans un ...">
            <a:extLst>
              <a:ext uri="{FF2B5EF4-FFF2-40B4-BE49-F238E27FC236}">
                <a16:creationId xmlns:a16="http://schemas.microsoft.com/office/drawing/2014/main" id="{46656250-7176-442E-BB99-7BEE3D281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36249"/>
          <a:stretch/>
        </p:blipFill>
        <p:spPr bwMode="auto">
          <a:xfrm>
            <a:off x="125036" y="4943475"/>
            <a:ext cx="1449701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are, une chenille « sphinx tête de mort » découverte dans un ...">
            <a:extLst>
              <a:ext uri="{FF2B5EF4-FFF2-40B4-BE49-F238E27FC236}">
                <a16:creationId xmlns:a16="http://schemas.microsoft.com/office/drawing/2014/main" id="{8A0AA029-D96D-40F0-8CC1-26C03D481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36249"/>
          <a:stretch/>
        </p:blipFill>
        <p:spPr bwMode="auto">
          <a:xfrm>
            <a:off x="4454089" y="5040307"/>
            <a:ext cx="1449701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are, une chenille « sphinx tête de mort » découverte dans un ...">
            <a:extLst>
              <a:ext uri="{FF2B5EF4-FFF2-40B4-BE49-F238E27FC236}">
                <a16:creationId xmlns:a16="http://schemas.microsoft.com/office/drawing/2014/main" id="{046334FF-ACFC-4B40-A6F2-0676B19E3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36249"/>
          <a:stretch/>
        </p:blipFill>
        <p:spPr bwMode="auto">
          <a:xfrm>
            <a:off x="1920262" y="5156752"/>
            <a:ext cx="1449701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carabée lucane par yves sauzeat sur L'Internaute">
            <a:extLst>
              <a:ext uri="{FF2B5EF4-FFF2-40B4-BE49-F238E27FC236}">
                <a16:creationId xmlns:a16="http://schemas.microsoft.com/office/drawing/2014/main" id="{7F5FB739-B436-4BE8-8012-9D84D191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3560" y="3311316"/>
            <a:ext cx="2149066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Scarabée lucane par yves sauzeat sur L'Internaute">
            <a:extLst>
              <a:ext uri="{FF2B5EF4-FFF2-40B4-BE49-F238E27FC236}">
                <a16:creationId xmlns:a16="http://schemas.microsoft.com/office/drawing/2014/main" id="{506B7D8F-D3AF-4DFC-B2DA-BD06E98C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0266" y="3311316"/>
            <a:ext cx="2149066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Scarabée lucane par yves sauzeat sur L'Internaute">
            <a:extLst>
              <a:ext uri="{FF2B5EF4-FFF2-40B4-BE49-F238E27FC236}">
                <a16:creationId xmlns:a16="http://schemas.microsoft.com/office/drawing/2014/main" id="{03CD8967-7E84-44EF-A7AB-973A2CB0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6831" y="3360045"/>
            <a:ext cx="2149066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are, une chenille « sphinx tête de mort » découverte dans un ...">
            <a:extLst>
              <a:ext uri="{FF2B5EF4-FFF2-40B4-BE49-F238E27FC236}">
                <a16:creationId xmlns:a16="http://schemas.microsoft.com/office/drawing/2014/main" id="{AF629F75-89C2-4081-866E-55DEF2E60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36249"/>
          <a:stretch/>
        </p:blipFill>
        <p:spPr bwMode="auto">
          <a:xfrm>
            <a:off x="1197979" y="3090374"/>
            <a:ext cx="1449701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FE21653-96FF-4151-B7E8-E61C4EA3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123">
            <a:off x="2759121" y="5605432"/>
            <a:ext cx="233830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7BE21D49-71ED-43E8-9C14-1D29B855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474" y="5383966"/>
            <a:ext cx="233830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re, une chenille « sphinx tête de mort » découverte dans un ...">
            <a:extLst>
              <a:ext uri="{FF2B5EF4-FFF2-40B4-BE49-F238E27FC236}">
                <a16:creationId xmlns:a16="http://schemas.microsoft.com/office/drawing/2014/main" id="{18C9A853-27D3-4F5C-94FE-F235BE49C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36249"/>
          <a:stretch/>
        </p:blipFill>
        <p:spPr bwMode="auto">
          <a:xfrm>
            <a:off x="3555206" y="2997246"/>
            <a:ext cx="1449701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Scarabée lucane par yves sauzeat sur L'Internaute">
            <a:extLst>
              <a:ext uri="{FF2B5EF4-FFF2-40B4-BE49-F238E27FC236}">
                <a16:creationId xmlns:a16="http://schemas.microsoft.com/office/drawing/2014/main" id="{7E06531F-C7A4-4F44-B900-619FC2BAB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3606" y="3355118"/>
            <a:ext cx="2149066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mingo Melange de Graines pour Oiseau Ciel 1 kg: Amazon.fr ...">
            <a:extLst>
              <a:ext uri="{FF2B5EF4-FFF2-40B4-BE49-F238E27FC236}">
                <a16:creationId xmlns:a16="http://schemas.microsoft.com/office/drawing/2014/main" id="{ACFDD3AC-B974-4F7C-8814-F3D402AE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30" y="3052964"/>
            <a:ext cx="6522299" cy="38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5000">
        <p:wipe/>
      </p:transition>
    </mc:Choice>
    <mc:Fallback xmlns="">
      <p:transition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nodeType="withEffect">
                                  <p:stCondLst>
                                    <p:cond delay="306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gne particuier">
            <a:hlinkClick r:id="" action="ppaction://media"/>
            <a:extLst>
              <a:ext uri="{FF2B5EF4-FFF2-40B4-BE49-F238E27FC236}">
                <a16:creationId xmlns:a16="http://schemas.microsoft.com/office/drawing/2014/main" id="{BA9F05B7-69DA-4C39-9D04-E827458ED36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" name="Image 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943F944E-168A-4A65-B132-F252564CA1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6" t="45455" r="27235" b="32121"/>
          <a:stretch/>
        </p:blipFill>
        <p:spPr>
          <a:xfrm>
            <a:off x="218209" y="166254"/>
            <a:ext cx="4395355" cy="3262746"/>
          </a:xfrm>
          <a:prstGeom prst="rect">
            <a:avLst/>
          </a:prstGeom>
        </p:spPr>
      </p:pic>
      <p:pic>
        <p:nvPicPr>
          <p:cNvPr id="4098" name="Picture 2" descr="Les Paridés - Mésanges">
            <a:extLst>
              <a:ext uri="{FF2B5EF4-FFF2-40B4-BE49-F238E27FC236}">
                <a16:creationId xmlns:a16="http://schemas.microsoft.com/office/drawing/2014/main" id="{74CEBA3C-0552-4587-8D9D-38470DDF2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49" y="60100"/>
            <a:ext cx="9153802" cy="68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crobate, la Mésange bleue... - Dominique Delfino, photographe ...">
            <a:extLst>
              <a:ext uri="{FF2B5EF4-FFF2-40B4-BE49-F238E27FC236}">
                <a16:creationId xmlns:a16="http://schemas.microsoft.com/office/drawing/2014/main" id="{FEBBF15F-93D2-430E-AE76-71DECF3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05" y="390255"/>
            <a:ext cx="9153802" cy="64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e mesange acrobate - Oiseau Mesange Bleue à Armissan">
            <a:extLst>
              <a:ext uri="{FF2B5EF4-FFF2-40B4-BE49-F238E27FC236}">
                <a16:creationId xmlns:a16="http://schemas.microsoft.com/office/drawing/2014/main" id="{12C22BA7-E14E-4752-BF18-5C04BE33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87" y="224435"/>
            <a:ext cx="9153802" cy="64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xit" presetSubtype="1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xit" presetSubtype="1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e cri v2">
            <a:hlinkClick r:id="" action="ppaction://media"/>
            <a:extLst>
              <a:ext uri="{FF2B5EF4-FFF2-40B4-BE49-F238E27FC236}">
                <a16:creationId xmlns:a16="http://schemas.microsoft.com/office/drawing/2014/main" id="{CBA6A685-2205-4B19-B520-49D0257064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1" name="le cri v2">
            <a:hlinkClick r:id="" action="ppaction://media"/>
            <a:extLst>
              <a:ext uri="{FF2B5EF4-FFF2-40B4-BE49-F238E27FC236}">
                <a16:creationId xmlns:a16="http://schemas.microsoft.com/office/drawing/2014/main" id="{A87F3813-0C5A-4BDA-B2AA-AD5D3CCEFA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3" name="Image 1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9B0F886D-76D0-4C6B-8CB1-8338E03C00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5" t="66838" r="21538" b="8034"/>
          <a:stretch/>
        </p:blipFill>
        <p:spPr>
          <a:xfrm>
            <a:off x="199293" y="1554223"/>
            <a:ext cx="5809660" cy="46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>
        <p:wipe/>
      </p:transition>
    </mc:Choice>
    <mc:Fallback xmlns="">
      <p:transition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37</Words>
  <Application>Microsoft Office PowerPoint</Application>
  <PresentationFormat>Grand écran</PresentationFormat>
  <Paragraphs>12</Paragraphs>
  <Slides>12</Slides>
  <Notes>0</Notes>
  <HiddenSlides>0</HiddenSlides>
  <MMClips>13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LES OISEAUX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OISEAUX</dc:title>
  <dc:creator>Nelly Razy</dc:creator>
  <cp:lastModifiedBy>Nelly Razy</cp:lastModifiedBy>
  <cp:revision>46</cp:revision>
  <dcterms:created xsi:type="dcterms:W3CDTF">2020-04-27T05:24:57Z</dcterms:created>
  <dcterms:modified xsi:type="dcterms:W3CDTF">2020-04-29T04:52:57Z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7545790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