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797675" cy="9926638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99" autoAdjust="0"/>
  </p:normalViewPr>
  <p:slideViewPr>
    <p:cSldViewPr snapToGrid="0">
      <p:cViewPr varScale="1">
        <p:scale>
          <a:sx n="119" d="100"/>
          <a:sy n="119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xmlns="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à la date 2">
            <a:extLst>
              <a:ext uri="{FF2B5EF4-FFF2-40B4-BE49-F238E27FC236}">
                <a16:creationId xmlns:a16="http://schemas.microsoft.com/office/drawing/2014/main" xmlns="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E7008D4-0BAA-4707-9BD2-00C662926ACB}" type="datetime1">
              <a:rPr lang="fr-FR" smtClean="0"/>
              <a:t>27/05/2020</a:t>
            </a:fld>
            <a:endParaRPr lang="fr-FR" dirty="0"/>
          </a:p>
        </p:txBody>
      </p:sp>
      <p:sp>
        <p:nvSpPr>
          <p:cNvPr id="4" name="Espace réservé au pied de page 3">
            <a:extLst>
              <a:ext uri="{FF2B5EF4-FFF2-40B4-BE49-F238E27FC236}">
                <a16:creationId xmlns:a16="http://schemas.microsoft.com/office/drawing/2014/main" xmlns="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à la date 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FEB60-09EF-416A-A0B0-E3A2D3B854C6}" type="datetime1">
              <a:rPr lang="fr-FR" smtClean="0"/>
              <a:pPr/>
              <a:t>27/05/2020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15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Cliquez pour modifier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60355984-D40A-4C82-9C58-31EFD7D2CA67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3" name="Connecteur droit 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ABE315-A78A-4C92-8E53-AC1CB7925421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80CAD-52E5-4AAA-8D31-FD087D49C938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7" name="Connecteur droit 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5E85F-F430-4B9D-B049-EE74380640DF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 maître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E5099F-0D89-4174-9662-792E0785876A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82956-69C3-4610-85E8-9A3526DEEFB7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EE2424-F68C-47AE-A3DB-242BD930195F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8" name="Espace réservé a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à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39B952-A6FE-4254-AB8F-594AB7647CD9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4" name="Espace réservé a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89C87-0557-4BAC-A71F-AD2338FDC33C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C254F6-308B-4B41-8F45-F913D3D9DDE3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B04E3A-25E5-450A-8AC5-2D1E7E56481E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8B7A9ED8-B4B5-4792-A5DD-4E86A0745FFD}" type="datetime1">
              <a:rPr lang="fr-FR" noProof="0" smtClean="0"/>
              <a:t>27/05/2020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 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Niveau de hiérarchie 1">
            <a:extLst>
              <a:ext uri="{FF2B5EF4-FFF2-40B4-BE49-F238E27FC236}">
                <a16:creationId xmlns:a16="http://schemas.microsoft.com/office/drawing/2014/main" xmlns="" id="{21C604EF-32A3-42D7-8586-5D643B7D12C1}"/>
              </a:ext>
            </a:extLst>
          </p:cNvPr>
          <p:cNvSpPr/>
          <p:nvPr/>
        </p:nvSpPr>
        <p:spPr>
          <a:xfrm>
            <a:off x="4108712" y="448921"/>
            <a:ext cx="4371689" cy="5885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kern="1200" dirty="0">
                <a:latin typeface="+mj-lt"/>
              </a:rPr>
              <a:t>Marie-Ange FOUCHEREAU</a:t>
            </a:r>
            <a:r>
              <a:rPr lang="fr-FR" sz="1300" kern="1200" dirty="0">
                <a:latin typeface="+mj-lt"/>
              </a:rPr>
              <a:t/>
            </a:r>
            <a:br>
              <a:rPr lang="fr-FR" sz="1300" kern="1200" dirty="0">
                <a:latin typeface="+mj-lt"/>
              </a:rPr>
            </a:br>
            <a:r>
              <a:rPr lang="fr-FR" sz="1300" dirty="0"/>
              <a:t>Maire de Bécon-les-Granits</a:t>
            </a:r>
            <a:endParaRPr lang="fr-FR" sz="1300" b="0" kern="1200" dirty="0">
              <a:latin typeface="+mn-lt"/>
            </a:endParaRPr>
          </a:p>
        </p:txBody>
      </p:sp>
      <p:cxnSp>
        <p:nvCxnSpPr>
          <p:cNvPr id="36" name="Connecteur : Coude 35" descr="Ligne de connecteur">
            <a:extLst>
              <a:ext uri="{FF2B5EF4-FFF2-40B4-BE49-F238E27FC236}">
                <a16:creationId xmlns:a16="http://schemas.microsoft.com/office/drawing/2014/main" xmlns="" id="{1DE0112F-791B-49A1-8CD8-15FA7DC6F17B}"/>
              </a:ext>
            </a:extLst>
          </p:cNvPr>
          <p:cNvCxnSpPr>
            <a:cxnSpLocks/>
          </p:cNvCxnSpPr>
          <p:nvPr/>
        </p:nvCxnSpPr>
        <p:spPr>
          <a:xfrm rot="5400000">
            <a:off x="3227906" y="41942"/>
            <a:ext cx="2065299" cy="4068000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 : Coude 48" descr="Ligne de connecteur">
            <a:extLst>
              <a:ext uri="{FF2B5EF4-FFF2-40B4-BE49-F238E27FC236}">
                <a16:creationId xmlns:a16="http://schemas.microsoft.com/office/drawing/2014/main" xmlns="" id="{88C5FB59-79BD-402C-B020-CAA59D615CC0}"/>
              </a:ext>
            </a:extLst>
          </p:cNvPr>
          <p:cNvCxnSpPr>
            <a:cxnSpLocks/>
          </p:cNvCxnSpPr>
          <p:nvPr/>
        </p:nvCxnSpPr>
        <p:spPr>
          <a:xfrm rot="16200000" flipH="1">
            <a:off x="7482556" y="41942"/>
            <a:ext cx="1692000" cy="4068000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98" descr="Ligne de connecteur">
            <a:extLst>
              <a:ext uri="{FF2B5EF4-FFF2-40B4-BE49-F238E27FC236}">
                <a16:creationId xmlns:a16="http://schemas.microsoft.com/office/drawing/2014/main" xmlns="" id="{67799EAF-F8D9-4832-85BE-85588AE221FC}"/>
              </a:ext>
            </a:extLst>
          </p:cNvPr>
          <p:cNvCxnSpPr>
            <a:cxnSpLocks/>
          </p:cNvCxnSpPr>
          <p:nvPr/>
        </p:nvCxnSpPr>
        <p:spPr>
          <a:xfrm flipH="1" flipV="1">
            <a:off x="8465034" y="737218"/>
            <a:ext cx="508901" cy="73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 99" descr="Ligne de connecteur">
            <a:extLst>
              <a:ext uri="{FF2B5EF4-FFF2-40B4-BE49-F238E27FC236}">
                <a16:creationId xmlns:a16="http://schemas.microsoft.com/office/drawing/2014/main" xmlns="" id="{466A5381-C5C5-4929-819D-58E93DD737B3}"/>
              </a:ext>
            </a:extLst>
          </p:cNvPr>
          <p:cNvCxnSpPr>
            <a:cxnSpLocks/>
          </p:cNvCxnSpPr>
          <p:nvPr/>
        </p:nvCxnSpPr>
        <p:spPr>
          <a:xfrm>
            <a:off x="2798400" y="4002466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89" y="75755"/>
            <a:ext cx="1903932" cy="562420"/>
          </a:xfrm>
          <a:prstGeom prst="rect">
            <a:avLst/>
          </a:prstGeom>
        </p:spPr>
      </p:pic>
      <p:sp>
        <p:nvSpPr>
          <p:cNvPr id="48" name="Rectangle 47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8922723" y="448921"/>
            <a:ext cx="2192952" cy="58851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Elus : 23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Conseil Municipal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angle 19" descr="Niveau de hiérarchie 2 Article 1">
            <a:extLst>
              <a:ext uri="{FF2B5EF4-FFF2-40B4-BE49-F238E27FC236}">
                <a16:creationId xmlns:a16="http://schemas.microsoft.com/office/drawing/2014/main" xmlns="" id="{E27E376D-AE9F-46B0-AA66-A3D22FC5623A}"/>
              </a:ext>
            </a:extLst>
          </p:cNvPr>
          <p:cNvSpPr/>
          <p:nvPr/>
        </p:nvSpPr>
        <p:spPr>
          <a:xfrm>
            <a:off x="788777" y="2526565"/>
            <a:ext cx="2832864" cy="64550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Service administratif</a:t>
            </a:r>
            <a:endParaRPr lang="fr-FR" sz="1200" b="0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0" name="Rectangle 29" descr="Niveau de hiérarchie 2 Article 6">
            <a:extLst>
              <a:ext uri="{FF2B5EF4-FFF2-40B4-BE49-F238E27FC236}">
                <a16:creationId xmlns:a16="http://schemas.microsoft.com/office/drawing/2014/main" xmlns="" id="{F8066417-8A57-4907-85EC-A2494CB96202}"/>
              </a:ext>
            </a:extLst>
          </p:cNvPr>
          <p:cNvSpPr/>
          <p:nvPr/>
        </p:nvSpPr>
        <p:spPr>
          <a:xfrm>
            <a:off x="8922723" y="2468963"/>
            <a:ext cx="2856749" cy="64153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2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kern="120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Service Technique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6294556" y="2085975"/>
            <a:ext cx="0" cy="3829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2226555" y="3177277"/>
            <a:ext cx="0" cy="375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6299009" y="3148431"/>
            <a:ext cx="0" cy="299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10361912" y="3122212"/>
            <a:ext cx="0" cy="299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788778" y="4496778"/>
            <a:ext cx="2832863" cy="7941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171450" lvl="0" indent="-17145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</a:rPr>
              <a:t>Accueil, Etat Civil, </a:t>
            </a:r>
            <a:r>
              <a:rPr lang="fr-FR" sz="1200" dirty="0" smtClean="0">
                <a:solidFill>
                  <a:prstClr val="black"/>
                </a:solidFill>
              </a:rPr>
              <a:t>Élections</a:t>
            </a:r>
            <a:r>
              <a:rPr lang="fr-FR" sz="1200" dirty="0">
                <a:solidFill>
                  <a:prstClr val="black"/>
                </a:solidFill>
              </a:rPr>
              <a:t>, Réservations de salles municipales </a:t>
            </a:r>
          </a:p>
          <a:p>
            <a:pPr marL="171450" lvl="0" indent="-17145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</a:rPr>
              <a:t>Communication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prstClr val="black"/>
                </a:solidFill>
                <a:latin typeface="+mj-lt"/>
              </a:rPr>
              <a:t> Sophie BOURGEAIS</a:t>
            </a:r>
            <a:endParaRPr lang="fr-FR" sz="1200" b="0" kern="1200" dirty="0">
              <a:solidFill>
                <a:prstClr val="black"/>
              </a:solidFill>
            </a:endParaRPr>
          </a:p>
        </p:txBody>
      </p:sp>
      <p:sp>
        <p:nvSpPr>
          <p:cNvPr id="77" name="Rectangle 76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810124" y="5609641"/>
            <a:ext cx="2832862" cy="64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dirty="0">
                <a:solidFill>
                  <a:prstClr val="black"/>
                </a:solidFill>
              </a:rPr>
              <a:t>Comptabilité, Ressources Humaines, Cimetière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prstClr val="black"/>
                </a:solidFill>
                <a:latin typeface="+mj-lt"/>
              </a:rPr>
              <a:t> Pascale MARRI</a:t>
            </a:r>
            <a:r>
              <a:rPr lang="fr-FR" sz="1200" b="1" dirty="0"/>
              <a:t>É</a:t>
            </a:r>
            <a:endParaRPr lang="fr-FR" sz="1200" b="0" kern="1200" dirty="0">
              <a:solidFill>
                <a:prstClr val="black"/>
              </a:solidFill>
            </a:endParaRPr>
          </a:p>
        </p:txBody>
      </p:sp>
      <p:cxnSp>
        <p:nvCxnSpPr>
          <p:cNvPr id="59" name="Connecteur droit 58"/>
          <p:cNvCxnSpPr/>
          <p:nvPr/>
        </p:nvCxnSpPr>
        <p:spPr>
          <a:xfrm>
            <a:off x="2226555" y="4162756"/>
            <a:ext cx="0" cy="318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angle 79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801027" y="3464478"/>
            <a:ext cx="2832862" cy="866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285750" lvl="0" indent="-28575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</a:rPr>
              <a:t>Accueil, </a:t>
            </a:r>
            <a:r>
              <a:rPr lang="fr-FR" sz="1200" dirty="0" smtClean="0">
                <a:solidFill>
                  <a:prstClr val="black"/>
                </a:solidFill>
              </a:rPr>
              <a:t>Urbanisme</a:t>
            </a:r>
            <a:r>
              <a:rPr lang="fr-FR" sz="1200" dirty="0">
                <a:solidFill>
                  <a:prstClr val="black"/>
                </a:solidFill>
              </a:rPr>
              <a:t>, </a:t>
            </a:r>
            <a:r>
              <a:rPr lang="fr-FR" sz="1200" dirty="0" smtClean="0">
                <a:solidFill>
                  <a:prstClr val="black"/>
                </a:solidFill>
              </a:rPr>
              <a:t>Affaires </a:t>
            </a:r>
            <a:r>
              <a:rPr lang="fr-FR" sz="1200" dirty="0">
                <a:solidFill>
                  <a:prstClr val="black"/>
                </a:solidFill>
              </a:rPr>
              <a:t>scolaires et périscolaires</a:t>
            </a:r>
          </a:p>
          <a:p>
            <a:pPr marL="285750" lvl="0" indent="-28575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</a:rPr>
              <a:t>Affaires sociales (CCAS)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200" b="1" dirty="0">
                <a:solidFill>
                  <a:prstClr val="black"/>
                </a:solidFill>
                <a:latin typeface="+mj-lt"/>
              </a:rPr>
              <a:t>Delphine BONGRAND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81" name="Connecteur droit 80"/>
          <p:cNvCxnSpPr/>
          <p:nvPr/>
        </p:nvCxnSpPr>
        <p:spPr>
          <a:xfrm>
            <a:off x="2226555" y="5290912"/>
            <a:ext cx="0" cy="318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4938362" y="3461539"/>
            <a:ext cx="2856749" cy="64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dirty="0">
                <a:solidFill>
                  <a:prstClr val="black"/>
                </a:solidFill>
              </a:rPr>
              <a:t>Coordinatrice périscolaire </a:t>
            </a:r>
            <a:endParaRPr lang="fr-FR" sz="12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200" b="1" dirty="0">
                <a:solidFill>
                  <a:prstClr val="black"/>
                </a:solidFill>
                <a:latin typeface="+mj-lt"/>
              </a:rPr>
              <a:t>Carole GODINEAU</a:t>
            </a:r>
            <a:endParaRPr lang="fr-FR" sz="1200" b="0" kern="1200" dirty="0">
              <a:solidFill>
                <a:prstClr val="black"/>
              </a:solidFill>
            </a:endParaRPr>
          </a:p>
        </p:txBody>
      </p:sp>
      <p:sp>
        <p:nvSpPr>
          <p:cNvPr id="85" name="Rectangle 84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4963539" y="4438595"/>
            <a:ext cx="2840830" cy="64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dirty="0">
                <a:solidFill>
                  <a:prstClr val="black"/>
                </a:solidFill>
              </a:rPr>
              <a:t>ATSEM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200" b="1" dirty="0">
                <a:solidFill>
                  <a:prstClr val="black"/>
                </a:solidFill>
                <a:latin typeface="+mj-lt"/>
              </a:rPr>
              <a:t>Caroline DELAUNAY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kern="1200" dirty="0">
                <a:solidFill>
                  <a:prstClr val="black"/>
                </a:solidFill>
                <a:latin typeface="+mj-lt"/>
              </a:rPr>
              <a:t>Monique GILLOT </a:t>
            </a:r>
            <a:endParaRPr lang="fr-FR" sz="1200" b="0" kern="1200" dirty="0">
              <a:solidFill>
                <a:prstClr val="black"/>
              </a:solidFill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6302612" y="4104347"/>
            <a:ext cx="0" cy="318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6322821" y="5066982"/>
            <a:ext cx="0" cy="318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angle 88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4954281" y="5385711"/>
            <a:ext cx="2824909" cy="1291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dirty="0">
                <a:solidFill>
                  <a:prstClr val="black"/>
                </a:solidFill>
              </a:rPr>
              <a:t>Périscolaire, Cantine, accueil de loisirs mercredi, entretien des locaux   </a:t>
            </a:r>
            <a:endParaRPr lang="fr-FR" sz="1200" b="1" dirty="0">
              <a:solidFill>
                <a:prstClr val="black"/>
              </a:solidFill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prstClr val="black"/>
                </a:solidFill>
                <a:latin typeface="+mj-lt"/>
              </a:rPr>
              <a:t>Brigitte POUPONNEAU, Nicole ALBERT, Nathalie FLAHAUT, Nadège ROUZIN, Gaël RIBAULT, Nina MORANTIN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prstClr val="black"/>
                </a:solidFill>
                <a:latin typeface="+mj-lt"/>
              </a:rPr>
              <a:t>CDD Cantine</a:t>
            </a:r>
          </a:p>
        </p:txBody>
      </p:sp>
      <p:sp>
        <p:nvSpPr>
          <p:cNvPr id="92" name="Rectangle 91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8933537" y="3431085"/>
            <a:ext cx="2856749" cy="64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dirty="0">
                <a:solidFill>
                  <a:prstClr val="black"/>
                </a:solidFill>
              </a:rPr>
              <a:t>Responsable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David ROUSSET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96" name="Connecteur droit 95"/>
          <p:cNvCxnSpPr/>
          <p:nvPr/>
        </p:nvCxnSpPr>
        <p:spPr>
          <a:xfrm>
            <a:off x="10351098" y="4073893"/>
            <a:ext cx="0" cy="299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8950421" y="4382766"/>
            <a:ext cx="2856749" cy="64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dirty="0">
                <a:solidFill>
                  <a:prstClr val="black"/>
                </a:solidFill>
              </a:rPr>
              <a:t>Référent espaces verts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 Anthony BESNIER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98" name="Rectangle 97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8933537" y="5334447"/>
            <a:ext cx="2856749" cy="64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dirty="0">
                <a:solidFill>
                  <a:prstClr val="black"/>
                </a:solidFill>
              </a:rPr>
              <a:t>Agents techniques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Gilles CLAUDE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solidFill>
                  <a:prstClr val="black"/>
                </a:solidFill>
                <a:latin typeface="+mj-lt"/>
              </a:rPr>
              <a:t>Benoit ETIENNE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101" name="Connecteur droit 100"/>
          <p:cNvCxnSpPr/>
          <p:nvPr/>
        </p:nvCxnSpPr>
        <p:spPr>
          <a:xfrm>
            <a:off x="10329471" y="5025574"/>
            <a:ext cx="0" cy="299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870361" y="728508"/>
            <a:ext cx="412432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Contacter la Mairie : </a:t>
            </a:r>
          </a:p>
          <a:p>
            <a:r>
              <a:rPr lang="fr-FR" sz="1100" dirty="0"/>
              <a:t>par téléphone : 02.41.77.90.08</a:t>
            </a:r>
          </a:p>
          <a:p>
            <a:r>
              <a:rPr lang="fr-FR" sz="1100" dirty="0"/>
              <a:t>Par mail : mairie@beconlesgranits.fr </a:t>
            </a:r>
          </a:p>
          <a:p>
            <a:r>
              <a:rPr lang="fr-FR" sz="1100" dirty="0"/>
              <a:t>Jours et horaires d’ouverture : </a:t>
            </a:r>
          </a:p>
          <a:p>
            <a:r>
              <a:rPr lang="fr-FR" sz="1100" dirty="0"/>
              <a:t>Lundi, mardi, mercredi, jeudi et vendredi  </a:t>
            </a:r>
          </a:p>
          <a:p>
            <a:r>
              <a:rPr lang="fr-FR" sz="1100" dirty="0"/>
              <a:t>de 9h-12h et 14h-16h</a:t>
            </a:r>
          </a:p>
          <a:p>
            <a:r>
              <a:rPr lang="fr-FR" sz="1100" dirty="0"/>
              <a:t>Samedi de 10h-12h (sauf juillet et août)</a:t>
            </a:r>
          </a:p>
          <a:p>
            <a:endParaRPr lang="fr-FR" sz="1400" dirty="0"/>
          </a:p>
        </p:txBody>
      </p:sp>
      <p:sp>
        <p:nvSpPr>
          <p:cNvPr id="32" name="Rectangle 31" descr="Niveau inférieur dans la hiérarchie">
            <a:extLst>
              <a:ext uri="{FF2B5EF4-FFF2-40B4-BE49-F238E27FC236}">
                <a16:creationId xmlns:a16="http://schemas.microsoft.com/office/drawing/2014/main" xmlns="" id="{05E740D1-0BDB-44A7-8B44-8DBC24EE1D85}"/>
              </a:ext>
            </a:extLst>
          </p:cNvPr>
          <p:cNvSpPr/>
          <p:nvPr/>
        </p:nvSpPr>
        <p:spPr>
          <a:xfrm>
            <a:off x="4938362" y="1177653"/>
            <a:ext cx="2891185" cy="6969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Nathalie TILLY </a:t>
            </a:r>
            <a:r>
              <a:rPr lang="fr-FR" sz="1300" kern="1200" dirty="0">
                <a:latin typeface="+mj-lt"/>
              </a:rPr>
              <a:t/>
            </a:r>
            <a:br>
              <a:rPr lang="fr-FR" sz="1300" kern="1200" dirty="0">
                <a:latin typeface="+mj-lt"/>
              </a:rPr>
            </a:br>
            <a:r>
              <a:rPr lang="fr-FR" sz="1200" dirty="0">
                <a:solidFill>
                  <a:prstClr val="black"/>
                </a:solidFill>
              </a:rPr>
              <a:t>Directrice Générale des services 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angle 21" descr="Niveau de hiérarchie 2 Article 2">
            <a:extLst>
              <a:ext uri="{FF2B5EF4-FFF2-40B4-BE49-F238E27FC236}">
                <a16:creationId xmlns:a16="http://schemas.microsoft.com/office/drawing/2014/main" xmlns="" id="{FAC2903E-5B1B-456C-94C2-FC7E867D4F53}"/>
              </a:ext>
            </a:extLst>
          </p:cNvPr>
          <p:cNvSpPr/>
          <p:nvPr/>
        </p:nvSpPr>
        <p:spPr>
          <a:xfrm>
            <a:off x="4921511" y="2536008"/>
            <a:ext cx="2856749" cy="61995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Service scolaire et périscolaire, restauration scolaire, entretien des locaux</a:t>
            </a:r>
            <a:endParaRPr lang="fr-FR" sz="12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e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gramme des services.potx" id="{429F31AD-A272-474F-A43A-69D7CD2A0700}" vid="{B91B82F8-0105-48C8-8089-7113D603BA5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D7A17-86F0-479A-99ED-25A5B5927E3A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Organigramme des services</Template>
  <TotalTime>0</TotalTime>
  <Words>161</Words>
  <Application>Microsoft Office PowerPoint</Application>
  <PresentationFormat>Grand écran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Intégrale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2019-09-06T12:51:47Z</dcterms:created>
  <dcterms:modified xsi:type="dcterms:W3CDTF">2020-05-27T06:56:14Z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