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7559675" cy="1069181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lle" initials="m" lastIdx="1" clrIdx="0">
    <p:extLst>
      <p:ext uri="{19B8F6BF-5375-455C-9EA6-DF929625EA0E}">
        <p15:presenceInfo xmlns:p15="http://schemas.microsoft.com/office/powerpoint/2012/main" userId="mariel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4660"/>
  </p:normalViewPr>
  <p:slideViewPr>
    <p:cSldViewPr snapToGrid="0">
      <p:cViewPr>
        <p:scale>
          <a:sx n="200" d="100"/>
          <a:sy n="200" d="100"/>
        </p:scale>
        <p:origin x="174" y="-41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8070-6C96-458F-9699-6DDC7B464576}" type="datetimeFigureOut">
              <a:rPr lang="fr-FR" smtClean="0"/>
              <a:t>21/07/2020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A748-2424-4277-A9CB-5AD6638A4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96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8070-6C96-458F-9699-6DDC7B464576}" type="datetimeFigureOut">
              <a:rPr lang="fr-FR" smtClean="0"/>
              <a:t>21/07/2020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A748-2424-4277-A9CB-5AD6638A4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424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8070-6C96-458F-9699-6DDC7B464576}" type="datetimeFigureOut">
              <a:rPr lang="fr-FR" smtClean="0"/>
              <a:t>21/07/2020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A748-2424-4277-A9CB-5AD6638A4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144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8070-6C96-458F-9699-6DDC7B464576}" type="datetimeFigureOut">
              <a:rPr lang="fr-FR" smtClean="0"/>
              <a:t>21/07/2020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A748-2424-4277-A9CB-5AD6638A4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5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8070-6C96-458F-9699-6DDC7B464576}" type="datetimeFigureOut">
              <a:rPr lang="fr-FR" smtClean="0"/>
              <a:t>21/07/2020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A748-2424-4277-A9CB-5AD6638A4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321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8070-6C96-458F-9699-6DDC7B464576}" type="datetimeFigureOut">
              <a:rPr lang="fr-FR" smtClean="0"/>
              <a:t>21/07/2020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A748-2424-4277-A9CB-5AD6638A4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121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8070-6C96-458F-9699-6DDC7B464576}" type="datetimeFigureOut">
              <a:rPr lang="fr-FR" smtClean="0"/>
              <a:t>21/07/2020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A748-2424-4277-A9CB-5AD6638A4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3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8070-6C96-458F-9699-6DDC7B464576}" type="datetimeFigureOut">
              <a:rPr lang="fr-FR" smtClean="0"/>
              <a:t>21/07/2020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A748-2424-4277-A9CB-5AD6638A4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85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8070-6C96-458F-9699-6DDC7B464576}" type="datetimeFigureOut">
              <a:rPr lang="fr-FR" smtClean="0"/>
              <a:t>21/07/2020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A748-2424-4277-A9CB-5AD6638A4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32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8070-6C96-458F-9699-6DDC7B464576}" type="datetimeFigureOut">
              <a:rPr lang="fr-FR" smtClean="0"/>
              <a:t>21/07/2020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A748-2424-4277-A9CB-5AD6638A4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79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8070-6C96-458F-9699-6DDC7B464576}" type="datetimeFigureOut">
              <a:rPr lang="fr-FR" smtClean="0"/>
              <a:t>21/07/2020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3A748-2424-4277-A9CB-5AD6638A4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32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C8070-6C96-458F-9699-6DDC7B464576}" type="datetimeFigureOut">
              <a:rPr lang="fr-FR" smtClean="0"/>
              <a:t>21/07/2020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3A748-2424-4277-A9CB-5AD6638A47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14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.jpeg"/><Relationship Id="rId7" Type="http://schemas.openxmlformats.org/officeDocument/2006/relationships/hyperlink" Target="https://pixabay.com/fr/soleil-visage-sourire-dessin-anim%C3%A9-220186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hyperlink" Target="mailto:mairie@mairieaveizieux.fr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pixabay.com/fr/plage-caf%C3%A9-tables-restaurant-1110347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ce.0421459h@ac-lyon.fr" TargetMode="External"/><Relationship Id="rId13" Type="http://schemas.openxmlformats.org/officeDocument/2006/relationships/image" Target="../media/image10.png"/><Relationship Id="rId18" Type="http://schemas.openxmlformats.org/officeDocument/2006/relationships/hyperlink" Target="mailto:gymaveizieux@gmail.com" TargetMode="External"/><Relationship Id="rId3" Type="http://schemas.openxmlformats.org/officeDocument/2006/relationships/hyperlink" Target="mailto:contact@ecolelaurentmichard.com" TargetMode="External"/><Relationship Id="rId21" Type="http://schemas.openxmlformats.org/officeDocument/2006/relationships/image" Target="../media/image16.jpeg"/><Relationship Id="rId7" Type="http://schemas.openxmlformats.org/officeDocument/2006/relationships/hyperlink" Target="mailto:emusma@yahoo.fr" TargetMode="External"/><Relationship Id="rId12" Type="http://schemas.openxmlformats.org/officeDocument/2006/relationships/hyperlink" Target="mailto:olivierdimier@yahoo.fr" TargetMode="External"/><Relationship Id="rId17" Type="http://schemas.openxmlformats.org/officeDocument/2006/relationships/image" Target="../media/image13.svg"/><Relationship Id="rId2" Type="http://schemas.openxmlformats.org/officeDocument/2006/relationships/image" Target="../media/image6.jpg"/><Relationship Id="rId16" Type="http://schemas.openxmlformats.org/officeDocument/2006/relationships/image" Target="../media/image12.png"/><Relationship Id="rId20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vanapetrovic.net/alati-za-efektivnije-koriscenje-pinterest-mreze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7.png"/><Relationship Id="rId15" Type="http://schemas.openxmlformats.org/officeDocument/2006/relationships/hyperlink" Target="https://svgsilh.com/image/2073069.html" TargetMode="External"/><Relationship Id="rId23" Type="http://schemas.openxmlformats.org/officeDocument/2006/relationships/image" Target="../media/image17.jpg"/><Relationship Id="rId10" Type="http://schemas.openxmlformats.org/officeDocument/2006/relationships/hyperlink" Target="https://pixabay.com/fr/baguette-pain-baguette-fran%C3%A7aise-1294147/" TargetMode="External"/><Relationship Id="rId19" Type="http://schemas.openxmlformats.org/officeDocument/2006/relationships/image" Target="../media/image14.jpeg"/><Relationship Id="rId4" Type="http://schemas.openxmlformats.org/officeDocument/2006/relationships/hyperlink" Target="http://www.ecolelaurentmichard.com/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1.svg"/><Relationship Id="rId22" Type="http://schemas.openxmlformats.org/officeDocument/2006/relationships/hyperlink" Target="https://commons.wikimedia.org/wiki/File:Little_Free_Library,_Sandweiler-10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~AUT0003">
            <a:extLst>
              <a:ext uri="{FF2B5EF4-FFF2-40B4-BE49-F238E27FC236}">
                <a16:creationId xmlns:a16="http://schemas.microsoft.com/office/drawing/2014/main" id="{CCC1BDE1-73CB-47EE-A72B-4DC32BA63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81" y="308625"/>
            <a:ext cx="827087" cy="900113"/>
          </a:xfrm>
          <a:prstGeom prst="rect">
            <a:avLst/>
          </a:prstGeom>
          <a:solidFill>
            <a:srgbClr val="00CCFF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4" name="WordArt 3">
            <a:extLst>
              <a:ext uri="{FF2B5EF4-FFF2-40B4-BE49-F238E27FC236}">
                <a16:creationId xmlns:a16="http://schemas.microsoft.com/office/drawing/2014/main" id="{00F22B95-4289-498B-BAD2-79269958BD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199" y="153486"/>
            <a:ext cx="5121275" cy="1279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>
              <a:buNone/>
            </a:pPr>
            <a:r>
              <a:rPr lang="fr-FR" sz="3600" b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Quoi d'neuf à Aveizieux ?</a:t>
            </a:r>
          </a:p>
        </p:txBody>
      </p:sp>
      <p:pic>
        <p:nvPicPr>
          <p:cNvPr id="2052" name="Picture 4" descr="blasonOK">
            <a:extLst>
              <a:ext uri="{FF2B5EF4-FFF2-40B4-BE49-F238E27FC236}">
                <a16:creationId xmlns:a16="http://schemas.microsoft.com/office/drawing/2014/main" id="{8D9E52EB-F3AD-4B65-8C18-6AD4BC25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069" y="260316"/>
            <a:ext cx="911225" cy="85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hart">
            <a:extLst>
              <a:ext uri="{FF2B5EF4-FFF2-40B4-BE49-F238E27FC236}">
                <a16:creationId xmlns:a16="http://schemas.microsoft.com/office/drawing/2014/main" id="{5065D022-30F6-4F4D-9669-9429023AC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43" y="1325252"/>
            <a:ext cx="7334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54B1DE7E-5184-449D-A7D0-984AC5953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1533" y="1983459"/>
            <a:ext cx="21507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DF2D7DA-2775-4665-97C1-BBF15EC12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68" y="1191296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593B8B49-99F5-4E19-96C6-CC6D767B5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21" y="1580125"/>
            <a:ext cx="136888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  Code Illiwap</a:t>
            </a:r>
            <a:endParaRPr kumimoji="0" lang="fr-FR" altLang="fr-FR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050B1B9-94B5-4130-80BD-F0E6689B8587}"/>
              </a:ext>
            </a:extLst>
          </p:cNvPr>
          <p:cNvSpPr txBox="1"/>
          <p:nvPr/>
        </p:nvSpPr>
        <p:spPr>
          <a:xfrm>
            <a:off x="2453313" y="1120925"/>
            <a:ext cx="293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latin typeface="Comic Sans MS" panose="030F0702030302020204" pitchFamily="66" charset="0"/>
                <a:ea typeface="Times New Roman" panose="02020603050405020304" pitchFamily="18" charset="0"/>
              </a:rPr>
              <a:t>Flash n° 76 - juillet 2020</a:t>
            </a:r>
            <a:endParaRPr lang="fr-FR" altLang="fr-FR" sz="7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B618010-45C2-49FA-816C-33BA7CA54157}"/>
              </a:ext>
            </a:extLst>
          </p:cNvPr>
          <p:cNvSpPr txBox="1"/>
          <p:nvPr/>
        </p:nvSpPr>
        <p:spPr>
          <a:xfrm>
            <a:off x="1415212" y="1470319"/>
            <a:ext cx="4925262" cy="954107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altLang="fr-FR" sz="1400" b="1" dirty="0">
                <a:latin typeface="Comic Sans MS" panose="030F0702030302020204" pitchFamily="66" charset="0"/>
              </a:rPr>
              <a:t>Mairie : 04-77-94-00-12 </a:t>
            </a:r>
          </a:p>
          <a:p>
            <a:pPr algn="ctr"/>
            <a:r>
              <a:rPr lang="fr-FR" altLang="fr-FR" sz="1400" b="1" dirty="0">
                <a:latin typeface="Comic Sans MS" panose="030F0702030302020204" pitchFamily="66" charset="0"/>
              </a:rPr>
              <a:t>Portable en cas d’urgence 06-33-53-75-17</a:t>
            </a:r>
          </a:p>
          <a:p>
            <a:pPr algn="ctr"/>
            <a:r>
              <a:rPr lang="fr-FR" altLang="fr-FR" sz="1400" b="1" dirty="0">
                <a:latin typeface="Comic Sans MS" panose="030F0702030302020204" pitchFamily="66" charset="0"/>
              </a:rPr>
              <a:t>1 rue des Erables – 42330 AVEIZIEUX</a:t>
            </a:r>
          </a:p>
          <a:p>
            <a:pPr algn="ctr"/>
            <a:r>
              <a:rPr lang="fr-FR" sz="1400" b="1" dirty="0">
                <a:latin typeface="Comic Sans MS" panose="030F0702030302020204" pitchFamily="66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mairie@mairieaveizieux.fr</a:t>
            </a:r>
            <a:r>
              <a:rPr lang="fr-FR" sz="1400" b="1" dirty="0">
                <a:latin typeface="Comic Sans MS" panose="030F0702030302020204" pitchFamily="66" charset="0"/>
              </a:rPr>
              <a:t> / site : mairie-aveizieux.fr</a:t>
            </a:r>
            <a:endParaRPr lang="fr-FR" dirty="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14EC0B8D-58D4-4B42-8BE0-E7F5574D8F12}"/>
              </a:ext>
            </a:extLst>
          </p:cNvPr>
          <p:cNvSpPr/>
          <p:nvPr/>
        </p:nvSpPr>
        <p:spPr>
          <a:xfrm>
            <a:off x="267063" y="4857751"/>
            <a:ext cx="7025545" cy="32841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Au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8E2F5F8-BC12-4C18-A724-17DA041734E4}"/>
              </a:ext>
            </a:extLst>
          </p:cNvPr>
          <p:cNvSpPr txBox="1"/>
          <p:nvPr/>
        </p:nvSpPr>
        <p:spPr>
          <a:xfrm>
            <a:off x="575869" y="4940940"/>
            <a:ext cx="6465946" cy="30777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AU CONSEIL MUNICIPAL (extraits)</a:t>
            </a:r>
          </a:p>
          <a:p>
            <a:r>
              <a:rPr lang="fr-FR" sz="10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Conseil du 18 février 2020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Fixation du prix de vente des nouveaux caveaux funéraires 6 places : 2831,47 € TTC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Adoption du Rapport sur le Prix et la Qualité du Service (RPQS) public d'assainissement collectif 2018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</a:rPr>
              <a:t>Adoption du rapport de la Commission d'Evaluation des Charges Transférées (CLECT) du 18/12/2019</a:t>
            </a:r>
            <a:endParaRPr lang="fr-FR" sz="1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tx1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Approbation des comptes de gestion et comptes administratifs des budgets : commune, eau et assainissement 2019</a:t>
            </a:r>
          </a:p>
          <a:p>
            <a:pPr marL="171450" lvl="0" indent="-171450" hangingPunct="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  <a:cs typeface="Calibri" panose="020F0502020204030204" pitchFamily="34" charset="0"/>
              </a:rPr>
              <a:t>Remerciements de Madame Geneviève ROBERT pour le versement de l’indemnité de gardiennage de l’Eglise 2019</a:t>
            </a:r>
          </a:p>
          <a:p>
            <a:pPr marL="171450" lvl="0" indent="-171450" hangingPunct="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  <a:cs typeface="Calibri" panose="020F0502020204030204" pitchFamily="34" charset="0"/>
              </a:rPr>
              <a:t>La Commune est, depuis le 11 février 2020, propriétaire du bien sis 3 rue des Passementiers (Boulangerie VIRICEL</a:t>
            </a:r>
            <a:r>
              <a:rPr lang="fr-FR" sz="1000" dirty="0">
                <a:latin typeface="+mj-lt"/>
                <a:cs typeface="Calibri" panose="020F0502020204030204" pitchFamily="34" charset="0"/>
              </a:rPr>
              <a:t>).</a:t>
            </a:r>
          </a:p>
          <a:p>
            <a:pPr lvl="0" hangingPunct="0"/>
            <a:r>
              <a:rPr lang="fr-FR" sz="1000" b="1" u="sng" dirty="0">
                <a:latin typeface="Comic Sans MS" panose="030F0702030302020204" pitchFamily="66" charset="0"/>
                <a:cs typeface="Calibri" panose="020F0502020204030204" pitchFamily="34" charset="0"/>
              </a:rPr>
              <a:t>Conseils du 27 mai 2020 et </a:t>
            </a:r>
            <a:r>
              <a:rPr lang="fr-FR" sz="10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du 23 juin 2020</a:t>
            </a:r>
            <a:r>
              <a:rPr lang="fr-FR" sz="1000" b="1" u="sng" dirty="0"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</a:p>
          <a:p>
            <a:pPr marL="171450" lvl="0" indent="-171450" hangingPunct="0">
              <a:buFont typeface="Arial" panose="020B0604020202020204" pitchFamily="34" charset="0"/>
              <a:buChar char="•"/>
            </a:pPr>
            <a:r>
              <a:rPr lang="fr-FR" sz="1000" dirty="0">
                <a:latin typeface="Comic Sans MS" panose="030F0702030302020204" pitchFamily="66" charset="0"/>
                <a:cs typeface="Calibri" panose="020F0502020204030204" pitchFamily="34" charset="0"/>
              </a:rPr>
              <a:t>Election du Maire et </a:t>
            </a:r>
            <a:r>
              <a:rPr lang="fr-FR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des adjoints au Maire</a:t>
            </a:r>
          </a:p>
          <a:p>
            <a:pPr hangingPunct="0"/>
            <a:r>
              <a:rPr lang="fr-FR" sz="10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Conseil du 25 juin 2020</a:t>
            </a:r>
          </a:p>
          <a:p>
            <a:pPr marL="171450" indent="-171450" hangingPunct="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Commande à la société OASURE pour le faucardage des roseaux de la station de la Bénéventière : 518,40 € TTC</a:t>
            </a:r>
          </a:p>
          <a:p>
            <a:pPr marL="171450" indent="-171450" hangingPunct="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Définitions des délégations consenties au Maire par le conseil municipal</a:t>
            </a:r>
          </a:p>
          <a:p>
            <a:pPr marL="171450" indent="-171450" hangingPunct="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Fixation des indemnités du Maire, des Adjoints et des conseillers municipaux délégués</a:t>
            </a:r>
          </a:p>
          <a:p>
            <a:pPr marL="171450" indent="-171450" hangingPunct="0">
              <a:buFont typeface="Arial" panose="020B0604020202020204" pitchFamily="34" charset="0"/>
              <a:buChar char="•"/>
            </a:pPr>
            <a:r>
              <a:rPr lang="fr-FR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Désignation des membres des différentes commissions internes et externes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06043" y="9158218"/>
            <a:ext cx="3567860" cy="132343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Matériel à louer </a:t>
            </a:r>
          </a:p>
          <a:p>
            <a:pPr marL="171450" indent="-171450">
              <a:buFontTx/>
              <a:buChar char="-"/>
            </a:pPr>
            <a:r>
              <a:rPr lang="fr-FR" sz="1000" dirty="0">
                <a:latin typeface="Comic Sans MS" panose="030F0702030302020204" pitchFamily="66" charset="0"/>
              </a:rPr>
              <a:t>1 table + 6 chaises 				  5 €</a:t>
            </a:r>
          </a:p>
          <a:p>
            <a:pPr marL="171450" indent="-171450">
              <a:buFontTx/>
              <a:buChar char="-"/>
            </a:pPr>
            <a:r>
              <a:rPr lang="fr-FR" sz="1000" dirty="0">
                <a:latin typeface="Comic Sans MS" panose="030F0702030302020204" pitchFamily="66" charset="0"/>
              </a:rPr>
              <a:t>1 table + 2 bancs 				  3 €</a:t>
            </a:r>
          </a:p>
          <a:p>
            <a:pPr marL="171450" indent="-171450">
              <a:buFontTx/>
              <a:buChar char="-"/>
            </a:pPr>
            <a:r>
              <a:rPr lang="fr-FR" sz="1000" dirty="0">
                <a:latin typeface="Comic Sans MS" panose="030F0702030302020204" pitchFamily="66" charset="0"/>
              </a:rPr>
              <a:t>1 percolateur 100 tasses			20 €</a:t>
            </a:r>
          </a:p>
          <a:p>
            <a:pPr marL="171450" indent="-171450">
              <a:buFontTx/>
              <a:buChar char="-"/>
            </a:pPr>
            <a:r>
              <a:rPr lang="fr-FR" sz="1000" dirty="0">
                <a:latin typeface="Comic Sans MS" panose="030F0702030302020204" pitchFamily="66" charset="0"/>
              </a:rPr>
              <a:t>1 percolateur 50 tasses			10 €       </a:t>
            </a:r>
          </a:p>
          <a:p>
            <a:pPr marL="171450" indent="-171450">
              <a:buFontTx/>
              <a:buChar char="-"/>
            </a:pPr>
            <a:r>
              <a:rPr lang="fr-FR" sz="1000" dirty="0">
                <a:latin typeface="Comic Sans MS" panose="030F0702030302020204" pitchFamily="66" charset="0"/>
              </a:rPr>
              <a:t>1 banque réfrigérée				30 €</a:t>
            </a:r>
          </a:p>
          <a:p>
            <a:pPr marL="171450" indent="-171450">
              <a:buFontTx/>
              <a:buChar char="-"/>
            </a:pPr>
            <a:r>
              <a:rPr lang="fr-FR" sz="1000" dirty="0">
                <a:latin typeface="Comic Sans MS" panose="030F0702030302020204" pitchFamily="66" charset="0"/>
              </a:rPr>
              <a:t>1 chapiteau 4x4				30 €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S’adresser en mairie : 04-77-94-00-12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2FCD22-5C01-4552-9E9E-FDE66F01C928}"/>
              </a:ext>
            </a:extLst>
          </p:cNvPr>
          <p:cNvSpPr/>
          <p:nvPr/>
        </p:nvSpPr>
        <p:spPr>
          <a:xfrm rot="467021">
            <a:off x="2108297" y="9215405"/>
            <a:ext cx="86754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Rappel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DAB74B8-4114-4363-9100-66C0A7CD117B}"/>
              </a:ext>
            </a:extLst>
          </p:cNvPr>
          <p:cNvSpPr txBox="1"/>
          <p:nvPr/>
        </p:nvSpPr>
        <p:spPr>
          <a:xfrm>
            <a:off x="306043" y="8296444"/>
            <a:ext cx="3566650" cy="86177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Modifications d’horaires Mairie </a:t>
            </a:r>
          </a:p>
          <a:p>
            <a:r>
              <a:rPr lang="fr-FR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	</a:t>
            </a:r>
            <a:r>
              <a:rPr lang="fr-FR" sz="1000" dirty="0">
                <a:latin typeface="Comic Sans MS" panose="030F0702030302020204" pitchFamily="66" charset="0"/>
              </a:rPr>
              <a:t>Les mardis : 4-11-18 août 14h30–17h00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		Les vendredis : 7-14-21 août 14h30–16h30		Fermeture de la mairie :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		du 6 au 21 août de 8h30 à 11h30    </a:t>
            </a:r>
            <a:r>
              <a:rPr lang="fr-FR" sz="950" dirty="0">
                <a:latin typeface="Comic Sans MS" panose="030F0702030302020204" pitchFamily="66" charset="0"/>
              </a:rPr>
              <a:t>	</a:t>
            </a:r>
            <a:endParaRPr lang="fr-FR" sz="95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47A0946-92AE-45CB-8499-CA04F3F7A0AF}"/>
              </a:ext>
            </a:extLst>
          </p:cNvPr>
          <p:cNvSpPr txBox="1"/>
          <p:nvPr/>
        </p:nvSpPr>
        <p:spPr>
          <a:xfrm>
            <a:off x="3873904" y="8881219"/>
            <a:ext cx="3473390" cy="160043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PLAN CANICULE</a:t>
            </a:r>
            <a:r>
              <a:rPr lang="fr-FR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</a:t>
            </a:r>
          </a:p>
          <a:p>
            <a:pPr algn="ctr"/>
            <a:r>
              <a:rPr lang="fr-FR" sz="900" b="1" i="1" dirty="0">
                <a:latin typeface="Comic Sans MS" panose="030F0702030302020204" pitchFamily="66" charset="0"/>
              </a:rPr>
              <a:t>Adoptez les bons gestes 	</a:t>
            </a:r>
          </a:p>
          <a:p>
            <a:r>
              <a:rPr lang="fr-FR" sz="800" dirty="0">
                <a:latin typeface="Comic Sans MS" panose="030F0702030302020204" pitchFamily="66" charset="0"/>
              </a:rPr>
              <a:t>- Je donne et je prends des nouvelles de mes proches</a:t>
            </a:r>
          </a:p>
          <a:p>
            <a:r>
              <a:rPr lang="fr-FR" sz="800" dirty="0">
                <a:latin typeface="Comic Sans MS" panose="030F0702030302020204" pitchFamily="66" charset="0"/>
              </a:rPr>
              <a:t>- Je bois régulièrement					</a:t>
            </a:r>
          </a:p>
          <a:p>
            <a:r>
              <a:rPr lang="fr-FR" sz="800" dirty="0">
                <a:latin typeface="Comic Sans MS" panose="030F0702030302020204" pitchFamily="66" charset="0"/>
              </a:rPr>
              <a:t>- Je me rafraîchis le corps et je me ventile</a:t>
            </a:r>
          </a:p>
          <a:p>
            <a:r>
              <a:rPr lang="fr-FR" sz="800" dirty="0">
                <a:latin typeface="Comic Sans MS" panose="030F0702030302020204" pitchFamily="66" charset="0"/>
              </a:rPr>
              <a:t>- Je maintiens ma maison au frais en fermant mes volets	</a:t>
            </a:r>
          </a:p>
          <a:p>
            <a:r>
              <a:rPr lang="fr-FR" sz="800" dirty="0">
                <a:latin typeface="Comic Sans MS" panose="030F0702030302020204" pitchFamily="66" charset="0"/>
              </a:rPr>
              <a:t>- J’évite les efforts physiques</a:t>
            </a:r>
          </a:p>
          <a:p>
            <a:r>
              <a:rPr lang="fr-FR" sz="800" dirty="0">
                <a:latin typeface="Comic Sans MS" panose="030F0702030302020204" pitchFamily="66" charset="0"/>
              </a:rPr>
              <a:t>- Je mange en quantité suffisante				</a:t>
            </a:r>
          </a:p>
          <a:p>
            <a:r>
              <a:rPr lang="fr-FR" sz="800" dirty="0">
                <a:latin typeface="Comic Sans MS" panose="030F0702030302020204" pitchFamily="66" charset="0"/>
              </a:rPr>
              <a:t>- Je ne bois pas d’alcool</a:t>
            </a:r>
          </a:p>
          <a:p>
            <a:pPr algn="just"/>
            <a:r>
              <a:rPr lang="fr-FR" sz="800" dirty="0">
                <a:latin typeface="Comic Sans MS" panose="030F0702030302020204" pitchFamily="66" charset="0"/>
              </a:rPr>
              <a:t>La Mairie se propose de vous appeler afin de prendre de vos nouvelles. Si vous souhaitez figurer sur le registre, contacter la mairie au 04-77-94-00-12. 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BAD3ABD8-BFC8-4714-BF0D-3A66CAEB5D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806908">
            <a:off x="6678199" y="9022123"/>
            <a:ext cx="480844" cy="478849"/>
          </a:xfrm>
          <a:prstGeom prst="rect">
            <a:avLst/>
          </a:prstGeom>
        </p:spPr>
      </p:pic>
      <p:pic>
        <p:nvPicPr>
          <p:cNvPr id="2048" name="Image 2047">
            <a:extLst>
              <a:ext uri="{FF2B5EF4-FFF2-40B4-BE49-F238E27FC236}">
                <a16:creationId xmlns:a16="http://schemas.microsoft.com/office/drawing/2014/main" id="{D1EA0C16-BEF7-4770-B3D4-8D5FA7028D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51541" y="8548140"/>
            <a:ext cx="867658" cy="53867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40EC624-ABC7-4ABF-A1A5-DAADD9FE8EA9}"/>
              </a:ext>
            </a:extLst>
          </p:cNvPr>
          <p:cNvSpPr txBox="1"/>
          <p:nvPr/>
        </p:nvSpPr>
        <p:spPr>
          <a:xfrm>
            <a:off x="6340474" y="647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73CD84F-0D30-448A-B4AA-6A20616CC24A}"/>
              </a:ext>
            </a:extLst>
          </p:cNvPr>
          <p:cNvSpPr txBox="1"/>
          <p:nvPr/>
        </p:nvSpPr>
        <p:spPr>
          <a:xfrm>
            <a:off x="3872693" y="8257232"/>
            <a:ext cx="3473391" cy="623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900" b="1" u="sng" dirty="0">
                <a:latin typeface="Comic Sans MS" panose="030F0702030302020204" pitchFamily="66" charset="0"/>
              </a:rPr>
              <a:t>Poste informatique :</a:t>
            </a:r>
          </a:p>
          <a:p>
            <a:r>
              <a:rPr lang="fr-FR" sz="850" dirty="0">
                <a:latin typeface="Comic Sans MS" panose="030F0702030302020204" pitchFamily="66" charset="0"/>
              </a:rPr>
              <a:t>Dans le cadre de la dématérialisation des services publics, un poste informatique est en accès libre service à l’accueil de la mairie.</a:t>
            </a:r>
            <a:endParaRPr lang="fr-FR" sz="1300" dirty="0">
              <a:latin typeface="Comic Sans MS" panose="030F0702030302020204" pitchFamily="66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94A3C18-3DC3-437E-B57B-FA29F5A0406E}"/>
              </a:ext>
            </a:extLst>
          </p:cNvPr>
          <p:cNvSpPr txBox="1"/>
          <p:nvPr/>
        </p:nvSpPr>
        <p:spPr>
          <a:xfrm>
            <a:off x="212381" y="2488754"/>
            <a:ext cx="7192920" cy="2292935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950" dirty="0">
                <a:latin typeface="Comic Sans MS" panose="030F0702030302020204" pitchFamily="66" charset="0"/>
              </a:rPr>
              <a:t>Madame, Monsieur, </a:t>
            </a:r>
            <a:r>
              <a:rPr lang="fr-FR" sz="950" dirty="0" err="1">
                <a:latin typeface="Comic Sans MS" panose="030F0702030302020204" pitchFamily="66" charset="0"/>
              </a:rPr>
              <a:t>Chèr</a:t>
            </a:r>
            <a:r>
              <a:rPr lang="fr-FR" sz="950" dirty="0">
                <a:latin typeface="Comic Sans MS" panose="030F0702030302020204" pitchFamily="66" charset="0"/>
              </a:rPr>
              <a:t>(e)s Aveizieudaires</a:t>
            </a:r>
          </a:p>
          <a:p>
            <a:endParaRPr lang="fr-FR" sz="950" dirty="0">
              <a:latin typeface="Comic Sans MS" panose="030F0702030302020204" pitchFamily="66" charset="0"/>
            </a:endParaRPr>
          </a:p>
          <a:p>
            <a:r>
              <a:rPr lang="fr-FR" sz="950" dirty="0">
                <a:latin typeface="Comic Sans MS" panose="030F0702030302020204" pitchFamily="66" charset="0"/>
              </a:rPr>
              <a:t>	Nous venons de traverser une période compliquée et troublante. Je tenais pour la reprise de notre quoi d’neuf, à vous adresser mes remerciements pour avoir respecté et traversé au mieux cette période de confinement.</a:t>
            </a:r>
          </a:p>
          <a:p>
            <a:r>
              <a:rPr lang="fr-FR" sz="950" dirty="0">
                <a:latin typeface="Comic Sans MS" panose="030F0702030302020204" pitchFamily="66" charset="0"/>
              </a:rPr>
              <a:t>	Un grand merci aussi aux bénévoles et aux nouveaux et anciens élu(e)s très impliqués à la mise en place des directives et préconisations, ou qui ont œuvré pour fabriquer et distribuer masques et blouses ou aider les plus fragiles.</a:t>
            </a:r>
          </a:p>
          <a:p>
            <a:r>
              <a:rPr lang="fr-FR" sz="950" dirty="0">
                <a:latin typeface="Comic Sans MS" panose="030F0702030302020204" pitchFamily="66" charset="0"/>
              </a:rPr>
              <a:t>	Le virus est toujours là, et sans en faire une psychose, nous devons rester vigilants, continuer à respecter les gestes barrières, en particulier le port du masque.</a:t>
            </a:r>
          </a:p>
          <a:p>
            <a:r>
              <a:rPr lang="fr-FR" sz="950" dirty="0">
                <a:latin typeface="Comic Sans MS" panose="030F0702030302020204" pitchFamily="66" charset="0"/>
              </a:rPr>
              <a:t>	En cette période estivale, la mairie reste ouverte avec des horaires un peu modifiés alors n’hésitez pas à vérifier toutes les informations sur le site de la commune.</a:t>
            </a:r>
          </a:p>
          <a:p>
            <a:endParaRPr lang="fr-FR" sz="950" dirty="0">
              <a:latin typeface="Comic Sans MS" panose="030F0702030302020204" pitchFamily="66" charset="0"/>
            </a:endParaRPr>
          </a:p>
          <a:p>
            <a:r>
              <a:rPr lang="fr-FR" sz="950" dirty="0">
                <a:latin typeface="Comic Sans MS" panose="030F0702030302020204" pitchFamily="66" charset="0"/>
              </a:rPr>
              <a:t>	A très bientôt.								Sylvain DARDOULLIER,</a:t>
            </a:r>
          </a:p>
          <a:p>
            <a:r>
              <a:rPr lang="fr-FR" sz="950" dirty="0">
                <a:latin typeface="Comic Sans MS" panose="030F0702030302020204" pitchFamily="66" charset="0"/>
              </a:rPr>
              <a:t>	Prenez soin de vous ! 							Maire,</a:t>
            </a:r>
          </a:p>
          <a:p>
            <a:r>
              <a:rPr lang="fr-FR" sz="950" dirty="0">
                <a:latin typeface="Comic Sans MS" panose="030F0702030302020204" pitchFamily="66" charset="0"/>
              </a:rPr>
              <a:t>							</a:t>
            </a:r>
            <a:r>
              <a:rPr lang="fr-FR" sz="900" dirty="0">
                <a:latin typeface="Comic Sans MS" panose="030F0702030302020204" pitchFamily="66" charset="0"/>
              </a:rPr>
              <a:t>			Conseiller Départemental</a:t>
            </a:r>
          </a:p>
          <a:p>
            <a:endParaRPr lang="fr-FR" sz="1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2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6873854-704C-4568-9411-980E8FB61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634" y="204937"/>
            <a:ext cx="3575827" cy="104343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44ABA20-C803-4DAF-9224-AF55E8EDDB55}"/>
              </a:ext>
            </a:extLst>
          </p:cNvPr>
          <p:cNvSpPr txBox="1"/>
          <p:nvPr/>
        </p:nvSpPr>
        <p:spPr>
          <a:xfrm>
            <a:off x="211325" y="234796"/>
            <a:ext cx="3326346" cy="292387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b="1" u="sng" dirty="0">
                <a:solidFill>
                  <a:schemeClr val="tx1"/>
                </a:solidFill>
                <a:latin typeface="Baskerville Old Face" panose="02020602080505020303" pitchFamily="18" charset="0"/>
              </a:rPr>
              <a:t>DATES A RETENIR</a:t>
            </a:r>
          </a:p>
          <a:p>
            <a:endParaRPr lang="fr-FR" sz="9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chemeClr val="tx1"/>
                </a:solidFill>
                <a:latin typeface="Comic Sans MS" panose="030F0702030302020204" pitchFamily="66" charset="0"/>
              </a:rPr>
              <a:t> 5 septembre : Forum des associations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chemeClr val="tx1"/>
                </a:solidFill>
                <a:latin typeface="Comic Sans MS" panose="030F0702030302020204" pitchFamily="66" charset="0"/>
              </a:rPr>
              <a:t> 5 septembre : Concours de pétanque (amicale boules)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chemeClr val="tx1"/>
                </a:solidFill>
                <a:latin typeface="Comic Sans MS" panose="030F0702030302020204" pitchFamily="66" charset="0"/>
              </a:rPr>
              <a:t> 6 septembre : Matinée andouillettes (Chasse)</a:t>
            </a:r>
          </a:p>
          <a:p>
            <a:r>
              <a:rPr lang="fr-FR" sz="900" dirty="0">
                <a:solidFill>
                  <a:schemeClr val="tx1"/>
                </a:solidFill>
                <a:latin typeface="Comic Sans MS" panose="030F0702030302020204" pitchFamily="66" charset="0"/>
              </a:rPr>
              <a:t>		  Salle Jacquard 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chemeClr val="tx1"/>
                </a:solidFill>
                <a:latin typeface="Comic Sans MS" panose="030F0702030302020204" pitchFamily="66" charset="0"/>
              </a:rPr>
              <a:t> 8 septembre : Assemblée générale et inscriptions 		  école de musique 18h00</a:t>
            </a:r>
          </a:p>
          <a:p>
            <a:r>
              <a:rPr lang="fr-FR" sz="900" dirty="0">
                <a:solidFill>
                  <a:schemeClr val="tx1"/>
                </a:solidFill>
                <a:latin typeface="Comic Sans MS" panose="030F0702030302020204" pitchFamily="66" charset="0"/>
              </a:rPr>
              <a:t>		  salle des associations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chemeClr val="tx1"/>
                </a:solidFill>
                <a:latin typeface="Comic Sans MS" panose="030F0702030302020204" pitchFamily="66" charset="0"/>
              </a:rPr>
              <a:t>18 septembre : Tournoi de pétanque nocturne ASA 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chemeClr val="tx1"/>
                </a:solidFill>
                <a:latin typeface="Comic Sans MS" panose="030F0702030302020204" pitchFamily="66" charset="0"/>
              </a:rPr>
              <a:t>26 septembre : Vente de brioches école privée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chemeClr val="tx1"/>
                </a:solidFill>
                <a:latin typeface="Comic Sans MS" panose="030F0702030302020204" pitchFamily="66" charset="0"/>
              </a:rPr>
              <a:t>31 octobre :     Concert école privée salle polyvalente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chemeClr val="tx1"/>
                </a:solidFill>
                <a:latin typeface="Comic Sans MS" panose="030F0702030302020204" pitchFamily="66" charset="0"/>
              </a:rPr>
              <a:t>  7 novembre :  Banquet des classes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chemeClr val="tx1"/>
                </a:solidFill>
                <a:latin typeface="Comic Sans MS" panose="030F0702030302020204" pitchFamily="66" charset="0"/>
              </a:rPr>
              <a:t>12 novembre :   Concours belote club fils d’argent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chemeClr val="tx1"/>
                </a:solidFill>
                <a:latin typeface="Comic Sans MS" panose="030F0702030302020204" pitchFamily="66" charset="0"/>
              </a:rPr>
              <a:t>19 novembre :   Soirée Beaujolais (La Ronde des </a:t>
            </a:r>
            <a:r>
              <a:rPr lang="fr-FR" sz="9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Pitous</a:t>
            </a:r>
            <a:r>
              <a:rPr lang="fr-FR" sz="900" dirty="0">
                <a:solidFill>
                  <a:schemeClr val="tx1"/>
                </a:solidFill>
                <a:latin typeface="Comic Sans MS" panose="030F0702030302020204" pitchFamily="66" charset="0"/>
              </a:rPr>
              <a:t>)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chemeClr val="tx1"/>
                </a:solidFill>
                <a:latin typeface="Comic Sans MS" panose="030F0702030302020204" pitchFamily="66" charset="0"/>
              </a:rPr>
              <a:t>21 novembre :   Soirée choucroute du foot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chemeClr val="tx1"/>
                </a:solidFill>
                <a:latin typeface="Comic Sans MS" panose="030F0702030302020204" pitchFamily="66" charset="0"/>
              </a:rPr>
              <a:t>29 novembre :  Bourse aux jouets école publique</a:t>
            </a:r>
          </a:p>
          <a:p>
            <a:pPr marL="171450" indent="-171450">
              <a:buFontTx/>
              <a:buChar char="-"/>
            </a:pPr>
            <a:r>
              <a:rPr lang="fr-FR" sz="900" dirty="0">
                <a:solidFill>
                  <a:schemeClr val="tx1"/>
                </a:solidFill>
                <a:latin typeface="Comic Sans MS" panose="030F0702030302020204" pitchFamily="66" charset="0"/>
              </a:rPr>
              <a:t>  5 décembre :  Journée téléthon</a:t>
            </a:r>
          </a:p>
          <a:p>
            <a:endParaRPr lang="fr-FR" sz="9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fr-FR" sz="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FE87B03-AB89-4165-8717-D36EC1FB7C67}"/>
              </a:ext>
            </a:extLst>
          </p:cNvPr>
          <p:cNvSpPr txBox="1"/>
          <p:nvPr/>
        </p:nvSpPr>
        <p:spPr>
          <a:xfrm>
            <a:off x="3520862" y="2565683"/>
            <a:ext cx="3789576" cy="10695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Ecole Laurent Michard</a:t>
            </a:r>
            <a:r>
              <a:rPr lang="fr-FR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 </a:t>
            </a:r>
            <a:r>
              <a:rPr lang="fr-FR" sz="1050" dirty="0">
                <a:latin typeface="Comic Sans MS" panose="030F0702030302020204" pitchFamily="66" charset="0"/>
              </a:rPr>
              <a:t>4 Place du Bourg</a:t>
            </a:r>
          </a:p>
          <a:p>
            <a:r>
              <a:rPr lang="fr-FR" sz="1050" dirty="0">
                <a:latin typeface="Comic Sans MS" panose="030F0702030302020204" pitchFamily="66" charset="0"/>
              </a:rPr>
              <a:t>Tel : 04-77-94-00-38  </a:t>
            </a:r>
          </a:p>
          <a:p>
            <a:r>
              <a:rPr lang="fr-FR" sz="1050" dirty="0">
                <a:latin typeface="Comic Sans MS" panose="030F0702030302020204" pitchFamily="66" charset="0"/>
              </a:rPr>
              <a:t>Mail : c</a:t>
            </a:r>
            <a:r>
              <a:rPr lang="fr-FR" sz="1050" u="sng" dirty="0">
                <a:latin typeface="Comic Sans MS" panose="030F0702030302020204" pitchFamily="66" charset="0"/>
                <a:hlinkClick r:id="rId3" tooltip="mailto:contact@ecolelaurentmichard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ontact@ecolelaurentmichard.com</a:t>
            </a:r>
            <a:endParaRPr lang="fr-FR" sz="1050" dirty="0">
              <a:latin typeface="Comic Sans MS" panose="030F0702030302020204" pitchFamily="66" charset="0"/>
            </a:endParaRPr>
          </a:p>
          <a:p>
            <a:r>
              <a:rPr lang="fr-FR" sz="1050" dirty="0">
                <a:latin typeface="Comic Sans MS" panose="030F0702030302020204" pitchFamily="66" charset="0"/>
              </a:rPr>
              <a:t>Site internet : </a:t>
            </a:r>
            <a:r>
              <a:rPr lang="fr-FR" sz="1050" u="sng" dirty="0">
                <a:latin typeface="Comic Sans MS" panose="030F0702030302020204" pitchFamily="66" charset="0"/>
                <a:hlinkClick r:id="rId4" tooltip="http://www.ecolelaurentmichard.com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www.ecolelaurentmichard.com</a:t>
            </a:r>
            <a:endParaRPr lang="fr-FR" sz="1050" u="sng" dirty="0">
              <a:latin typeface="Comic Sans MS" panose="030F0702030302020204" pitchFamily="66" charset="0"/>
            </a:endParaRPr>
          </a:p>
          <a:p>
            <a:r>
              <a:rPr lang="fr-FR" sz="1050" dirty="0">
                <a:latin typeface="Comic Sans MS" panose="030F0702030302020204" pitchFamily="66" charset="0"/>
              </a:rPr>
              <a:t>	26 Septembre : vente de brioches</a:t>
            </a:r>
          </a:p>
          <a:p>
            <a:r>
              <a:rPr lang="fr-FR" sz="1050" dirty="0">
                <a:latin typeface="Comic Sans MS" panose="030F0702030302020204" pitchFamily="66" charset="0"/>
              </a:rPr>
              <a:t>	31 octobre : soirée concert et tapas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1653FB2-504D-4164-95C1-E06AAF6B903A}"/>
              </a:ext>
            </a:extLst>
          </p:cNvPr>
          <p:cNvSpPr txBox="1"/>
          <p:nvPr/>
        </p:nvSpPr>
        <p:spPr>
          <a:xfrm>
            <a:off x="280086" y="10108594"/>
            <a:ext cx="2903728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Prochaine parution fin octobre  2020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  <a:latin typeface="Comic Sans MS" panose="030F0702030302020204" pitchFamily="66" charset="0"/>
              </a:rPr>
              <a:t>Dépôt des informations avant le 10/10/20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1600297-1F90-49A8-AD7D-F4CE6CF4AB85}"/>
              </a:ext>
            </a:extLst>
          </p:cNvPr>
          <p:cNvSpPr txBox="1"/>
          <p:nvPr/>
        </p:nvSpPr>
        <p:spPr>
          <a:xfrm>
            <a:off x="3203287" y="10301237"/>
            <a:ext cx="4067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omic Sans MS" panose="030F0702030302020204" pitchFamily="66" charset="0"/>
              </a:rPr>
              <a:t> 	</a:t>
            </a:r>
            <a:r>
              <a:rPr lang="fr-FR" sz="1000" i="1" dirty="0">
                <a:latin typeface="Comic Sans MS" panose="030F0702030302020204" pitchFamily="66" charset="0"/>
              </a:rPr>
              <a:t>Imprimé par nos soins  Ne pas jeter sur la voie publique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990C6D93-63E8-45A9-BE06-0DF66603A3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939966" y="234898"/>
            <a:ext cx="480581" cy="48058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6A890203-4E78-4F41-8CA9-0CC42AECCFF3}"/>
              </a:ext>
            </a:extLst>
          </p:cNvPr>
          <p:cNvSpPr txBox="1"/>
          <p:nvPr/>
        </p:nvSpPr>
        <p:spPr>
          <a:xfrm>
            <a:off x="3520862" y="196430"/>
            <a:ext cx="3791334" cy="163121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sz="1000" b="1" dirty="0">
              <a:latin typeface="Comic Sans MS" panose="030F0702030302020204" pitchFamily="66" charset="0"/>
            </a:endParaRPr>
          </a:p>
          <a:p>
            <a:endParaRPr lang="fr-FR" sz="1000" b="1" dirty="0">
              <a:latin typeface="Comic Sans MS" panose="030F0702030302020204" pitchFamily="66" charset="0"/>
            </a:endParaRPr>
          </a:p>
          <a:p>
            <a:endParaRPr lang="fr-FR" sz="1000" b="1" dirty="0">
              <a:latin typeface="Comic Sans MS" panose="030F0702030302020204" pitchFamily="66" charset="0"/>
            </a:endParaRPr>
          </a:p>
          <a:p>
            <a:endParaRPr lang="fr-FR" sz="1000" b="1" dirty="0">
              <a:latin typeface="Comic Sans MS" panose="030F0702030302020204" pitchFamily="66" charset="0"/>
            </a:endParaRPr>
          </a:p>
          <a:p>
            <a:endParaRPr lang="fr-FR" sz="1000" b="1" dirty="0">
              <a:latin typeface="Comic Sans MS" panose="030F0702030302020204" pitchFamily="66" charset="0"/>
            </a:endParaRPr>
          </a:p>
          <a:p>
            <a:endParaRPr lang="fr-FR" sz="1000" b="1" dirty="0">
              <a:latin typeface="Comic Sans MS" panose="030F0702030302020204" pitchFamily="66" charset="0"/>
            </a:endParaRPr>
          </a:p>
          <a:p>
            <a:r>
              <a:rPr lang="fr-FR" sz="1000" b="1" dirty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fr-FR" sz="1000" b="1" dirty="0">
                <a:latin typeface="Comic Sans MS" panose="030F0702030302020204" pitchFamily="66" charset="0"/>
              </a:rPr>
              <a:t>Le 5 septembre 2020 de 10 h à 12 h </a:t>
            </a:r>
          </a:p>
          <a:p>
            <a:pPr algn="ctr"/>
            <a:r>
              <a:rPr lang="fr-FR" sz="1000" b="1" dirty="0">
                <a:latin typeface="Comic Sans MS" panose="030F0702030302020204" pitchFamily="66" charset="0"/>
              </a:rPr>
              <a:t>Salle Jacquard </a:t>
            </a:r>
          </a:p>
          <a:p>
            <a:pPr algn="ctr"/>
            <a:r>
              <a:rPr lang="fr-FR" sz="1000" b="1" dirty="0">
                <a:latin typeface="Comic Sans MS" panose="030F0702030302020204" pitchFamily="66" charset="0"/>
              </a:rPr>
              <a:t>Venez nombreux !</a:t>
            </a:r>
          </a:p>
        </p:txBody>
      </p:sp>
      <p:sp>
        <p:nvSpPr>
          <p:cNvPr id="25" name="AutoShape 8" descr="Résultat de recherche d'images pour &quot;andouillette&quot;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900668" y="4600715"/>
            <a:ext cx="16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46064" y="6172874"/>
            <a:ext cx="3775142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L’Ecole de Musique Aveizieux / Saint-Médard-en-Forez 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tiendra son Assemblée Générale suivie des inscriptions </a:t>
            </a:r>
          </a:p>
          <a:p>
            <a:pPr algn="ctr"/>
            <a:r>
              <a:rPr lang="fr-FR" sz="1000" b="1" dirty="0">
                <a:latin typeface="Comic Sans MS" panose="030F0702030302020204" pitchFamily="66" charset="0"/>
              </a:rPr>
              <a:t>le mardi 8 septembre 2020 à 18h00 </a:t>
            </a:r>
          </a:p>
          <a:p>
            <a:pPr algn="ctr"/>
            <a:r>
              <a:rPr lang="fr-FR" sz="1000" b="1" dirty="0">
                <a:latin typeface="Comic Sans MS" panose="030F0702030302020204" pitchFamily="66" charset="0"/>
              </a:rPr>
              <a:t>à la salle des associations d’Aveizieux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Site internet : emusma.free.fr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Adresse mail : </a:t>
            </a:r>
            <a:r>
              <a:rPr lang="fr-FR" sz="1000" dirty="0">
                <a:latin typeface="Comic Sans MS" panose="030F0702030302020204" pitchFamily="66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emusma@yahoo.fr</a:t>
            </a:r>
            <a:endParaRPr lang="fr-FR" sz="1000" dirty="0">
              <a:latin typeface="Comic Sans MS" panose="030F0702030302020204" pitchFamily="66" charset="0"/>
            </a:endParaRPr>
          </a:p>
          <a:p>
            <a:r>
              <a:rPr lang="fr-FR" sz="1000" dirty="0">
                <a:latin typeface="Comic Sans MS" panose="030F0702030302020204" pitchFamily="66" charset="0"/>
              </a:rPr>
              <a:t>Téléphone : 06-51-14-90-74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8C1DE81-052E-4A8A-BF92-1FD7967396FA}"/>
              </a:ext>
            </a:extLst>
          </p:cNvPr>
          <p:cNvSpPr txBox="1"/>
          <p:nvPr/>
        </p:nvSpPr>
        <p:spPr>
          <a:xfrm>
            <a:off x="3520862" y="1832601"/>
            <a:ext cx="3791334" cy="7386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Ecole Jules Verne</a:t>
            </a:r>
            <a:r>
              <a:rPr lang="fr-FR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1000" dirty="0">
                <a:latin typeface="Comic Sans MS" panose="030F0702030302020204" pitchFamily="66" charset="0"/>
              </a:rPr>
              <a:t>- </a:t>
            </a:r>
            <a:r>
              <a:rPr lang="fr-FR" sz="1050" dirty="0">
                <a:latin typeface="Comic Sans MS" panose="030F0702030302020204" pitchFamily="66" charset="0"/>
              </a:rPr>
              <a:t>7 Route du Berne</a:t>
            </a:r>
          </a:p>
          <a:p>
            <a:r>
              <a:rPr lang="fr-FR" sz="1050" dirty="0">
                <a:latin typeface="Comic Sans MS" panose="030F0702030302020204" pitchFamily="66" charset="0"/>
              </a:rPr>
              <a:t>Tel : 04-77-94-00-99 </a:t>
            </a:r>
          </a:p>
          <a:p>
            <a:r>
              <a:rPr lang="fr-FR" sz="1050" dirty="0">
                <a:latin typeface="Comic Sans MS" panose="030F0702030302020204" pitchFamily="66" charset="0"/>
              </a:rPr>
              <a:t>Mail : </a:t>
            </a:r>
            <a:r>
              <a:rPr lang="fr-FR" sz="1050" dirty="0">
                <a:latin typeface="Comic Sans MS" panose="030F0702030302020204" pitchFamily="66" charset="0"/>
                <a:hlinkClick r:id="rId8"/>
              </a:rPr>
              <a:t>ce.0421459h@ac-lyon.fr</a:t>
            </a:r>
            <a:endParaRPr lang="fr-FR" sz="1050" dirty="0">
              <a:latin typeface="Comic Sans MS" panose="030F0702030302020204" pitchFamily="66" charset="0"/>
            </a:endParaRPr>
          </a:p>
          <a:p>
            <a:r>
              <a:rPr lang="fr-FR" sz="1050" dirty="0">
                <a:latin typeface="Comic Sans MS" panose="030F0702030302020204" pitchFamily="66" charset="0"/>
              </a:rPr>
              <a:t>	29 novembre : bourse aux jouets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27886A4-0161-4F5F-9C3E-BE06EA0B9EAF}"/>
              </a:ext>
            </a:extLst>
          </p:cNvPr>
          <p:cNvSpPr txBox="1"/>
          <p:nvPr/>
        </p:nvSpPr>
        <p:spPr>
          <a:xfrm>
            <a:off x="166688" y="4803362"/>
            <a:ext cx="3373611" cy="7232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Danse et Culture</a:t>
            </a:r>
            <a:r>
              <a:rPr lang="fr-FR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sz="1000" dirty="0">
                <a:latin typeface="Comic Sans MS" panose="030F0702030302020204" pitchFamily="66" charset="0"/>
              </a:rPr>
              <a:t>propose des cours de danse modern jazz à partir de 4 ans.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Inscriptions le 12 septembre de 10h à 12h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Salle Jacquard  Renseignements : 06-82-43-23-57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6E29233-F505-4D69-BAF6-9D74601BF6BF}"/>
              </a:ext>
            </a:extLst>
          </p:cNvPr>
          <p:cNvSpPr txBox="1"/>
          <p:nvPr/>
        </p:nvSpPr>
        <p:spPr>
          <a:xfrm>
            <a:off x="163848" y="6113260"/>
            <a:ext cx="3379290" cy="103105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u="sng" dirty="0">
                <a:latin typeface="Comic Sans MS" panose="030F0702030302020204" pitchFamily="66" charset="0"/>
              </a:rPr>
              <a:t>ASDA (Association Self Défense Aveizieux)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Reprise des cours le 2 septembre 2020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Cours adultes (à partir de 14 ans)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le mercredi de 19h45 à 21h00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à la salle Jacquard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Renseignements au 06-99-70-54-53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39833E1-0266-4478-BB37-CA4B2F8E411F}"/>
              </a:ext>
            </a:extLst>
          </p:cNvPr>
          <p:cNvSpPr txBox="1"/>
          <p:nvPr/>
        </p:nvSpPr>
        <p:spPr>
          <a:xfrm>
            <a:off x="160922" y="7144311"/>
            <a:ext cx="3382216" cy="72327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u="sng" dirty="0">
                <a:latin typeface="Comic Sans MS" panose="030F0702030302020204" pitchFamily="66" charset="0"/>
              </a:rPr>
              <a:t>Banquet des classes en 0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Il aura lieu le samedi 7 novembre 2020 à la salle Jacquard. Les enfants nés en 2010 et 2020 sont invités pour la photo et leurs parents pour l’apéritif.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76B2768-31B2-4AD0-A751-0BCA77FDF351}"/>
              </a:ext>
            </a:extLst>
          </p:cNvPr>
          <p:cNvSpPr txBox="1"/>
          <p:nvPr/>
        </p:nvSpPr>
        <p:spPr>
          <a:xfrm>
            <a:off x="163951" y="3228015"/>
            <a:ext cx="3367115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Congés du dépôt de pain</a:t>
            </a:r>
            <a:endParaRPr lang="fr-FR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fr-FR" sz="1000" dirty="0">
                <a:latin typeface="Comic Sans MS" panose="030F0702030302020204" pitchFamily="66" charset="0"/>
              </a:rPr>
              <a:t>Du 14 au 28 septembre inclus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D6CAE4BF-D357-40FB-93E8-AD8ED0B717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309880" y="3197935"/>
            <a:ext cx="920538" cy="460269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42CD87C2-1608-427C-AE0A-177F1D3FF0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149" y="6434521"/>
            <a:ext cx="575683" cy="568488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DBDE2D48-600F-4BC7-9BC5-BFFE756A51ED}"/>
              </a:ext>
            </a:extLst>
          </p:cNvPr>
          <p:cNvSpPr txBox="1"/>
          <p:nvPr/>
        </p:nvSpPr>
        <p:spPr>
          <a:xfrm>
            <a:off x="3536872" y="4806765"/>
            <a:ext cx="3775142" cy="135421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latin typeface="Comic Sans MS" panose="030F0702030302020204" pitchFamily="66" charset="0"/>
              </a:rPr>
              <a:t>Association Sportive d’Aveizieux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Reprise des entraînements 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  * Séniors, le vendredi 14 août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  * Foot loisirs le jeudi 20 août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L’association recherche et recrute quelques joueurs dans ses catégories Séniors et foot loisirs. Si vous souhaitez rejoindre un club convivial et ambitieux, contactez Olivier DIMIER au 06-64-77-33-64 ou </a:t>
            </a:r>
            <a:r>
              <a:rPr lang="fr-FR" sz="1000" dirty="0">
                <a:latin typeface="Comic Sans MS" panose="030F0702030302020204" pitchFamily="66" charset="0"/>
                <a:hlinkClick r:id="rId12"/>
              </a:rPr>
              <a:t>olivierdimier@yahoo.fr</a:t>
            </a:r>
            <a:endParaRPr lang="fr-FR" sz="1000" dirty="0">
              <a:latin typeface="Comic Sans MS" panose="030F0702030302020204" pitchFamily="66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023D2D2-64A7-47C7-AA5B-8867979C4A41}"/>
              </a:ext>
            </a:extLst>
          </p:cNvPr>
          <p:cNvSpPr txBox="1"/>
          <p:nvPr/>
        </p:nvSpPr>
        <p:spPr>
          <a:xfrm>
            <a:off x="163950" y="5521124"/>
            <a:ext cx="3374587" cy="5847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u="sng" dirty="0">
                <a:latin typeface="Comic Sans MS" panose="030F0702030302020204" pitchFamily="66" charset="0"/>
              </a:rPr>
              <a:t>Association de Chasse Communale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Nous organisons une matinée </a:t>
            </a:r>
            <a:r>
              <a:rPr lang="fr-FR" sz="1000" dirty="0">
                <a:ln w="6350">
                  <a:solidFill>
                    <a:schemeClr val="tx1"/>
                  </a:solidFill>
                </a:ln>
                <a:latin typeface="Comic Sans MS" panose="030F0702030302020204" pitchFamily="66" charset="0"/>
              </a:rPr>
              <a:t>andouillettes</a:t>
            </a:r>
            <a:r>
              <a:rPr lang="fr-FR" sz="1000" dirty="0">
                <a:latin typeface="Comic Sans MS" panose="030F0702030302020204" pitchFamily="66" charset="0"/>
              </a:rPr>
              <a:t> le dimanche 6 septembre à la salle Jacquard.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7F76AE9-21D2-4AC4-BD9B-6B80BCBE7155}"/>
              </a:ext>
            </a:extLst>
          </p:cNvPr>
          <p:cNvSpPr txBox="1"/>
          <p:nvPr/>
        </p:nvSpPr>
        <p:spPr>
          <a:xfrm>
            <a:off x="203264" y="77389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CD50D60-3C0A-4E91-A0B8-366092435EF4}"/>
              </a:ext>
            </a:extLst>
          </p:cNvPr>
          <p:cNvSpPr txBox="1"/>
          <p:nvPr/>
        </p:nvSpPr>
        <p:spPr>
          <a:xfrm>
            <a:off x="163848" y="7866167"/>
            <a:ext cx="3376749" cy="5693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u="sng" dirty="0">
                <a:latin typeface="Comic Sans MS" panose="030F0702030302020204" pitchFamily="66" charset="0"/>
              </a:rPr>
              <a:t>Yoga</a:t>
            </a:r>
            <a:r>
              <a:rPr lang="fr-FR" sz="1100" dirty="0">
                <a:latin typeface="Comic Sans MS" panose="030F0702030302020204" pitchFamily="66" charset="0"/>
              </a:rPr>
              <a:t> : </a:t>
            </a:r>
            <a:r>
              <a:rPr lang="fr-FR" sz="1000" dirty="0">
                <a:latin typeface="Comic Sans MS" panose="030F0702030302020204" pitchFamily="66" charset="0"/>
              </a:rPr>
              <a:t>reprise des cours le 14 septembre :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	lundi de 18H30 à 19h45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	mardi de 8h45 à 10h00 (salle Jacquard)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478698B-2191-4B16-AA57-708F79310BB0}"/>
              </a:ext>
            </a:extLst>
          </p:cNvPr>
          <p:cNvSpPr txBox="1"/>
          <p:nvPr/>
        </p:nvSpPr>
        <p:spPr>
          <a:xfrm>
            <a:off x="160922" y="8441465"/>
            <a:ext cx="3376749" cy="877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100" b="1" u="sng" dirty="0">
                <a:latin typeface="Comic Sans MS" panose="030F0702030302020204" pitchFamily="66" charset="0"/>
              </a:rPr>
              <a:t>Nouveau service sur la commune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M. Julien VIRICEL praticien en Hypnose Ericksonienne et Humaniste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Tel 06-13-36-00-16 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Au 1 rue des Erables </a:t>
            </a:r>
          </a:p>
        </p:txBody>
      </p:sp>
      <p:pic>
        <p:nvPicPr>
          <p:cNvPr id="1027" name="Graphique 1026">
            <a:extLst>
              <a:ext uri="{FF2B5EF4-FFF2-40B4-BE49-F238E27FC236}">
                <a16:creationId xmlns:a16="http://schemas.microsoft.com/office/drawing/2014/main" id="{88669EC8-DD84-45AC-9392-A67049383C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5948093" y="6639340"/>
            <a:ext cx="1113738" cy="703998"/>
          </a:xfrm>
          <a:prstGeom prst="rect">
            <a:avLst/>
          </a:prstGeom>
        </p:spPr>
      </p:pic>
      <p:pic>
        <p:nvPicPr>
          <p:cNvPr id="1035" name="Graphique 1034">
            <a:extLst>
              <a:ext uri="{FF2B5EF4-FFF2-40B4-BE49-F238E27FC236}">
                <a16:creationId xmlns:a16="http://schemas.microsoft.com/office/drawing/2014/main" id="{4F216E15-5F56-4A6F-B804-DFFE38112AD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42165" y="4924359"/>
            <a:ext cx="515757" cy="518186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163952" y="3635230"/>
            <a:ext cx="7146486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u="sng" dirty="0">
                <a:latin typeface="Comic Sans MS" panose="030F0702030302020204" pitchFamily="66" charset="0"/>
              </a:rPr>
              <a:t>Gymnastique Volontaire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Si la situation sanitaire le permet, les cours reprendront en septembre :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	* le mardi à 20h45 : Gymnastique dynamique (cardio et renforcement musculaire) avec Florent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 	* Le mercredi à 18h30 : Gymnastique douce avec Mireille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	* Le jeudi à 20h45 : Cross training avec Florent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Renseignements et inscriptions lors du Forum des Associations le samedi 5 septembre, 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par mail </a:t>
            </a:r>
            <a:r>
              <a:rPr lang="fr-FR" sz="1000" dirty="0">
                <a:latin typeface="Comic Sans MS" panose="030F0702030302020204" pitchFamily="66" charset="0"/>
                <a:hlinkClick r:id="rId18"/>
              </a:rPr>
              <a:t>gymaveizieux@gmail.com</a:t>
            </a:r>
            <a:r>
              <a:rPr lang="fr-FR" sz="1000" dirty="0">
                <a:latin typeface="Comic Sans MS" panose="030F0702030302020204" pitchFamily="66" charset="0"/>
              </a:rPr>
              <a:t> ou au 06-18-63-33-29 (Annie TISSOT : Présidente )</a:t>
            </a:r>
          </a:p>
        </p:txBody>
      </p:sp>
      <p:pic>
        <p:nvPicPr>
          <p:cNvPr id="1026" name="Picture 2" descr="Images Gratuites : groupe, femme, permanent, brunette, Jeune ...">
            <a:extLst>
              <a:ext uri="{FF2B5EF4-FFF2-40B4-BE49-F238E27FC236}">
                <a16:creationId xmlns:a16="http://schemas.microsoft.com/office/drawing/2014/main" id="{0E5A65D5-A9C4-4BB0-B02E-D653E9D4F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1"/>
          <a:stretch/>
        </p:blipFill>
        <p:spPr bwMode="auto">
          <a:xfrm>
            <a:off x="6338382" y="3911214"/>
            <a:ext cx="869661" cy="68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Image 1036">
            <a:extLst>
              <a:ext uri="{FF2B5EF4-FFF2-40B4-BE49-F238E27FC236}">
                <a16:creationId xmlns:a16="http://schemas.microsoft.com/office/drawing/2014/main" id="{C2B53787-323A-4F26-880D-CFD463240ECD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t="16976" r="16230" b="17484"/>
          <a:stretch/>
        </p:blipFill>
        <p:spPr>
          <a:xfrm rot="5400000">
            <a:off x="3975543" y="6914006"/>
            <a:ext cx="2906475" cy="37633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D90B1C98-93B0-4F43-8DF8-0B4555932597}"/>
              </a:ext>
            </a:extLst>
          </p:cNvPr>
          <p:cNvSpPr txBox="1"/>
          <p:nvPr/>
        </p:nvSpPr>
        <p:spPr>
          <a:xfrm>
            <a:off x="161523" y="9324539"/>
            <a:ext cx="3371969" cy="715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050" b="1" u="sng" dirty="0">
                <a:latin typeface="Comic Sans MS" panose="030F0702030302020204" pitchFamily="66" charset="0"/>
              </a:rPr>
              <a:t>Boîte à livres </a:t>
            </a:r>
            <a:r>
              <a:rPr lang="fr-FR" sz="1050" dirty="0"/>
              <a:t>: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Une boîte à livres est à la disposition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de tous sur la place de la mairie.</a:t>
            </a:r>
          </a:p>
          <a:p>
            <a:r>
              <a:rPr lang="fr-FR" sz="1000" dirty="0">
                <a:latin typeface="Comic Sans MS" panose="030F0702030302020204" pitchFamily="66" charset="0"/>
              </a:rPr>
              <a:t>N’hésitez pas à venir troquer vos livres !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B0B4A089-9D87-4245-943E-546AA3C5F4E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2738821" y="8754523"/>
            <a:ext cx="626648" cy="94332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A653F25-F169-4BC8-AEA9-F1790321D82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60" y="2243421"/>
            <a:ext cx="854075" cy="6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189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4809</TotalTime>
  <Words>1292</Words>
  <Application>Microsoft Office PowerPoint</Application>
  <PresentationFormat>Personnalisé</PresentationFormat>
  <Paragraphs>145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Baskerville Old Face</vt:lpstr>
      <vt:lpstr>Calibri</vt:lpstr>
      <vt:lpstr>Calibri Light</vt:lpstr>
      <vt:lpstr>Comic Sans MS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marielle</dc:creator>
  <cp:lastModifiedBy>Marielle</cp:lastModifiedBy>
  <cp:revision>229</cp:revision>
  <cp:lastPrinted>2020-07-21T08:12:19Z</cp:lastPrinted>
  <dcterms:created xsi:type="dcterms:W3CDTF">2019-01-15T15:13:37Z</dcterms:created>
  <dcterms:modified xsi:type="dcterms:W3CDTF">2020-07-21T08:37:21Z</dcterms:modified>
</cp:coreProperties>
</file>