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3" r:id="rId4"/>
    <p:sldId id="274" r:id="rId5"/>
    <p:sldId id="256" r:id="rId6"/>
    <p:sldId id="257" r:id="rId7"/>
    <p:sldId id="268" r:id="rId8"/>
    <p:sldId id="261" r:id="rId9"/>
    <p:sldId id="264" r:id="rId10"/>
    <p:sldId id="262" r:id="rId11"/>
    <p:sldId id="260" r:id="rId12"/>
    <p:sldId id="267" r:id="rId13"/>
    <p:sldId id="259" r:id="rId14"/>
    <p:sldId id="265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B80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555" y="5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0D7A-2234-49F3-BB11-1578E0A32661}" type="datetimeFigureOut">
              <a:rPr lang="fr-FR" smtClean="0"/>
              <a:t>28/11/2020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AB40-5D4A-4EBC-B96C-7F329F08F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2209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0D7A-2234-49F3-BB11-1578E0A32661}" type="datetimeFigureOut">
              <a:rPr lang="fr-FR" smtClean="0"/>
              <a:t>28/11/2020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AB40-5D4A-4EBC-B96C-7F329F08F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9178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0D7A-2234-49F3-BB11-1578E0A32661}" type="datetimeFigureOut">
              <a:rPr lang="fr-FR" smtClean="0"/>
              <a:t>28/11/2020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AB40-5D4A-4EBC-B96C-7F329F08F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798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0D7A-2234-49F3-BB11-1578E0A32661}" type="datetimeFigureOut">
              <a:rPr lang="fr-FR" smtClean="0"/>
              <a:t>28/11/2020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AB40-5D4A-4EBC-B96C-7F329F08F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599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0D7A-2234-49F3-BB11-1578E0A32661}" type="datetimeFigureOut">
              <a:rPr lang="fr-FR" smtClean="0"/>
              <a:t>28/11/2020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AB40-5D4A-4EBC-B96C-7F329F08F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167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0D7A-2234-49F3-BB11-1578E0A32661}" type="datetimeFigureOut">
              <a:rPr lang="fr-FR" smtClean="0"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AB40-5D4A-4EBC-B96C-7F329F08F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562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0D7A-2234-49F3-BB11-1578E0A32661}" type="datetimeFigureOut">
              <a:rPr lang="fr-FR" smtClean="0"/>
              <a:t>28/11/2020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AB40-5D4A-4EBC-B96C-7F329F08F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2841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0D7A-2234-49F3-BB11-1578E0A32661}" type="datetimeFigureOut">
              <a:rPr lang="fr-FR" smtClean="0"/>
              <a:t>28/11/2020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AB40-5D4A-4EBC-B96C-7F329F08F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2681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0D7A-2234-49F3-BB11-1578E0A32661}" type="datetimeFigureOut">
              <a:rPr lang="fr-FR" smtClean="0"/>
              <a:t>28/11/2020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AB40-5D4A-4EBC-B96C-7F329F08F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2778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0D7A-2234-49F3-BB11-1578E0A32661}" type="datetimeFigureOut">
              <a:rPr lang="fr-FR" smtClean="0"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AB40-5D4A-4EBC-B96C-7F329F08F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7847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E0D7A-2234-49F3-BB11-1578E0A32661}" type="datetimeFigureOut">
              <a:rPr lang="fr-FR" smtClean="0"/>
              <a:t>28/11/2020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8AAB40-5D4A-4EBC-B96C-7F329F08F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8400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E0D7A-2234-49F3-BB11-1578E0A32661}" type="datetimeFigureOut">
              <a:rPr lang="fr-FR" smtClean="0"/>
              <a:t>28/11/2020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8AAB40-5D4A-4EBC-B96C-7F329F08F7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256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260648"/>
            <a:ext cx="9144000" cy="1470025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</a:rPr>
              <a:t>Plan d’action prévention COVID19</a:t>
            </a:r>
            <a:br>
              <a:rPr lang="fr-FR" sz="4000" b="1" dirty="0" smtClean="0">
                <a:solidFill>
                  <a:schemeClr val="bg1"/>
                </a:solidFill>
              </a:rPr>
            </a:br>
            <a:r>
              <a:rPr lang="fr-FR" sz="4000" b="1" dirty="0" smtClean="0">
                <a:solidFill>
                  <a:schemeClr val="bg1"/>
                </a:solidFill>
              </a:rPr>
              <a:t>Promotion des gestes barrières</a:t>
            </a:r>
            <a:endParaRPr lang="fr-FR" sz="4900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59532" y="2060848"/>
            <a:ext cx="8424936" cy="3960440"/>
          </a:xfrm>
        </p:spPr>
        <p:txBody>
          <a:bodyPr>
            <a:normAutofit/>
          </a:bodyPr>
          <a:lstStyle/>
          <a:p>
            <a:pPr algn="l"/>
            <a:r>
              <a:rPr lang="fr-FR" sz="2500" dirty="0">
                <a:solidFill>
                  <a:srgbClr val="F6B80A"/>
                </a:solidFill>
              </a:rPr>
              <a:t>La nécessité d’</a:t>
            </a:r>
            <a:r>
              <a:rPr lang="fr-FR" sz="2500" b="1" dirty="0">
                <a:solidFill>
                  <a:schemeClr val="bg1"/>
                </a:solidFill>
              </a:rPr>
              <a:t>accentuer la prévention </a:t>
            </a:r>
            <a:r>
              <a:rPr lang="fr-FR" sz="2500" dirty="0">
                <a:solidFill>
                  <a:srgbClr val="F6B80A"/>
                </a:solidFill>
              </a:rPr>
              <a:t>en complément des mesures régaliennes pour maitriser l’épidémie sur le long </a:t>
            </a:r>
            <a:r>
              <a:rPr lang="fr-FR" sz="2500" dirty="0" smtClean="0">
                <a:solidFill>
                  <a:srgbClr val="F6B80A"/>
                </a:solidFill>
              </a:rPr>
              <a:t>terme</a:t>
            </a:r>
          </a:p>
          <a:p>
            <a:pPr algn="l">
              <a:spcBef>
                <a:spcPts val="0"/>
              </a:spcBef>
            </a:pPr>
            <a:endParaRPr lang="fr-FR" sz="2500" dirty="0" smtClean="0">
              <a:solidFill>
                <a:srgbClr val="F6B80A"/>
              </a:solidFill>
            </a:endParaRPr>
          </a:p>
          <a:p>
            <a:pPr algn="l"/>
            <a:r>
              <a:rPr lang="fr-FR" sz="2500" dirty="0" smtClean="0">
                <a:solidFill>
                  <a:srgbClr val="F6B80A"/>
                </a:solidFill>
              </a:rPr>
              <a:t>Une </a:t>
            </a:r>
            <a:r>
              <a:rPr lang="fr-FR" sz="2500" b="1" dirty="0">
                <a:solidFill>
                  <a:schemeClr val="bg1"/>
                </a:solidFill>
              </a:rPr>
              <a:t>approche participative et positive </a:t>
            </a:r>
            <a:r>
              <a:rPr lang="fr-FR" sz="2500" dirty="0" smtClean="0">
                <a:solidFill>
                  <a:srgbClr val="F6B80A"/>
                </a:solidFill>
              </a:rPr>
              <a:t>pour </a:t>
            </a:r>
            <a:r>
              <a:rPr lang="fr-FR" sz="2500" dirty="0">
                <a:solidFill>
                  <a:srgbClr val="F6B80A"/>
                </a:solidFill>
              </a:rPr>
              <a:t>accompagner les individus et les collectifs dans leur appropriation des gestes </a:t>
            </a:r>
            <a:r>
              <a:rPr lang="fr-FR" sz="2500" dirty="0" smtClean="0">
                <a:solidFill>
                  <a:srgbClr val="F6B80A"/>
                </a:solidFill>
              </a:rPr>
              <a:t>protecteurs</a:t>
            </a:r>
            <a:endParaRPr lang="fr-FR" sz="2500" dirty="0">
              <a:solidFill>
                <a:srgbClr val="F6B80A"/>
              </a:solidFill>
            </a:endParaRPr>
          </a:p>
          <a:p>
            <a:pPr algn="l">
              <a:spcBef>
                <a:spcPts val="0"/>
              </a:spcBef>
            </a:pPr>
            <a:r>
              <a:rPr lang="fr-FR" sz="2500" dirty="0" smtClean="0">
                <a:solidFill>
                  <a:srgbClr val="F6B80A"/>
                </a:solidFill>
              </a:rPr>
              <a:t> </a:t>
            </a:r>
          </a:p>
          <a:p>
            <a:r>
              <a:rPr lang="fr-FR" sz="2500" b="1" dirty="0">
                <a:solidFill>
                  <a:schemeClr val="bg1"/>
                </a:solidFill>
              </a:rPr>
              <a:t>Soutenir durablement la </a:t>
            </a:r>
            <a:r>
              <a:rPr lang="fr-FR" sz="2500" b="1" dirty="0" smtClean="0">
                <a:solidFill>
                  <a:schemeClr val="bg1"/>
                </a:solidFill>
              </a:rPr>
              <a:t>mobilisation </a:t>
            </a:r>
            <a:br>
              <a:rPr lang="fr-FR" sz="2500" b="1" dirty="0" smtClean="0">
                <a:solidFill>
                  <a:schemeClr val="bg1"/>
                </a:solidFill>
              </a:rPr>
            </a:br>
            <a:r>
              <a:rPr lang="fr-FR" sz="2500" b="1" dirty="0" smtClean="0">
                <a:solidFill>
                  <a:schemeClr val="bg1"/>
                </a:solidFill>
              </a:rPr>
              <a:t>pour se protéger soi et protéger les autres</a:t>
            </a:r>
            <a:endParaRPr lang="fr-FR" sz="2500" b="1" dirty="0">
              <a:solidFill>
                <a:schemeClr val="bg1"/>
              </a:solidFill>
            </a:endParaRPr>
          </a:p>
          <a:p>
            <a:pPr algn="l"/>
            <a:endParaRPr lang="fr-FR" sz="2500" dirty="0">
              <a:solidFill>
                <a:srgbClr val="F6B8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609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000" b="1" dirty="0" smtClean="0">
                <a:solidFill>
                  <a:srgbClr val="F6B80A"/>
                </a:solidFill>
              </a:rPr>
              <a:t>Campagne #</a:t>
            </a:r>
            <a:r>
              <a:rPr lang="fr-FR" sz="4000" b="1" dirty="0" err="1" smtClean="0">
                <a:solidFill>
                  <a:srgbClr val="F6B80A"/>
                </a:solidFill>
              </a:rPr>
              <a:t>pourquoijelefais</a:t>
            </a:r>
            <a:r>
              <a:rPr lang="fr-FR" sz="4000" b="1" dirty="0">
                <a:solidFill>
                  <a:srgbClr val="F6B80A"/>
                </a:solidFill>
              </a:rPr>
              <a:t> </a:t>
            </a:r>
            <a:r>
              <a:rPr lang="fr-FR" sz="4000" b="1" dirty="0" smtClean="0">
                <a:solidFill>
                  <a:srgbClr val="F6B80A"/>
                </a:solidFill>
              </a:rPr>
              <a:t>: </a:t>
            </a:r>
            <a:r>
              <a:rPr lang="fr-FR" dirty="0" smtClean="0">
                <a:solidFill>
                  <a:srgbClr val="F6B80A"/>
                </a:solidFill>
              </a:rPr>
              <a:t/>
            </a:r>
            <a:br>
              <a:rPr lang="fr-FR" dirty="0" smtClean="0">
                <a:solidFill>
                  <a:srgbClr val="F6B80A"/>
                </a:solidFill>
              </a:rPr>
            </a:br>
            <a:r>
              <a:rPr lang="fr-FR" sz="5400" b="1" dirty="0" smtClean="0">
                <a:solidFill>
                  <a:schemeClr val="bg1"/>
                </a:solidFill>
              </a:rPr>
              <a:t>des vidéos engagées</a:t>
            </a:r>
            <a:endParaRPr lang="fr-FR" sz="5400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512" y="1916832"/>
            <a:ext cx="8784976" cy="4680520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F6B80A"/>
                </a:solidFill>
              </a:rPr>
              <a:t>Sportifs, gourmands, fêtards, </a:t>
            </a:r>
            <a:r>
              <a:rPr lang="fr-FR" sz="2800" b="1" dirty="0" smtClean="0">
                <a:solidFill>
                  <a:srgbClr val="F6B80A"/>
                </a:solidFill>
              </a:rPr>
              <a:t>amoureux </a:t>
            </a:r>
            <a:r>
              <a:rPr lang="fr-FR" sz="2800" b="1" dirty="0">
                <a:solidFill>
                  <a:srgbClr val="F6B80A"/>
                </a:solidFill>
              </a:rPr>
              <a:t>des </a:t>
            </a:r>
            <a:r>
              <a:rPr lang="fr-FR" sz="2800" b="1" dirty="0" smtClean="0">
                <a:solidFill>
                  <a:srgbClr val="F6B80A"/>
                </a:solidFill>
              </a:rPr>
              <a:t>livres</a:t>
            </a:r>
            <a:endParaRPr lang="fr-FR" sz="2800" b="1" dirty="0">
              <a:solidFill>
                <a:srgbClr val="F6B80A"/>
              </a:solidFill>
            </a:endParaRPr>
          </a:p>
          <a:p>
            <a:r>
              <a:rPr lang="fr-FR" sz="2800" b="1" dirty="0" smtClean="0">
                <a:solidFill>
                  <a:schemeClr val="bg1"/>
                </a:solidFill>
              </a:rPr>
              <a:t> Leur activité est touchée </a:t>
            </a:r>
            <a:br>
              <a:rPr lang="fr-FR" sz="2800" b="1" dirty="0" smtClean="0">
                <a:solidFill>
                  <a:schemeClr val="bg1"/>
                </a:solidFill>
              </a:rPr>
            </a:br>
            <a:r>
              <a:rPr lang="fr-FR" sz="2800" b="1" dirty="0" smtClean="0">
                <a:solidFill>
                  <a:schemeClr val="bg1"/>
                </a:solidFill>
              </a:rPr>
              <a:t> par les mesures liées à la COVID.</a:t>
            </a:r>
          </a:p>
          <a:p>
            <a:r>
              <a:rPr lang="fr-FR" sz="2800" b="1" dirty="0" smtClean="0">
                <a:solidFill>
                  <a:schemeClr val="bg1"/>
                </a:solidFill>
              </a:rPr>
              <a:t>Ils témoignent de l’importance </a:t>
            </a:r>
            <a:br>
              <a:rPr lang="fr-FR" sz="2800" b="1" dirty="0" smtClean="0">
                <a:solidFill>
                  <a:schemeClr val="bg1"/>
                </a:solidFill>
              </a:rPr>
            </a:br>
            <a:r>
              <a:rPr lang="fr-FR" sz="2800" b="1" dirty="0" smtClean="0">
                <a:solidFill>
                  <a:schemeClr val="bg1"/>
                </a:solidFill>
              </a:rPr>
              <a:t>des gestes barrières.</a:t>
            </a:r>
          </a:p>
          <a:p>
            <a:endParaRPr lang="fr-FR" dirty="0">
              <a:solidFill>
                <a:srgbClr val="F6B80A"/>
              </a:solidFill>
            </a:endParaRPr>
          </a:p>
        </p:txBody>
      </p:sp>
      <p:pic>
        <p:nvPicPr>
          <p:cNvPr id="1026" name="Picture 2" descr="A:\DIRCOM\04CAMPAGNES_EVENEMENTS\2020.Coronavirus 2019-nCov\1-2e VAGUE\CAMPAGNES DE COM (Com à destination des jeunes, good agence)\Campagne ARS BFC_La Good Agence\dia présentation campagne\portrait restaurateu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022" y="2564904"/>
            <a:ext cx="1893697" cy="2481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A:\DIRCOM\04CAMPAGNES_EVENEMENTS\2020.Coronavirus 2019-nCov\1-2e VAGUE\CAMPAGNES DE COM (Com à destination des jeunes, good agence)\Campagne ARS BFC_La Good Agence\dia présentation campagne\portrait footballeus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555326"/>
            <a:ext cx="2812168" cy="2292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:\DIRCOM\04CAMPAGNES_EVENEMENTS\2020.Coronavirus 2019-nCov\1-2e VAGUE\CAMPAGNES DE COM (Com à destination des jeunes, good agence)\Campagne ARS BFC_La Good Agence\dia présentation campagne\portrait fetar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9" y="2564904"/>
            <a:ext cx="2170587" cy="2839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4338771"/>
            <a:ext cx="2649294" cy="250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733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000" b="1" dirty="0" smtClean="0">
                <a:solidFill>
                  <a:srgbClr val="F6B80A"/>
                </a:solidFill>
              </a:rPr>
              <a:t>Campagne #</a:t>
            </a:r>
            <a:r>
              <a:rPr lang="fr-FR" sz="4000" b="1" dirty="0" err="1" smtClean="0">
                <a:solidFill>
                  <a:srgbClr val="F6B80A"/>
                </a:solidFill>
              </a:rPr>
              <a:t>pourquoijelefais</a:t>
            </a:r>
            <a:r>
              <a:rPr lang="fr-FR" sz="4000" b="1" dirty="0">
                <a:solidFill>
                  <a:srgbClr val="F6B80A"/>
                </a:solidFill>
              </a:rPr>
              <a:t> </a:t>
            </a:r>
            <a:r>
              <a:rPr lang="fr-FR" sz="4000" b="1" dirty="0" smtClean="0">
                <a:solidFill>
                  <a:srgbClr val="F6B80A"/>
                </a:solidFill>
              </a:rPr>
              <a:t>: </a:t>
            </a:r>
            <a:r>
              <a:rPr lang="fr-FR" dirty="0" smtClean="0">
                <a:solidFill>
                  <a:srgbClr val="F6B80A"/>
                </a:solidFill>
              </a:rPr>
              <a:t/>
            </a:r>
            <a:br>
              <a:rPr lang="fr-FR" dirty="0" smtClean="0">
                <a:solidFill>
                  <a:srgbClr val="F6B80A"/>
                </a:solidFill>
              </a:rPr>
            </a:br>
            <a:r>
              <a:rPr lang="fr-FR" sz="5400" b="1" dirty="0" smtClean="0">
                <a:solidFill>
                  <a:schemeClr val="bg1"/>
                </a:solidFill>
              </a:rPr>
              <a:t>des tutos avisés</a:t>
            </a:r>
            <a:endParaRPr lang="fr-FR" sz="5400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1520" y="1916832"/>
            <a:ext cx="8640960" cy="4680520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fr-FR" b="1" dirty="0">
                <a:solidFill>
                  <a:schemeClr val="bg1"/>
                </a:solidFill>
              </a:rPr>
              <a:t>	 </a:t>
            </a:r>
            <a:r>
              <a:rPr lang="fr-FR" b="1" dirty="0" smtClean="0">
                <a:solidFill>
                  <a:schemeClr val="bg1"/>
                </a:solidFill>
              </a:rPr>
              <a:t>        </a:t>
            </a:r>
            <a:r>
              <a:rPr lang="fr-FR" b="1" dirty="0" smtClean="0">
                <a:solidFill>
                  <a:srgbClr val="F6B80A"/>
                </a:solidFill>
              </a:rPr>
              <a:t>Prendre soin de soi, </a:t>
            </a:r>
            <a:br>
              <a:rPr lang="fr-FR" b="1" dirty="0" smtClean="0">
                <a:solidFill>
                  <a:srgbClr val="F6B80A"/>
                </a:solidFill>
              </a:rPr>
            </a:br>
            <a:r>
              <a:rPr lang="fr-FR" b="1" dirty="0" smtClean="0">
                <a:solidFill>
                  <a:srgbClr val="F6B80A"/>
                </a:solidFill>
              </a:rPr>
              <a:t>	         Travailler à la maison,  </a:t>
            </a:r>
            <a:br>
              <a:rPr lang="fr-FR" b="1" dirty="0" smtClean="0">
                <a:solidFill>
                  <a:srgbClr val="F6B80A"/>
                </a:solidFill>
              </a:rPr>
            </a:br>
            <a:r>
              <a:rPr lang="fr-FR" b="1" dirty="0" smtClean="0">
                <a:solidFill>
                  <a:srgbClr val="F6B80A"/>
                </a:solidFill>
              </a:rPr>
              <a:t>	         Faire ses courses, </a:t>
            </a:r>
            <a:br>
              <a:rPr lang="fr-FR" b="1" dirty="0" smtClean="0">
                <a:solidFill>
                  <a:srgbClr val="F6B80A"/>
                </a:solidFill>
              </a:rPr>
            </a:br>
            <a:r>
              <a:rPr lang="fr-FR" b="1" dirty="0" smtClean="0">
                <a:solidFill>
                  <a:srgbClr val="F6B80A"/>
                </a:solidFill>
              </a:rPr>
              <a:t>                   Profiter de ses proches…</a:t>
            </a:r>
            <a:br>
              <a:rPr lang="fr-FR" b="1" dirty="0" smtClean="0">
                <a:solidFill>
                  <a:srgbClr val="F6B80A"/>
                </a:solidFill>
              </a:rPr>
            </a:br>
            <a:r>
              <a:rPr lang="fr-FR" b="1" dirty="0" smtClean="0">
                <a:solidFill>
                  <a:srgbClr val="F6B80A"/>
                </a:solidFill>
              </a:rPr>
              <a:t>	         </a:t>
            </a:r>
            <a:r>
              <a:rPr lang="fr-FR" b="1" dirty="0" smtClean="0">
                <a:solidFill>
                  <a:schemeClr val="bg1"/>
                </a:solidFill>
              </a:rPr>
              <a:t>… sans </a:t>
            </a:r>
            <a:r>
              <a:rPr lang="fr-FR" b="1" dirty="0">
                <a:solidFill>
                  <a:schemeClr val="bg1"/>
                </a:solidFill>
              </a:rPr>
              <a:t>risques !</a:t>
            </a:r>
          </a:p>
          <a:p>
            <a:pPr algn="l">
              <a:spcBef>
                <a:spcPts val="0"/>
              </a:spcBef>
            </a:pPr>
            <a:endParaRPr lang="fr-FR" b="1" dirty="0" smtClean="0">
              <a:solidFill>
                <a:srgbClr val="F6B80A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000">
            <a:off x="179512" y="2348880"/>
            <a:ext cx="1584176" cy="1553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981450"/>
            <a:ext cx="284797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653136"/>
            <a:ext cx="3200400" cy="204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7332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000" b="1" dirty="0" smtClean="0">
                <a:solidFill>
                  <a:srgbClr val="F6B80A"/>
                </a:solidFill>
              </a:rPr>
              <a:t>Campagne #</a:t>
            </a:r>
            <a:r>
              <a:rPr lang="fr-FR" sz="4000" b="1" dirty="0" err="1" smtClean="0">
                <a:solidFill>
                  <a:srgbClr val="F6B80A"/>
                </a:solidFill>
              </a:rPr>
              <a:t>pourquoijelefais</a:t>
            </a:r>
            <a:r>
              <a:rPr lang="fr-FR" sz="4000" b="1" dirty="0">
                <a:solidFill>
                  <a:srgbClr val="F6B80A"/>
                </a:solidFill>
              </a:rPr>
              <a:t> </a:t>
            </a:r>
            <a:r>
              <a:rPr lang="fr-FR" sz="4000" b="1" dirty="0" smtClean="0">
                <a:solidFill>
                  <a:srgbClr val="F6B80A"/>
                </a:solidFill>
              </a:rPr>
              <a:t>: </a:t>
            </a:r>
            <a:r>
              <a:rPr lang="fr-FR" dirty="0" smtClean="0">
                <a:solidFill>
                  <a:srgbClr val="F6B80A"/>
                </a:solidFill>
              </a:rPr>
              <a:t/>
            </a:r>
            <a:br>
              <a:rPr lang="fr-FR" dirty="0" smtClean="0">
                <a:solidFill>
                  <a:srgbClr val="F6B80A"/>
                </a:solidFill>
              </a:rPr>
            </a:br>
            <a:r>
              <a:rPr lang="fr-FR" sz="5400" b="1" dirty="0" smtClean="0">
                <a:solidFill>
                  <a:schemeClr val="bg1"/>
                </a:solidFill>
              </a:rPr>
              <a:t>un événementiel décalé</a:t>
            </a:r>
            <a:endParaRPr lang="fr-FR" sz="5400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5536" y="1916832"/>
            <a:ext cx="8352928" cy="4680520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fr-FR" b="1" dirty="0">
                <a:solidFill>
                  <a:srgbClr val="F6B80A"/>
                </a:solidFill>
              </a:rPr>
              <a:t>Date et lieu à </a:t>
            </a:r>
            <a:r>
              <a:rPr lang="fr-FR" b="1" dirty="0" smtClean="0">
                <a:solidFill>
                  <a:srgbClr val="F6B80A"/>
                </a:solidFill>
              </a:rPr>
              <a:t>venir…</a:t>
            </a:r>
            <a:br>
              <a:rPr lang="fr-FR" b="1" dirty="0" smtClean="0">
                <a:solidFill>
                  <a:srgbClr val="F6B80A"/>
                </a:solidFill>
              </a:rPr>
            </a:br>
            <a:endParaRPr lang="fr-FR" b="1" dirty="0">
              <a:solidFill>
                <a:srgbClr val="F6B80A"/>
              </a:solidFill>
            </a:endParaRPr>
          </a:p>
          <a:p>
            <a:pPr>
              <a:spcBef>
                <a:spcPts val="0"/>
              </a:spcBef>
            </a:pPr>
            <a:r>
              <a:rPr lang="fr-FR" b="1" dirty="0" smtClean="0">
                <a:solidFill>
                  <a:schemeClr val="bg1"/>
                </a:solidFill>
              </a:rPr>
              <a:t>Lors d’animations déambulatoires,</a:t>
            </a:r>
          </a:p>
          <a:p>
            <a:pPr>
              <a:spcBef>
                <a:spcPts val="0"/>
              </a:spcBef>
            </a:pPr>
            <a:r>
              <a:rPr lang="fr-FR" b="1" dirty="0">
                <a:solidFill>
                  <a:schemeClr val="bg1"/>
                </a:solidFill>
              </a:rPr>
              <a:t>d</a:t>
            </a:r>
            <a:r>
              <a:rPr lang="fr-FR" b="1" dirty="0" smtClean="0">
                <a:solidFill>
                  <a:schemeClr val="bg1"/>
                </a:solidFill>
              </a:rPr>
              <a:t>es comédiens interpellent le public avec humour, </a:t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rgbClr val="F6B80A"/>
                </a:solidFill>
              </a:rPr>
              <a:t>pour une mise en valeur positive </a:t>
            </a:r>
            <a:br>
              <a:rPr lang="fr-FR" b="1" dirty="0" smtClean="0">
                <a:solidFill>
                  <a:srgbClr val="F6B80A"/>
                </a:solidFill>
              </a:rPr>
            </a:br>
            <a:r>
              <a:rPr lang="fr-FR" b="1" dirty="0" smtClean="0">
                <a:solidFill>
                  <a:srgbClr val="F6B80A"/>
                </a:solidFill>
              </a:rPr>
              <a:t>des gestes barrières !</a:t>
            </a:r>
            <a:br>
              <a:rPr lang="fr-FR" b="1" dirty="0" smtClean="0">
                <a:solidFill>
                  <a:srgbClr val="F6B80A"/>
                </a:solidFill>
              </a:rPr>
            </a:br>
            <a:endParaRPr lang="fr-FR" b="1" dirty="0" smtClean="0">
              <a:solidFill>
                <a:srgbClr val="F6B80A"/>
              </a:solidFill>
            </a:endParaRPr>
          </a:p>
          <a:p>
            <a:pPr>
              <a:spcBef>
                <a:spcPts val="0"/>
              </a:spcBef>
            </a:pPr>
            <a:r>
              <a:rPr lang="fr-FR" b="1" dirty="0" smtClean="0">
                <a:solidFill>
                  <a:schemeClr val="bg1"/>
                </a:solidFill>
              </a:rPr>
              <a:t>Une vidéo de l’événement à suivre… !</a:t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>Restez connectés ;-)</a:t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/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/>
            </a:r>
            <a:br>
              <a:rPr lang="fr-FR" b="1" dirty="0" smtClean="0">
                <a:solidFill>
                  <a:schemeClr val="bg1"/>
                </a:solidFill>
              </a:rPr>
            </a:br>
            <a:endParaRPr lang="fr-F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4212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000" b="1" dirty="0" smtClean="0">
                <a:solidFill>
                  <a:srgbClr val="F6B80A"/>
                </a:solidFill>
              </a:rPr>
              <a:t>Campagne #</a:t>
            </a:r>
            <a:r>
              <a:rPr lang="fr-FR" sz="4000" b="1" dirty="0" err="1" smtClean="0">
                <a:solidFill>
                  <a:srgbClr val="F6B80A"/>
                </a:solidFill>
              </a:rPr>
              <a:t>pourquoijelefais</a:t>
            </a:r>
            <a:r>
              <a:rPr lang="fr-FR" sz="4000" b="1" dirty="0">
                <a:solidFill>
                  <a:srgbClr val="F6B80A"/>
                </a:solidFill>
              </a:rPr>
              <a:t> </a:t>
            </a:r>
            <a:r>
              <a:rPr lang="fr-FR" sz="4000" b="1" dirty="0" smtClean="0">
                <a:solidFill>
                  <a:srgbClr val="F6B80A"/>
                </a:solidFill>
              </a:rPr>
              <a:t>: </a:t>
            </a:r>
            <a:r>
              <a:rPr lang="fr-FR" dirty="0" smtClean="0">
                <a:solidFill>
                  <a:srgbClr val="F6B80A"/>
                </a:solidFill>
              </a:rPr>
              <a:t/>
            </a:r>
            <a:br>
              <a:rPr lang="fr-FR" dirty="0" smtClean="0">
                <a:solidFill>
                  <a:srgbClr val="F6B80A"/>
                </a:solidFill>
              </a:rPr>
            </a:br>
            <a:r>
              <a:rPr lang="fr-FR" sz="5400" b="1" dirty="0" smtClean="0">
                <a:solidFill>
                  <a:schemeClr val="bg1"/>
                </a:solidFill>
              </a:rPr>
              <a:t>des supports à s’approprier !</a:t>
            </a:r>
            <a:endParaRPr lang="fr-FR" sz="5400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512" y="1916832"/>
            <a:ext cx="8856984" cy="4680520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0"/>
              </a:spcBef>
            </a:pPr>
            <a:r>
              <a:rPr lang="fr-FR" sz="3500" b="1" dirty="0" smtClean="0">
                <a:solidFill>
                  <a:schemeClr val="bg1"/>
                </a:solidFill>
              </a:rPr>
              <a:t>Rendez-vous sur :</a:t>
            </a:r>
            <a:br>
              <a:rPr lang="fr-FR" sz="3500" b="1" dirty="0" smtClean="0">
                <a:solidFill>
                  <a:schemeClr val="bg1"/>
                </a:solidFill>
              </a:rPr>
            </a:br>
            <a:r>
              <a:rPr lang="fr-FR" sz="3500" b="1" dirty="0" smtClean="0">
                <a:solidFill>
                  <a:srgbClr val="F6B80A"/>
                </a:solidFill>
              </a:rPr>
              <a:t>www.pourquoijelefais.fr</a:t>
            </a:r>
          </a:p>
          <a:p>
            <a:pPr algn="l">
              <a:spcBef>
                <a:spcPts val="0"/>
              </a:spcBef>
            </a:pPr>
            <a:r>
              <a:rPr lang="fr-FR" sz="2400" b="1" dirty="0" smtClean="0">
                <a:solidFill>
                  <a:schemeClr val="bg1"/>
                </a:solidFill>
              </a:rPr>
              <a:t/>
            </a:r>
            <a:br>
              <a:rPr lang="fr-FR" sz="2400" b="1" dirty="0" smtClean="0">
                <a:solidFill>
                  <a:schemeClr val="bg1"/>
                </a:solidFill>
              </a:rPr>
            </a:br>
            <a:r>
              <a:rPr lang="fr-FR" sz="2400" b="1" dirty="0" smtClean="0">
                <a:solidFill>
                  <a:schemeClr val="bg1"/>
                </a:solidFill>
              </a:rPr>
              <a:t>.01</a:t>
            </a:r>
            <a:br>
              <a:rPr lang="fr-FR" sz="2400" b="1" dirty="0" smtClean="0">
                <a:solidFill>
                  <a:schemeClr val="bg1"/>
                </a:solidFill>
              </a:rPr>
            </a:br>
            <a:r>
              <a:rPr lang="fr-FR" sz="2400" b="1" dirty="0" smtClean="0">
                <a:solidFill>
                  <a:srgbClr val="F6B80A"/>
                </a:solidFill>
              </a:rPr>
              <a:t>Téléchargez</a:t>
            </a:r>
            <a:r>
              <a:rPr lang="fr-FR" sz="2400" b="1" dirty="0" smtClean="0">
                <a:solidFill>
                  <a:schemeClr val="bg1"/>
                </a:solidFill>
              </a:rPr>
              <a:t> </a:t>
            </a:r>
            <a:r>
              <a:rPr lang="fr-FR" sz="2400" b="1" dirty="0" smtClean="0">
                <a:solidFill>
                  <a:srgbClr val="F6B80A"/>
                </a:solidFill>
              </a:rPr>
              <a:t>gratuitement</a:t>
            </a:r>
            <a:r>
              <a:rPr lang="fr-FR" sz="2400" b="1" dirty="0" smtClean="0">
                <a:solidFill>
                  <a:schemeClr val="bg1"/>
                </a:solidFill>
              </a:rPr>
              <a:t> le kit de communication.</a:t>
            </a:r>
            <a:r>
              <a:rPr lang="fr-FR" sz="2400" b="1" dirty="0" smtClean="0">
                <a:solidFill>
                  <a:srgbClr val="F6B80A"/>
                </a:solidFill>
              </a:rPr>
              <a:t/>
            </a:r>
            <a:br>
              <a:rPr lang="fr-FR" sz="2400" b="1" dirty="0" smtClean="0">
                <a:solidFill>
                  <a:srgbClr val="F6B80A"/>
                </a:solidFill>
              </a:rPr>
            </a:br>
            <a:r>
              <a:rPr lang="fr-FR" sz="2400" b="1" dirty="0" smtClean="0">
                <a:solidFill>
                  <a:schemeClr val="bg1"/>
                </a:solidFill>
              </a:rPr>
              <a:t/>
            </a:r>
            <a:br>
              <a:rPr lang="fr-FR" sz="2400" b="1" dirty="0" smtClean="0">
                <a:solidFill>
                  <a:schemeClr val="bg1"/>
                </a:solidFill>
              </a:rPr>
            </a:br>
            <a:r>
              <a:rPr lang="fr-FR" sz="2400" b="1" dirty="0" smtClean="0">
                <a:solidFill>
                  <a:schemeClr val="bg1"/>
                </a:solidFill>
              </a:rPr>
              <a:t>.02</a:t>
            </a:r>
            <a:br>
              <a:rPr lang="fr-FR" sz="2400" b="1" dirty="0" smtClean="0">
                <a:solidFill>
                  <a:schemeClr val="bg1"/>
                </a:solidFill>
              </a:rPr>
            </a:br>
            <a:r>
              <a:rPr lang="fr-FR" sz="2400" b="1" dirty="0" smtClean="0">
                <a:solidFill>
                  <a:srgbClr val="F6B80A"/>
                </a:solidFill>
              </a:rPr>
              <a:t>Personnalisez</a:t>
            </a:r>
            <a:r>
              <a:rPr lang="fr-FR" sz="2400" b="1" dirty="0" smtClean="0">
                <a:solidFill>
                  <a:schemeClr val="bg1"/>
                </a:solidFill>
              </a:rPr>
              <a:t> </a:t>
            </a:r>
            <a:r>
              <a:rPr lang="fr-FR" sz="2400" b="1" dirty="0" smtClean="0">
                <a:solidFill>
                  <a:srgbClr val="F6B80A"/>
                </a:solidFill>
              </a:rPr>
              <a:t>librement</a:t>
            </a:r>
            <a:r>
              <a:rPr lang="fr-FR" sz="2400" b="1" dirty="0" smtClean="0">
                <a:solidFill>
                  <a:schemeClr val="bg1"/>
                </a:solidFill>
              </a:rPr>
              <a:t> les supports avec votre logo.</a:t>
            </a:r>
          </a:p>
          <a:p>
            <a:pPr algn="l">
              <a:spcBef>
                <a:spcPts val="0"/>
              </a:spcBef>
            </a:pPr>
            <a:r>
              <a:rPr lang="fr-FR" sz="2400" b="1" dirty="0" smtClean="0">
                <a:solidFill>
                  <a:schemeClr val="bg1"/>
                </a:solidFill>
              </a:rPr>
              <a:t/>
            </a:r>
            <a:br>
              <a:rPr lang="fr-FR" sz="2400" b="1" dirty="0" smtClean="0">
                <a:solidFill>
                  <a:schemeClr val="bg1"/>
                </a:solidFill>
              </a:rPr>
            </a:br>
            <a:r>
              <a:rPr lang="fr-FR" sz="2400" b="1" dirty="0" smtClean="0">
                <a:solidFill>
                  <a:schemeClr val="bg1"/>
                </a:solidFill>
              </a:rPr>
              <a:t>.03</a:t>
            </a:r>
            <a:br>
              <a:rPr lang="fr-FR" sz="2400" b="1" dirty="0" smtClean="0">
                <a:solidFill>
                  <a:schemeClr val="bg1"/>
                </a:solidFill>
              </a:rPr>
            </a:br>
            <a:r>
              <a:rPr lang="fr-FR" sz="2400" b="1" dirty="0" smtClean="0">
                <a:solidFill>
                  <a:srgbClr val="F6B80A"/>
                </a:solidFill>
              </a:rPr>
              <a:t>Partagez sans modération </a:t>
            </a:r>
            <a:r>
              <a:rPr lang="fr-FR" sz="2400" b="1" dirty="0" smtClean="0">
                <a:solidFill>
                  <a:schemeClr val="bg1"/>
                </a:solidFill>
              </a:rPr>
              <a:t>sur tous vos canaux !</a:t>
            </a:r>
          </a:p>
          <a:p>
            <a:pPr algn="l">
              <a:spcBef>
                <a:spcPts val="0"/>
              </a:spcBef>
            </a:pPr>
            <a:endParaRPr lang="fr-FR" sz="2400" b="1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</a:pPr>
            <a:r>
              <a:rPr lang="fr-FR" sz="2400" b="1" dirty="0" smtClean="0">
                <a:solidFill>
                  <a:schemeClr val="bg1"/>
                </a:solidFill>
              </a:rPr>
              <a:t>Agissez </a:t>
            </a:r>
            <a:r>
              <a:rPr lang="fr-FR" sz="2400" b="1" dirty="0">
                <a:solidFill>
                  <a:schemeClr val="bg1"/>
                </a:solidFill>
              </a:rPr>
              <a:t>contre la </a:t>
            </a:r>
            <a:r>
              <a:rPr lang="fr-FR" sz="2400" b="1" dirty="0" smtClean="0">
                <a:solidFill>
                  <a:schemeClr val="bg1"/>
                </a:solidFill>
              </a:rPr>
              <a:t>COVID, </a:t>
            </a:r>
          </a:p>
          <a:p>
            <a:pPr>
              <a:spcBef>
                <a:spcPts val="0"/>
              </a:spcBef>
            </a:pPr>
            <a:r>
              <a:rPr lang="fr-FR" sz="2400" b="1" dirty="0" smtClean="0">
                <a:solidFill>
                  <a:schemeClr val="bg1"/>
                </a:solidFill>
              </a:rPr>
              <a:t>rejoignez le mouvement #</a:t>
            </a:r>
            <a:r>
              <a:rPr lang="fr-FR" sz="2400" b="1" dirty="0" err="1" smtClean="0">
                <a:solidFill>
                  <a:schemeClr val="bg1"/>
                </a:solidFill>
              </a:rPr>
              <a:t>pourquoijelefais</a:t>
            </a:r>
            <a:r>
              <a:rPr lang="fr-FR" sz="2400" b="1" dirty="0" smtClean="0">
                <a:solidFill>
                  <a:schemeClr val="bg1"/>
                </a:solidFill>
              </a:rPr>
              <a:t> </a:t>
            </a:r>
            <a:endParaRPr lang="fr-FR" sz="2400" b="1" dirty="0">
              <a:solidFill>
                <a:schemeClr val="bg1"/>
              </a:solidFill>
            </a:endParaRPr>
          </a:p>
          <a:p>
            <a:pPr algn="l">
              <a:spcBef>
                <a:spcPts val="0"/>
              </a:spcBef>
            </a:pPr>
            <a:endParaRPr lang="fr-FR" sz="24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335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000" b="1" dirty="0" smtClean="0">
                <a:solidFill>
                  <a:srgbClr val="F6B80A"/>
                </a:solidFill>
              </a:rPr>
              <a:t>Campagne #</a:t>
            </a:r>
            <a:r>
              <a:rPr lang="fr-FR" sz="4000" b="1" dirty="0" err="1" smtClean="0">
                <a:solidFill>
                  <a:srgbClr val="F6B80A"/>
                </a:solidFill>
              </a:rPr>
              <a:t>pourquoijelefais</a:t>
            </a:r>
            <a:r>
              <a:rPr lang="fr-FR" sz="4000" b="1" dirty="0">
                <a:solidFill>
                  <a:srgbClr val="F6B80A"/>
                </a:solidFill>
              </a:rPr>
              <a:t> </a:t>
            </a:r>
            <a:r>
              <a:rPr lang="fr-FR" sz="4000" b="1" dirty="0" smtClean="0">
                <a:solidFill>
                  <a:srgbClr val="F6B80A"/>
                </a:solidFill>
              </a:rPr>
              <a:t>: </a:t>
            </a:r>
            <a:r>
              <a:rPr lang="fr-FR" dirty="0" smtClean="0">
                <a:solidFill>
                  <a:srgbClr val="F6B80A"/>
                </a:solidFill>
              </a:rPr>
              <a:t/>
            </a:r>
            <a:br>
              <a:rPr lang="fr-FR" dirty="0" smtClean="0">
                <a:solidFill>
                  <a:srgbClr val="F6B80A"/>
                </a:solidFill>
              </a:rPr>
            </a:br>
            <a:r>
              <a:rPr lang="fr-FR" sz="5400" b="1" dirty="0" smtClean="0">
                <a:solidFill>
                  <a:schemeClr val="bg1"/>
                </a:solidFill>
              </a:rPr>
              <a:t>Une question à poser ?</a:t>
            </a:r>
            <a:endParaRPr lang="fr-FR" sz="5400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5536" y="1916832"/>
            <a:ext cx="8352928" cy="4680520"/>
          </a:xfrm>
        </p:spPr>
        <p:txBody>
          <a:bodyPr>
            <a:normAutofit/>
          </a:bodyPr>
          <a:lstStyle/>
          <a:p>
            <a:r>
              <a:rPr lang="fr-FR" sz="2400" dirty="0" smtClean="0">
                <a:solidFill>
                  <a:schemeClr val="bg1"/>
                </a:solidFill>
              </a:rPr>
              <a:t/>
            </a:r>
            <a:br>
              <a:rPr lang="fr-FR" sz="2400" dirty="0" smtClean="0">
                <a:solidFill>
                  <a:schemeClr val="bg1"/>
                </a:solidFill>
              </a:rPr>
            </a:br>
            <a:r>
              <a:rPr lang="fr-FR" sz="2400" dirty="0" smtClean="0">
                <a:solidFill>
                  <a:schemeClr val="bg1"/>
                </a:solidFill>
              </a:rPr>
              <a:t>ARS </a:t>
            </a:r>
            <a:r>
              <a:rPr lang="fr-FR" sz="2400" dirty="0">
                <a:solidFill>
                  <a:schemeClr val="bg1"/>
                </a:solidFill>
              </a:rPr>
              <a:t>Bourgogne-Franche-Comté </a:t>
            </a:r>
            <a:br>
              <a:rPr lang="fr-FR" sz="2400" dirty="0">
                <a:solidFill>
                  <a:schemeClr val="bg1"/>
                </a:solidFill>
              </a:rPr>
            </a:br>
            <a:r>
              <a:rPr lang="fr-FR" sz="2400" dirty="0" smtClean="0">
                <a:solidFill>
                  <a:schemeClr val="bg1"/>
                </a:solidFill>
              </a:rPr>
              <a:t>Direction </a:t>
            </a:r>
            <a:r>
              <a:rPr lang="fr-FR" sz="2400" dirty="0">
                <a:solidFill>
                  <a:schemeClr val="bg1"/>
                </a:solidFill>
              </a:rPr>
              <a:t>de la </a:t>
            </a:r>
            <a:r>
              <a:rPr lang="fr-FR" sz="2400" dirty="0" smtClean="0">
                <a:solidFill>
                  <a:schemeClr val="bg1"/>
                </a:solidFill>
              </a:rPr>
              <a:t>Communication</a:t>
            </a:r>
          </a:p>
          <a:p>
            <a:endParaRPr lang="fr-FR" sz="2400" dirty="0">
              <a:solidFill>
                <a:schemeClr val="bg1"/>
              </a:solidFill>
            </a:endParaRPr>
          </a:p>
          <a:p>
            <a:r>
              <a:rPr lang="fr-FR" sz="2400" u="sng" dirty="0">
                <a:solidFill>
                  <a:srgbClr val="F6B80A"/>
                </a:solidFill>
              </a:rPr>
              <a:t>ars-bfc-communication@ars.sante.fr</a:t>
            </a:r>
            <a:endParaRPr lang="fr-FR" sz="2400" b="1" dirty="0" smtClean="0">
              <a:solidFill>
                <a:srgbClr val="F6B8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946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470025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chemeClr val="bg1"/>
                </a:solidFill>
              </a:rPr>
              <a:t>2 axes de prévention</a:t>
            </a:r>
            <a:endParaRPr lang="fr-FR" sz="4900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3528" y="1556792"/>
            <a:ext cx="8604956" cy="4824536"/>
          </a:xfrm>
        </p:spPr>
        <p:txBody>
          <a:bodyPr>
            <a:normAutofit fontScale="92500" lnSpcReduction="20000"/>
          </a:bodyPr>
          <a:lstStyle/>
          <a:p>
            <a:pPr algn="l">
              <a:spcBef>
                <a:spcPts val="0"/>
              </a:spcBef>
            </a:pPr>
            <a:r>
              <a:rPr lang="fr-FR" sz="2700" dirty="0">
                <a:solidFill>
                  <a:srgbClr val="F6B80A"/>
                </a:solidFill>
              </a:rPr>
              <a:t>Le déploiement d’une </a:t>
            </a:r>
            <a:r>
              <a:rPr lang="fr-FR" sz="2700" b="1" dirty="0">
                <a:solidFill>
                  <a:schemeClr val="bg1"/>
                </a:solidFill>
              </a:rPr>
              <a:t>campagne de communication grand public « #</a:t>
            </a:r>
            <a:r>
              <a:rPr lang="fr-FR" sz="2700" b="1" dirty="0" err="1">
                <a:solidFill>
                  <a:schemeClr val="bg1"/>
                </a:solidFill>
              </a:rPr>
              <a:t>pourquoijelefais</a:t>
            </a:r>
            <a:r>
              <a:rPr lang="fr-FR" sz="2700" b="1" dirty="0">
                <a:solidFill>
                  <a:schemeClr val="bg1"/>
                </a:solidFill>
              </a:rPr>
              <a:t> </a:t>
            </a:r>
            <a:r>
              <a:rPr lang="fr-FR" sz="2700" b="1" dirty="0" smtClean="0">
                <a:solidFill>
                  <a:schemeClr val="bg1"/>
                </a:solidFill>
              </a:rPr>
              <a:t>»</a:t>
            </a:r>
          </a:p>
          <a:p>
            <a:pPr algn="l">
              <a:spcBef>
                <a:spcPts val="0"/>
              </a:spcBef>
            </a:pPr>
            <a:endParaRPr lang="fr-FR" sz="2700" b="1" dirty="0">
              <a:solidFill>
                <a:schemeClr val="bg1"/>
              </a:solidFill>
            </a:endParaRPr>
          </a:p>
          <a:p>
            <a:pPr algn="l">
              <a:spcBef>
                <a:spcPts val="0"/>
              </a:spcBef>
            </a:pPr>
            <a:endParaRPr lang="fr-FR" sz="2700" b="1" dirty="0">
              <a:solidFill>
                <a:schemeClr val="bg1"/>
              </a:solidFill>
            </a:endParaRPr>
          </a:p>
          <a:p>
            <a:pPr algn="l">
              <a:spcBef>
                <a:spcPts val="0"/>
              </a:spcBef>
            </a:pPr>
            <a:r>
              <a:rPr lang="fr-FR" sz="2700" dirty="0" smtClean="0">
                <a:solidFill>
                  <a:srgbClr val="F6B80A"/>
                </a:solidFill>
              </a:rPr>
              <a:t>La</a:t>
            </a:r>
            <a:r>
              <a:rPr lang="fr-FR" sz="2700" b="1" dirty="0" smtClean="0">
                <a:solidFill>
                  <a:srgbClr val="F6B80A"/>
                </a:solidFill>
              </a:rPr>
              <a:t> </a:t>
            </a:r>
            <a:r>
              <a:rPr lang="fr-FR" sz="2700" b="1" dirty="0" smtClean="0">
                <a:solidFill>
                  <a:schemeClr val="bg1"/>
                </a:solidFill>
              </a:rPr>
              <a:t>sensibilisation/formation de relais </a:t>
            </a:r>
            <a:r>
              <a:rPr lang="fr-FR" sz="2700" dirty="0" smtClean="0">
                <a:solidFill>
                  <a:srgbClr val="F6B80A"/>
                </a:solidFill>
              </a:rPr>
              <a:t>auprès de publics prioritaires :</a:t>
            </a:r>
          </a:p>
          <a:p>
            <a:pPr marL="285750" indent="-285750" algn="l">
              <a:buFontTx/>
              <a:buChar char="-"/>
            </a:pPr>
            <a:r>
              <a:rPr lang="fr-FR" sz="2700" dirty="0" smtClean="0">
                <a:solidFill>
                  <a:srgbClr val="F6B80A"/>
                </a:solidFill>
              </a:rPr>
              <a:t>Les </a:t>
            </a:r>
            <a:r>
              <a:rPr lang="fr-FR" sz="2700" dirty="0">
                <a:solidFill>
                  <a:srgbClr val="F6B80A"/>
                </a:solidFill>
              </a:rPr>
              <a:t>jeunes et les étudiants </a:t>
            </a:r>
            <a:endParaRPr lang="fr-FR" sz="2700" dirty="0" smtClean="0">
              <a:solidFill>
                <a:srgbClr val="F6B80A"/>
              </a:solidFill>
            </a:endParaRPr>
          </a:p>
          <a:p>
            <a:pPr marL="285750" indent="-285750" algn="l">
              <a:buFontTx/>
              <a:buChar char="-"/>
            </a:pPr>
            <a:r>
              <a:rPr lang="fr-FR" sz="2700" dirty="0" smtClean="0">
                <a:solidFill>
                  <a:srgbClr val="F6B80A"/>
                </a:solidFill>
              </a:rPr>
              <a:t>Les </a:t>
            </a:r>
            <a:r>
              <a:rPr lang="fr-FR" sz="2700" dirty="0">
                <a:solidFill>
                  <a:srgbClr val="F6B80A"/>
                </a:solidFill>
              </a:rPr>
              <a:t>personnes âgées de 60 ans et plus</a:t>
            </a:r>
          </a:p>
          <a:p>
            <a:pPr marL="285750" indent="-285750" algn="l">
              <a:buFontTx/>
              <a:buChar char="-"/>
            </a:pPr>
            <a:r>
              <a:rPr lang="fr-FR" sz="2700" dirty="0">
                <a:solidFill>
                  <a:srgbClr val="F6B80A"/>
                </a:solidFill>
              </a:rPr>
              <a:t>Les publics précaires</a:t>
            </a:r>
          </a:p>
          <a:p>
            <a:pPr marL="285750" indent="-285750" algn="l">
              <a:buFontTx/>
              <a:buChar char="-"/>
            </a:pPr>
            <a:r>
              <a:rPr lang="fr-FR" sz="2700" dirty="0">
                <a:solidFill>
                  <a:srgbClr val="F6B80A"/>
                </a:solidFill>
              </a:rPr>
              <a:t>Les associations </a:t>
            </a:r>
            <a:r>
              <a:rPr lang="fr-FR" sz="2700" dirty="0" smtClean="0">
                <a:solidFill>
                  <a:srgbClr val="F6B80A"/>
                </a:solidFill>
              </a:rPr>
              <a:t>sportives</a:t>
            </a:r>
          </a:p>
          <a:p>
            <a:pPr algn="l"/>
            <a:r>
              <a:rPr lang="fr-FR" sz="2700" dirty="0">
                <a:solidFill>
                  <a:srgbClr val="F6B80A"/>
                </a:solidFill>
              </a:rPr>
              <a:t/>
            </a:r>
            <a:br>
              <a:rPr lang="fr-FR" sz="2700" dirty="0">
                <a:solidFill>
                  <a:srgbClr val="F6B80A"/>
                </a:solidFill>
              </a:rPr>
            </a:br>
            <a:endParaRPr lang="fr-FR" sz="2700" dirty="0">
              <a:solidFill>
                <a:srgbClr val="F6B80A"/>
              </a:solidFill>
            </a:endParaRPr>
          </a:p>
          <a:p>
            <a:pPr algn="l">
              <a:spcBef>
                <a:spcPts val="0"/>
              </a:spcBef>
            </a:pPr>
            <a:r>
              <a:rPr lang="fr-FR" sz="2700" dirty="0" smtClean="0">
                <a:solidFill>
                  <a:srgbClr val="F6B80A"/>
                </a:solidFill>
              </a:rPr>
              <a:t> </a:t>
            </a:r>
            <a:endParaRPr lang="fr-FR" sz="2500" dirty="0" smtClean="0">
              <a:solidFill>
                <a:srgbClr val="F6B80A"/>
              </a:solidFill>
            </a:endParaRPr>
          </a:p>
          <a:p>
            <a:pPr algn="l"/>
            <a:endParaRPr lang="fr-FR" sz="2500" dirty="0">
              <a:solidFill>
                <a:srgbClr val="F6B8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47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470025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rgbClr val="F6B80A"/>
                </a:solidFill>
              </a:rPr>
              <a:t>La </a:t>
            </a:r>
            <a:r>
              <a:rPr lang="fr-FR" sz="4000" b="1" dirty="0">
                <a:solidFill>
                  <a:schemeClr val="bg1"/>
                </a:solidFill>
              </a:rPr>
              <a:t>sensibilisation/formation de relais </a:t>
            </a:r>
            <a:r>
              <a:rPr lang="fr-FR" sz="4000" b="1" dirty="0">
                <a:solidFill>
                  <a:srgbClr val="F6B80A"/>
                </a:solidFill>
              </a:rPr>
              <a:t>auprès de publics prioritaires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512" y="1772816"/>
            <a:ext cx="8784976" cy="4608512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fr-FR" sz="2800" b="1" dirty="0" smtClean="0">
                <a:solidFill>
                  <a:schemeClr val="bg1"/>
                </a:solidFill>
              </a:rPr>
              <a:t>Des sessions participatives et </a:t>
            </a:r>
            <a:r>
              <a:rPr lang="fr-FR" sz="2800" b="1" smtClean="0">
                <a:solidFill>
                  <a:schemeClr val="bg1"/>
                </a:solidFill>
              </a:rPr>
              <a:t>des </a:t>
            </a:r>
            <a:r>
              <a:rPr lang="fr-FR" sz="2800" b="1" smtClean="0">
                <a:solidFill>
                  <a:schemeClr val="bg1"/>
                </a:solidFill>
              </a:rPr>
              <a:t>formations </a:t>
            </a:r>
            <a:r>
              <a:rPr lang="fr-FR" sz="2800" b="1" dirty="0" smtClean="0">
                <a:solidFill>
                  <a:schemeClr val="bg1"/>
                </a:solidFill>
              </a:rPr>
              <a:t>animées par l’IREPS </a:t>
            </a:r>
          </a:p>
          <a:p>
            <a:pPr algn="l"/>
            <a:endParaRPr lang="fr-FR" sz="2500" dirty="0" smtClean="0">
              <a:solidFill>
                <a:srgbClr val="F6B80A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800" dirty="0" smtClean="0">
                <a:solidFill>
                  <a:srgbClr val="F6B80A"/>
                </a:solidFill>
              </a:rPr>
              <a:t>Les publics visés : les jeunes et étudiants, les plus de 60 ans, les précaires, les associations sportives</a:t>
            </a:r>
          </a:p>
          <a:p>
            <a:pPr marL="342900" indent="-342900" algn="l">
              <a:buFontTx/>
              <a:buChar char="-"/>
            </a:pPr>
            <a:endParaRPr lang="fr-FR" sz="2800" dirty="0">
              <a:solidFill>
                <a:srgbClr val="F6B80A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800" dirty="0" smtClean="0">
                <a:solidFill>
                  <a:srgbClr val="F6B80A"/>
                </a:solidFill>
              </a:rPr>
              <a:t>Comprendre la perception des risques par catégorie de public, les freins, contraintes et leviers à l’application des gestes barrières</a:t>
            </a:r>
          </a:p>
          <a:p>
            <a:pPr algn="l"/>
            <a:endParaRPr lang="fr-FR" sz="2800" dirty="0" smtClean="0">
              <a:solidFill>
                <a:srgbClr val="F6B80A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800" dirty="0" smtClean="0">
                <a:solidFill>
                  <a:srgbClr val="F6B80A"/>
                </a:solidFill>
              </a:rPr>
              <a:t>Former des relais (pairs, professionnels au contact de ces publics…) pour véhiculer les messages de prévention</a:t>
            </a:r>
          </a:p>
          <a:p>
            <a:pPr algn="l"/>
            <a:endParaRPr lang="fr-FR" sz="2800" dirty="0" smtClean="0">
              <a:solidFill>
                <a:srgbClr val="F6B80A"/>
              </a:solidFill>
            </a:endParaRPr>
          </a:p>
          <a:p>
            <a:pPr marL="342900" indent="-342900" algn="l">
              <a:buFontTx/>
              <a:buChar char="-"/>
            </a:pPr>
            <a:r>
              <a:rPr lang="fr-FR" sz="2800" b="1" dirty="0" smtClean="0">
                <a:solidFill>
                  <a:schemeClr val="bg1"/>
                </a:solidFill>
              </a:rPr>
              <a:t>113 sessions </a:t>
            </a:r>
            <a:r>
              <a:rPr lang="fr-FR" sz="2800" dirty="0" smtClean="0">
                <a:solidFill>
                  <a:srgbClr val="F6B80A"/>
                </a:solidFill>
              </a:rPr>
              <a:t>animées de décembre 2020 à fin février 2021 sur l’ensemble de la région en présentiel et en visioconférence</a:t>
            </a:r>
            <a:endParaRPr lang="fr-FR" sz="2800" dirty="0">
              <a:solidFill>
                <a:srgbClr val="F6B80A"/>
              </a:solidFill>
            </a:endParaRPr>
          </a:p>
          <a:p>
            <a:pPr algn="l">
              <a:spcBef>
                <a:spcPts val="0"/>
              </a:spcBef>
            </a:pPr>
            <a:endParaRPr lang="fr-FR" sz="2500" dirty="0" smtClean="0">
              <a:solidFill>
                <a:srgbClr val="F6B80A"/>
              </a:solidFill>
            </a:endParaRPr>
          </a:p>
          <a:p>
            <a:pPr algn="l"/>
            <a:endParaRPr lang="fr-FR" sz="2500" dirty="0">
              <a:solidFill>
                <a:srgbClr val="F6B8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60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470025"/>
          </a:xfrm>
        </p:spPr>
        <p:txBody>
          <a:bodyPr>
            <a:normAutofit/>
          </a:bodyPr>
          <a:lstStyle/>
          <a:p>
            <a:r>
              <a:rPr lang="fr-FR" sz="4000" b="1" dirty="0">
                <a:solidFill>
                  <a:srgbClr val="F6B80A"/>
                </a:solidFill>
              </a:rPr>
              <a:t>La </a:t>
            </a:r>
            <a:r>
              <a:rPr lang="fr-FR" sz="4000" b="1" dirty="0">
                <a:solidFill>
                  <a:schemeClr val="bg1"/>
                </a:solidFill>
              </a:rPr>
              <a:t>sensibilisation/formation de relais </a:t>
            </a:r>
            <a:r>
              <a:rPr lang="fr-FR" sz="4000" b="1" dirty="0">
                <a:solidFill>
                  <a:srgbClr val="F6B80A"/>
                </a:solidFill>
              </a:rPr>
              <a:t>auprès de publics prioritaires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8784976" cy="4896544"/>
          </a:xfrm>
        </p:spPr>
        <p:txBody>
          <a:bodyPr>
            <a:normAutofit/>
          </a:bodyPr>
          <a:lstStyle/>
          <a:p>
            <a:pPr algn="l"/>
            <a:r>
              <a:rPr lang="fr-FR" sz="2500" b="1" dirty="0" smtClean="0">
                <a:solidFill>
                  <a:schemeClr val="bg1"/>
                </a:solidFill>
              </a:rPr>
              <a:t>Un programme de promotion de la santé mentale pour les étudiants</a:t>
            </a:r>
          </a:p>
          <a:p>
            <a:pPr marL="342900" indent="-342900" algn="l">
              <a:buFontTx/>
              <a:buChar char="-"/>
            </a:pPr>
            <a:r>
              <a:rPr lang="fr-FR" sz="2500" dirty="0" smtClean="0">
                <a:solidFill>
                  <a:srgbClr val="F6B80A"/>
                </a:solidFill>
              </a:rPr>
              <a:t>Donner les moyens aux étudiants de maintenir et préserver une bonne santé mentale en renforçant les facteurs protecteurs et en réduisant les facteurs de risque de détresse psychologique</a:t>
            </a:r>
          </a:p>
          <a:p>
            <a:pPr marL="342900" indent="-342900" algn="l">
              <a:buFontTx/>
              <a:buChar char="-"/>
            </a:pPr>
            <a:r>
              <a:rPr lang="fr-FR" sz="2500" dirty="0" smtClean="0">
                <a:solidFill>
                  <a:srgbClr val="F6B80A"/>
                </a:solidFill>
              </a:rPr>
              <a:t>Un </a:t>
            </a:r>
            <a:r>
              <a:rPr lang="fr-FR" sz="2500" dirty="0" smtClean="0">
                <a:solidFill>
                  <a:schemeClr val="bg1"/>
                </a:solidFill>
              </a:rPr>
              <a:t>programme accessible en ligne gratuitement</a:t>
            </a:r>
          </a:p>
          <a:p>
            <a:pPr algn="l"/>
            <a:endParaRPr lang="fr-FR" sz="2500" dirty="0" smtClean="0">
              <a:solidFill>
                <a:srgbClr val="F6B80A"/>
              </a:solidFill>
            </a:endParaRPr>
          </a:p>
          <a:p>
            <a:pPr algn="l">
              <a:spcBef>
                <a:spcPts val="0"/>
              </a:spcBef>
            </a:pPr>
            <a:r>
              <a:rPr lang="fr-FR" sz="2500" b="1" dirty="0" smtClean="0">
                <a:solidFill>
                  <a:schemeClr val="bg1"/>
                </a:solidFill>
              </a:rPr>
              <a:t>La prévention des risques en milieu festif</a:t>
            </a:r>
          </a:p>
          <a:p>
            <a:pPr algn="l">
              <a:spcBef>
                <a:spcPts val="0"/>
              </a:spcBef>
            </a:pPr>
            <a:r>
              <a:rPr lang="fr-FR" sz="2500" dirty="0" smtClean="0">
                <a:solidFill>
                  <a:srgbClr val="F6B80A"/>
                </a:solidFill>
              </a:rPr>
              <a:t>- Elaboration d’une </a:t>
            </a:r>
            <a:r>
              <a:rPr lang="fr-FR" sz="2500" dirty="0" smtClean="0">
                <a:solidFill>
                  <a:schemeClr val="bg1"/>
                </a:solidFill>
              </a:rPr>
              <a:t>boite à outil</a:t>
            </a:r>
            <a:r>
              <a:rPr lang="fr-FR" sz="2500" dirty="0" smtClean="0">
                <a:solidFill>
                  <a:srgbClr val="F6B80A"/>
                </a:solidFill>
              </a:rPr>
              <a:t> </a:t>
            </a:r>
            <a:r>
              <a:rPr lang="fr-FR" sz="2500" dirty="0" err="1" smtClean="0">
                <a:solidFill>
                  <a:srgbClr val="F6B80A"/>
                </a:solidFill>
              </a:rPr>
              <a:t>co</a:t>
            </a:r>
            <a:r>
              <a:rPr lang="fr-FR" sz="2500" dirty="0" smtClean="0">
                <a:solidFill>
                  <a:srgbClr val="F6B80A"/>
                </a:solidFill>
              </a:rPr>
              <a:t>-construite avec les parties prenantes et </a:t>
            </a:r>
            <a:r>
              <a:rPr lang="fr-FR" sz="2500" dirty="0" smtClean="0">
                <a:solidFill>
                  <a:schemeClr val="bg1"/>
                </a:solidFill>
              </a:rPr>
              <a:t>mise à disposition des collectivités, organisateurs d’événements </a:t>
            </a:r>
            <a:r>
              <a:rPr lang="fr-FR" sz="2500" dirty="0" smtClean="0">
                <a:solidFill>
                  <a:srgbClr val="F6B80A"/>
                </a:solidFill>
              </a:rPr>
              <a:t>pour une meilleure appropriation et application des gestes barrières</a:t>
            </a:r>
          </a:p>
          <a:p>
            <a:pPr algn="l"/>
            <a:endParaRPr lang="fr-FR" sz="2500" dirty="0">
              <a:solidFill>
                <a:srgbClr val="F6B80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561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1501" y="260648"/>
            <a:ext cx="7772400" cy="1152128"/>
          </a:xfrm>
        </p:spPr>
        <p:txBody>
          <a:bodyPr>
            <a:noAutofit/>
          </a:bodyPr>
          <a:lstStyle/>
          <a:p>
            <a:r>
              <a:rPr lang="fr-FR" sz="4800" b="1" dirty="0" smtClean="0">
                <a:solidFill>
                  <a:srgbClr val="F6B80A"/>
                </a:solidFill>
              </a:rPr>
              <a:t>Campagne grand public #</a:t>
            </a:r>
            <a:r>
              <a:rPr lang="fr-FR" sz="4800" b="1" dirty="0" err="1" smtClean="0">
                <a:solidFill>
                  <a:srgbClr val="F6B80A"/>
                </a:solidFill>
              </a:rPr>
              <a:t>pourquoijelefais</a:t>
            </a:r>
            <a:endParaRPr lang="fr-FR" sz="4800" b="1" dirty="0">
              <a:solidFill>
                <a:srgbClr val="F6B80A"/>
              </a:solidFill>
            </a:endParaRPr>
          </a:p>
        </p:txBody>
      </p:sp>
      <p:sp>
        <p:nvSpPr>
          <p:cNvPr id="6" name="Sous-titre 2"/>
          <p:cNvSpPr>
            <a:spLocks noGrp="1"/>
          </p:cNvSpPr>
          <p:nvPr>
            <p:ph type="subTitle" idx="1"/>
          </p:nvPr>
        </p:nvSpPr>
        <p:spPr>
          <a:xfrm>
            <a:off x="156894" y="5420816"/>
            <a:ext cx="8784976" cy="1104528"/>
          </a:xfrm>
        </p:spPr>
        <p:txBody>
          <a:bodyPr>
            <a:normAutofit lnSpcReduction="10000"/>
          </a:bodyPr>
          <a:lstStyle/>
          <a:p>
            <a:r>
              <a:rPr lang="fr-FR" dirty="0" smtClean="0">
                <a:solidFill>
                  <a:schemeClr val="bg1"/>
                </a:solidFill>
              </a:rPr>
              <a:t/>
            </a:r>
            <a:br>
              <a:rPr lang="fr-FR" dirty="0" smtClean="0">
                <a:solidFill>
                  <a:schemeClr val="bg1"/>
                </a:solidFill>
              </a:rPr>
            </a:br>
            <a:r>
              <a:rPr lang="fr-FR" sz="4000" b="1" dirty="0" smtClean="0">
                <a:solidFill>
                  <a:schemeClr val="bg1"/>
                </a:solidFill>
              </a:rPr>
              <a:t>Ensemble agissons contre la COVID-19</a:t>
            </a:r>
            <a:endParaRPr lang="fr-FR" sz="4000" b="1" dirty="0">
              <a:solidFill>
                <a:schemeClr val="bg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361" y="1700808"/>
            <a:ext cx="6120680" cy="3916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3048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25121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000" b="1" dirty="0" smtClean="0">
                <a:solidFill>
                  <a:srgbClr val="F6B80A"/>
                </a:solidFill>
              </a:rPr>
              <a:t>Campagne #</a:t>
            </a:r>
            <a:r>
              <a:rPr lang="fr-FR" sz="4000" b="1" dirty="0" err="1" smtClean="0">
                <a:solidFill>
                  <a:srgbClr val="F6B80A"/>
                </a:solidFill>
              </a:rPr>
              <a:t>pourquoijelefais</a:t>
            </a:r>
            <a:r>
              <a:rPr lang="fr-FR" sz="4000" b="1" dirty="0">
                <a:solidFill>
                  <a:srgbClr val="F6B80A"/>
                </a:solidFill>
              </a:rPr>
              <a:t> </a:t>
            </a:r>
            <a:r>
              <a:rPr lang="fr-FR" sz="4000" b="1" dirty="0" smtClean="0">
                <a:solidFill>
                  <a:srgbClr val="F6B80A"/>
                </a:solidFill>
              </a:rPr>
              <a:t>: </a:t>
            </a:r>
            <a:r>
              <a:rPr lang="fr-FR" dirty="0" smtClean="0">
                <a:solidFill>
                  <a:srgbClr val="F6B80A"/>
                </a:solidFill>
              </a:rPr>
              <a:t/>
            </a:r>
            <a:br>
              <a:rPr lang="fr-FR" dirty="0" smtClean="0">
                <a:solidFill>
                  <a:srgbClr val="F6B80A"/>
                </a:solidFill>
              </a:rPr>
            </a:br>
            <a:r>
              <a:rPr lang="fr-FR" sz="5400" b="1" dirty="0" smtClean="0">
                <a:solidFill>
                  <a:schemeClr val="bg1"/>
                </a:solidFill>
              </a:rPr>
              <a:t>un concept imaginé</a:t>
            </a:r>
            <a:endParaRPr lang="fr-FR" sz="5400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512" y="1484784"/>
            <a:ext cx="8784976" cy="5184576"/>
          </a:xfrm>
        </p:spPr>
        <p:txBody>
          <a:bodyPr>
            <a:normAutofit fontScale="77500" lnSpcReduction="20000"/>
          </a:bodyPr>
          <a:lstStyle/>
          <a:p>
            <a:pPr algn="l">
              <a:spcBef>
                <a:spcPts val="0"/>
              </a:spcBef>
            </a:pPr>
            <a:r>
              <a:rPr lang="fr-FR" sz="4300" b="1" dirty="0" smtClean="0">
                <a:solidFill>
                  <a:schemeClr val="bg1"/>
                </a:solidFill>
              </a:rPr>
              <a:t>.01 </a:t>
            </a:r>
            <a:br>
              <a:rPr lang="fr-FR" sz="4300" b="1" dirty="0" smtClean="0">
                <a:solidFill>
                  <a:schemeClr val="bg1"/>
                </a:solidFill>
              </a:rPr>
            </a:br>
            <a:r>
              <a:rPr lang="fr-FR" sz="4300" b="1" dirty="0" smtClean="0">
                <a:solidFill>
                  <a:schemeClr val="bg1"/>
                </a:solidFill>
              </a:rPr>
              <a:t>Une </a:t>
            </a:r>
            <a:r>
              <a:rPr lang="fr-FR" sz="4300" b="1" dirty="0">
                <a:solidFill>
                  <a:schemeClr val="bg1"/>
                </a:solidFill>
              </a:rPr>
              <a:t>perspective </a:t>
            </a:r>
            <a:r>
              <a:rPr lang="fr-FR" sz="4300" b="1" dirty="0" smtClean="0">
                <a:solidFill>
                  <a:schemeClr val="bg1"/>
                </a:solidFill>
              </a:rPr>
              <a:t>positive </a:t>
            </a:r>
            <a:r>
              <a:rPr lang="fr-FR" sz="4300" dirty="0" smtClean="0">
                <a:solidFill>
                  <a:schemeClr val="bg1"/>
                </a:solidFill>
              </a:rPr>
              <a:t>: </a:t>
            </a:r>
            <a:br>
              <a:rPr lang="fr-FR" sz="4300" dirty="0" smtClean="0">
                <a:solidFill>
                  <a:schemeClr val="bg1"/>
                </a:solidFill>
              </a:rPr>
            </a:br>
            <a:r>
              <a:rPr lang="fr-FR" sz="3000" dirty="0">
                <a:solidFill>
                  <a:srgbClr val="F6B80A"/>
                </a:solidFill>
              </a:rPr>
              <a:t>L</a:t>
            </a:r>
            <a:r>
              <a:rPr lang="fr-FR" sz="3000" dirty="0" smtClean="0">
                <a:solidFill>
                  <a:srgbClr val="F6B80A"/>
                </a:solidFill>
              </a:rPr>
              <a:t>a projection dans </a:t>
            </a:r>
            <a:r>
              <a:rPr lang="fr-FR" sz="3000" dirty="0">
                <a:solidFill>
                  <a:srgbClr val="F6B80A"/>
                </a:solidFill>
              </a:rPr>
              <a:t>un avenir</a:t>
            </a:r>
            <a:r>
              <a:rPr lang="fr-FR" sz="3000" b="1" dirty="0">
                <a:solidFill>
                  <a:srgbClr val="F6B80A"/>
                </a:solidFill>
                <a:effectLst>
                  <a:outerShdw blurRad="50800" dist="50800" dir="5400000" sx="0" sy="0" algn="ctr">
                    <a:srgbClr val="990099"/>
                  </a:outerShdw>
                </a:effectLst>
              </a:rPr>
              <a:t> </a:t>
            </a:r>
            <a:r>
              <a:rPr lang="fr-FR" sz="3000" dirty="0">
                <a:solidFill>
                  <a:srgbClr val="F6B80A"/>
                </a:solidFill>
              </a:rPr>
              <a:t>où nous pourrons </a:t>
            </a:r>
            <a:r>
              <a:rPr lang="fr-FR" sz="3000" dirty="0" smtClean="0">
                <a:solidFill>
                  <a:srgbClr val="F6B80A"/>
                </a:solidFill>
              </a:rPr>
              <a:t/>
            </a:r>
            <a:br>
              <a:rPr lang="fr-FR" sz="3000" dirty="0" smtClean="0">
                <a:solidFill>
                  <a:srgbClr val="F6B80A"/>
                </a:solidFill>
              </a:rPr>
            </a:br>
            <a:r>
              <a:rPr lang="fr-FR" sz="3000" dirty="0" smtClean="0">
                <a:solidFill>
                  <a:srgbClr val="F6B80A"/>
                </a:solidFill>
              </a:rPr>
              <a:t>renouer avec </a:t>
            </a:r>
            <a:r>
              <a:rPr lang="fr-FR" sz="3000" dirty="0">
                <a:solidFill>
                  <a:srgbClr val="F6B80A"/>
                </a:solidFill>
              </a:rPr>
              <a:t>une vie sociale </a:t>
            </a:r>
            <a:r>
              <a:rPr lang="fr-FR" sz="3000" dirty="0" smtClean="0">
                <a:solidFill>
                  <a:srgbClr val="F6B80A"/>
                </a:solidFill>
              </a:rPr>
              <a:t>à laquelle chacun aspire</a:t>
            </a:r>
          </a:p>
          <a:p>
            <a:pPr algn="l"/>
            <a:endParaRPr lang="fr-FR" dirty="0">
              <a:solidFill>
                <a:srgbClr val="F6B80A"/>
              </a:solidFill>
            </a:endParaRPr>
          </a:p>
          <a:p>
            <a:pPr algn="l"/>
            <a:r>
              <a:rPr lang="fr-FR" sz="4200" b="1" dirty="0" smtClean="0">
                <a:solidFill>
                  <a:schemeClr val="bg1"/>
                </a:solidFill>
              </a:rPr>
              <a:t>.02</a:t>
            </a:r>
            <a:br>
              <a:rPr lang="fr-FR" sz="4200" b="1" dirty="0" smtClean="0">
                <a:solidFill>
                  <a:schemeClr val="bg1"/>
                </a:solidFill>
              </a:rPr>
            </a:br>
            <a:r>
              <a:rPr lang="fr-FR" sz="4200" b="1" dirty="0" smtClean="0">
                <a:solidFill>
                  <a:schemeClr val="bg1"/>
                </a:solidFill>
              </a:rPr>
              <a:t>Une accroche #</a:t>
            </a:r>
            <a:r>
              <a:rPr lang="fr-FR" sz="4200" b="1" dirty="0" err="1" smtClean="0">
                <a:solidFill>
                  <a:schemeClr val="bg1"/>
                </a:solidFill>
              </a:rPr>
              <a:t>pourquoijelefais</a:t>
            </a:r>
            <a:r>
              <a:rPr lang="fr-FR" sz="4200" b="1" dirty="0" smtClean="0">
                <a:solidFill>
                  <a:schemeClr val="bg1"/>
                </a:solidFill>
              </a:rPr>
              <a:t> :</a:t>
            </a:r>
            <a:endParaRPr lang="fr-FR" sz="4200" b="1" dirty="0">
              <a:solidFill>
                <a:schemeClr val="bg1"/>
              </a:solidFill>
            </a:endParaRPr>
          </a:p>
          <a:p>
            <a:pPr algn="l">
              <a:spcBef>
                <a:spcPts val="0"/>
              </a:spcBef>
            </a:pPr>
            <a:r>
              <a:rPr lang="fr-FR" sz="3000" dirty="0">
                <a:solidFill>
                  <a:srgbClr val="F6B80A"/>
                </a:solidFill>
              </a:rPr>
              <a:t>P</a:t>
            </a:r>
            <a:r>
              <a:rPr lang="fr-FR" sz="3000" dirty="0" smtClean="0">
                <a:solidFill>
                  <a:srgbClr val="F6B80A"/>
                </a:solidFill>
              </a:rPr>
              <a:t>our motiver </a:t>
            </a:r>
            <a:r>
              <a:rPr lang="fr-FR" sz="3000" dirty="0">
                <a:solidFill>
                  <a:srgbClr val="F6B80A"/>
                </a:solidFill>
              </a:rPr>
              <a:t>à </a:t>
            </a:r>
            <a:r>
              <a:rPr lang="fr-FR" sz="3000" dirty="0" smtClean="0">
                <a:solidFill>
                  <a:srgbClr val="F6B80A"/>
                </a:solidFill>
              </a:rPr>
              <a:t>respecter ensemble </a:t>
            </a:r>
            <a:r>
              <a:rPr lang="fr-FR" sz="3000" dirty="0">
                <a:solidFill>
                  <a:srgbClr val="F6B80A"/>
                </a:solidFill>
              </a:rPr>
              <a:t>les gestes barrières</a:t>
            </a:r>
            <a:r>
              <a:rPr lang="fr-FR" dirty="0">
                <a:solidFill>
                  <a:srgbClr val="F6B80A"/>
                </a:solidFill>
              </a:rPr>
              <a:t> </a:t>
            </a:r>
            <a:r>
              <a:rPr lang="fr-FR" dirty="0" smtClean="0">
                <a:solidFill>
                  <a:srgbClr val="F6B80A"/>
                </a:solidFill>
              </a:rPr>
              <a:t/>
            </a:r>
            <a:br>
              <a:rPr lang="fr-FR" dirty="0" smtClean="0">
                <a:solidFill>
                  <a:srgbClr val="F6B80A"/>
                </a:solidFill>
              </a:rPr>
            </a:br>
            <a:endParaRPr lang="fr-FR" dirty="0" smtClean="0">
              <a:solidFill>
                <a:srgbClr val="F6B80A"/>
              </a:solidFill>
            </a:endParaRPr>
          </a:p>
          <a:p>
            <a:pPr algn="l">
              <a:spcBef>
                <a:spcPts val="0"/>
              </a:spcBef>
            </a:pPr>
            <a:r>
              <a:rPr lang="fr-FR" sz="4200" b="1" dirty="0" smtClean="0">
                <a:solidFill>
                  <a:schemeClr val="bg1"/>
                </a:solidFill>
              </a:rPr>
              <a:t>.03</a:t>
            </a:r>
            <a:br>
              <a:rPr lang="fr-FR" sz="4200" b="1" dirty="0" smtClean="0">
                <a:solidFill>
                  <a:schemeClr val="bg1"/>
                </a:solidFill>
              </a:rPr>
            </a:br>
            <a:r>
              <a:rPr lang="fr-FR" sz="4200" b="1" dirty="0" smtClean="0">
                <a:solidFill>
                  <a:schemeClr val="bg1"/>
                </a:solidFill>
              </a:rPr>
              <a:t>Un collectif de partenaires :</a:t>
            </a:r>
            <a:br>
              <a:rPr lang="fr-FR" sz="4200" b="1" dirty="0" smtClean="0">
                <a:solidFill>
                  <a:schemeClr val="bg1"/>
                </a:solidFill>
              </a:rPr>
            </a:br>
            <a:r>
              <a:rPr lang="fr-FR" sz="3000" dirty="0">
                <a:solidFill>
                  <a:srgbClr val="F6B80A"/>
                </a:solidFill>
              </a:rPr>
              <a:t>L’Agence régionale de santé vous propose de rejoindre un collectif de partenaires régionaux </a:t>
            </a:r>
            <a:r>
              <a:rPr lang="fr-FR" sz="3000" dirty="0" smtClean="0">
                <a:solidFill>
                  <a:srgbClr val="F6B80A"/>
                </a:solidFill>
              </a:rPr>
              <a:t>qui s’engagent pour </a:t>
            </a:r>
            <a:r>
              <a:rPr lang="fr-FR" sz="3000" dirty="0">
                <a:solidFill>
                  <a:srgbClr val="F6B80A"/>
                </a:solidFill>
              </a:rPr>
              <a:t>mobiliser la </a:t>
            </a:r>
            <a:r>
              <a:rPr lang="fr-FR" sz="3000" dirty="0" smtClean="0">
                <a:solidFill>
                  <a:srgbClr val="F6B80A"/>
                </a:solidFill>
              </a:rPr>
              <a:t>population régionale </a:t>
            </a:r>
            <a:r>
              <a:rPr lang="fr-FR" sz="3000" dirty="0">
                <a:solidFill>
                  <a:srgbClr val="F6B80A"/>
                </a:solidFill>
              </a:rPr>
              <a:t>autour du respect des gestes barrières </a:t>
            </a:r>
            <a:r>
              <a:rPr lang="fr-FR" sz="3000" dirty="0" smtClean="0">
                <a:solidFill>
                  <a:srgbClr val="F6B80A"/>
                </a:solidFill>
              </a:rPr>
              <a:t>et maîtriser l’épidémie</a:t>
            </a:r>
            <a:endParaRPr lang="fr-FR" sz="3000" dirty="0">
              <a:solidFill>
                <a:srgbClr val="F6B80A"/>
              </a:solidFill>
            </a:endParaRPr>
          </a:p>
          <a:p>
            <a:pPr>
              <a:spcBef>
                <a:spcPts val="0"/>
              </a:spcBef>
            </a:pPr>
            <a:endParaRPr lang="fr-FR" sz="4200" b="1" dirty="0">
              <a:solidFill>
                <a:schemeClr val="bg1"/>
              </a:solidFill>
            </a:endParaRPr>
          </a:p>
          <a:p>
            <a:endParaRPr lang="fr-FR" dirty="0">
              <a:solidFill>
                <a:srgbClr val="F6B80A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385" y="1196752"/>
            <a:ext cx="2529302" cy="299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261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r-FR" sz="4000" b="1" dirty="0" smtClean="0">
                <a:solidFill>
                  <a:srgbClr val="F6B80A"/>
                </a:solidFill>
              </a:rPr>
              <a:t>Campagne #</a:t>
            </a:r>
            <a:r>
              <a:rPr lang="fr-FR" sz="4000" b="1" dirty="0" err="1" smtClean="0">
                <a:solidFill>
                  <a:srgbClr val="F6B80A"/>
                </a:solidFill>
              </a:rPr>
              <a:t>pourquoijelefais</a:t>
            </a:r>
            <a:r>
              <a:rPr lang="fr-FR" sz="4000" b="1" dirty="0">
                <a:solidFill>
                  <a:srgbClr val="F6B80A"/>
                </a:solidFill>
              </a:rPr>
              <a:t> </a:t>
            </a:r>
            <a:r>
              <a:rPr lang="fr-FR" sz="4000" b="1" dirty="0" smtClean="0">
                <a:solidFill>
                  <a:srgbClr val="F6B80A"/>
                </a:solidFill>
              </a:rPr>
              <a:t>: </a:t>
            </a:r>
            <a:r>
              <a:rPr lang="fr-FR" dirty="0" smtClean="0">
                <a:solidFill>
                  <a:srgbClr val="F6B80A"/>
                </a:solidFill>
              </a:rPr>
              <a:t/>
            </a:r>
            <a:br>
              <a:rPr lang="fr-FR" dirty="0" smtClean="0">
                <a:solidFill>
                  <a:srgbClr val="F6B80A"/>
                </a:solidFill>
              </a:rPr>
            </a:br>
            <a:r>
              <a:rPr lang="fr-FR" sz="5400" b="1" dirty="0" smtClean="0">
                <a:solidFill>
                  <a:schemeClr val="bg1"/>
                </a:solidFill>
              </a:rPr>
              <a:t>un site dédié</a:t>
            </a:r>
            <a:endParaRPr lang="fr-FR" sz="5400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5536" y="1916832"/>
            <a:ext cx="8352928" cy="468052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fr-FR" b="1" dirty="0" smtClean="0">
                <a:solidFill>
                  <a:schemeClr val="bg1"/>
                </a:solidFill>
              </a:rPr>
              <a:t/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/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/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/>
            </a:r>
            <a:br>
              <a:rPr lang="fr-FR" b="1" dirty="0" smtClean="0">
                <a:solidFill>
                  <a:schemeClr val="bg1"/>
                </a:solidFill>
              </a:rPr>
            </a:b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107503" y="1916832"/>
            <a:ext cx="8968389" cy="4752528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FR" sz="10600" b="1" dirty="0" smtClean="0">
                <a:solidFill>
                  <a:schemeClr val="bg1"/>
                </a:solidFill>
              </a:rPr>
              <a:t> </a:t>
            </a:r>
            <a:r>
              <a:rPr lang="fr-FR" sz="9600" b="1" dirty="0">
                <a:solidFill>
                  <a:srgbClr val="F6B80A"/>
                </a:solidFill>
              </a:rPr>
              <a:t>www.pourquoijelefais.fr</a:t>
            </a:r>
          </a:p>
          <a:p>
            <a:pPr algn="l">
              <a:spcBef>
                <a:spcPts val="0"/>
              </a:spcBef>
            </a:pPr>
            <a:endParaRPr lang="fr-FR" sz="4000" b="1" dirty="0" smtClean="0">
              <a:solidFill>
                <a:srgbClr val="F6B80A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4000" b="1" dirty="0">
                <a:solidFill>
                  <a:schemeClr val="bg1"/>
                </a:solidFill>
              </a:rPr>
              <a:t>a</a:t>
            </a:r>
            <a:r>
              <a:rPr lang="fr-FR" sz="4000" b="1" dirty="0" smtClean="0">
                <a:solidFill>
                  <a:schemeClr val="bg1"/>
                </a:solidFill>
              </a:rPr>
              <a:t>vec </a:t>
            </a:r>
            <a:r>
              <a:rPr lang="fr-FR" sz="7700" b="1" dirty="0" smtClean="0">
                <a:solidFill>
                  <a:schemeClr val="bg1"/>
                </a:solidFill>
              </a:rPr>
              <a:t>60</a:t>
            </a:r>
            <a:r>
              <a:rPr lang="fr-FR" sz="4000" b="1" dirty="0" smtClean="0">
                <a:solidFill>
                  <a:schemeClr val="bg1"/>
                </a:solidFill>
              </a:rPr>
              <a:t> </a:t>
            </a:r>
            <a:r>
              <a:rPr lang="fr-FR" sz="4000" b="1" dirty="0">
                <a:solidFill>
                  <a:schemeClr val="bg1"/>
                </a:solidFill>
              </a:rPr>
              <a:t>supports </a:t>
            </a:r>
            <a:r>
              <a:rPr lang="fr-FR" sz="4000" b="1" dirty="0" smtClean="0">
                <a:solidFill>
                  <a:schemeClr val="bg1"/>
                </a:solidFill>
              </a:rPr>
              <a:t>à partager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fr-FR" sz="4000" b="1" dirty="0" smtClean="0">
                <a:solidFill>
                  <a:schemeClr val="bg1"/>
                </a:solidFill>
              </a:rPr>
              <a:t>différents formats pour Internet </a:t>
            </a:r>
            <a:r>
              <a:rPr lang="fr-FR" sz="4000" b="1" dirty="0">
                <a:solidFill>
                  <a:schemeClr val="bg1"/>
                </a:solidFill>
              </a:rPr>
              <a:t>et les réseaux sociaux</a:t>
            </a:r>
            <a:endParaRPr lang="fr-FR" sz="4000" b="1" dirty="0" smtClean="0">
              <a:solidFill>
                <a:schemeClr val="bg1"/>
              </a:solidFill>
            </a:endParaRPr>
          </a:p>
          <a:p>
            <a:pPr algn="l">
              <a:spcBef>
                <a:spcPts val="0"/>
              </a:spcBef>
            </a:pPr>
            <a:r>
              <a:rPr lang="fr-FR" sz="4000" b="1" dirty="0" smtClean="0">
                <a:solidFill>
                  <a:schemeClr val="bg1"/>
                </a:solidFill>
              </a:rPr>
              <a:t/>
            </a:r>
            <a:br>
              <a:rPr lang="fr-FR" sz="4000" b="1" dirty="0" smtClean="0">
                <a:solidFill>
                  <a:schemeClr val="bg1"/>
                </a:solidFill>
              </a:rPr>
            </a:br>
            <a:endParaRPr lang="fr-FR" b="1" dirty="0" smtClean="0">
              <a:solidFill>
                <a:schemeClr val="bg1"/>
              </a:solidFill>
            </a:endParaRPr>
          </a:p>
          <a:p>
            <a:pPr algn="l">
              <a:spcBef>
                <a:spcPts val="0"/>
              </a:spcBef>
            </a:pPr>
            <a:r>
              <a:rPr lang="fr-FR" b="1" dirty="0" smtClean="0">
                <a:solidFill>
                  <a:schemeClr val="bg1"/>
                </a:solidFill>
              </a:rPr>
              <a:t/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/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> </a:t>
            </a:r>
          </a:p>
          <a:p>
            <a:pPr algn="l">
              <a:spcBef>
                <a:spcPts val="0"/>
              </a:spcBef>
            </a:pPr>
            <a:r>
              <a:rPr lang="fr-FR" b="1" dirty="0" smtClean="0">
                <a:solidFill>
                  <a:schemeClr val="bg1"/>
                </a:solidFill>
              </a:rPr>
              <a:t>		</a:t>
            </a:r>
          </a:p>
          <a:p>
            <a:pPr algn="l">
              <a:spcBef>
                <a:spcPts val="0"/>
              </a:spcBef>
            </a:pPr>
            <a:r>
              <a:rPr lang="fr-FR" b="1" dirty="0" smtClean="0">
                <a:solidFill>
                  <a:schemeClr val="bg1"/>
                </a:solidFill>
              </a:rPr>
              <a:t>		</a:t>
            </a:r>
          </a:p>
          <a:p>
            <a:pPr algn="l">
              <a:spcBef>
                <a:spcPts val="0"/>
              </a:spcBef>
            </a:pPr>
            <a:r>
              <a:rPr lang="fr-FR" b="1" dirty="0" smtClean="0">
                <a:solidFill>
                  <a:schemeClr val="bg1"/>
                </a:solidFill>
              </a:rPr>
              <a:t>		</a:t>
            </a:r>
          </a:p>
          <a:p>
            <a:pPr algn="l">
              <a:spcBef>
                <a:spcPts val="0"/>
              </a:spcBef>
            </a:pPr>
            <a:r>
              <a:rPr lang="fr-FR" b="1" dirty="0" smtClean="0">
                <a:solidFill>
                  <a:schemeClr val="bg1"/>
                </a:solidFill>
              </a:rPr>
              <a:t>		</a:t>
            </a:r>
          </a:p>
          <a:p>
            <a:pPr algn="l">
              <a:spcBef>
                <a:spcPts val="0"/>
              </a:spcBef>
            </a:pPr>
            <a:endParaRPr lang="fr-FR" b="1" dirty="0" smtClean="0">
              <a:solidFill>
                <a:schemeClr val="bg1"/>
              </a:solidFill>
            </a:endParaRPr>
          </a:p>
          <a:p>
            <a:pPr algn="l">
              <a:spcBef>
                <a:spcPts val="0"/>
              </a:spcBef>
            </a:pPr>
            <a:endParaRPr lang="fr-FR" b="1" dirty="0" smtClean="0">
              <a:solidFill>
                <a:schemeClr val="bg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293096"/>
            <a:ext cx="2210646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073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1470025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F6B80A"/>
                </a:solidFill>
              </a:rPr>
              <a:t>Campagne #</a:t>
            </a:r>
            <a:r>
              <a:rPr lang="fr-FR" sz="3600" b="1" dirty="0" err="1" smtClean="0">
                <a:solidFill>
                  <a:srgbClr val="F6B80A"/>
                </a:solidFill>
              </a:rPr>
              <a:t>pourquoijelefais</a:t>
            </a:r>
            <a:r>
              <a:rPr lang="fr-FR" sz="3600" b="1" dirty="0">
                <a:solidFill>
                  <a:srgbClr val="F6B80A"/>
                </a:solidFill>
              </a:rPr>
              <a:t> </a:t>
            </a:r>
            <a:r>
              <a:rPr lang="fr-FR" sz="3600" b="1" dirty="0" smtClean="0">
                <a:solidFill>
                  <a:srgbClr val="F6B80A"/>
                </a:solidFill>
              </a:rPr>
              <a:t>: </a:t>
            </a:r>
            <a:r>
              <a:rPr lang="fr-FR" sz="3600" dirty="0" smtClean="0">
                <a:solidFill>
                  <a:srgbClr val="F6B80A"/>
                </a:solidFill>
              </a:rPr>
              <a:t/>
            </a:r>
            <a:br>
              <a:rPr lang="fr-FR" sz="3600" dirty="0" smtClean="0">
                <a:solidFill>
                  <a:srgbClr val="F6B80A"/>
                </a:solidFill>
              </a:rPr>
            </a:br>
            <a:r>
              <a:rPr lang="fr-FR" sz="4900" b="1" dirty="0" smtClean="0">
                <a:solidFill>
                  <a:schemeClr val="bg1"/>
                </a:solidFill>
              </a:rPr>
              <a:t>des affiches territorialisées</a:t>
            </a:r>
            <a:endParaRPr lang="fr-FR" sz="4900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5536" y="1628800"/>
            <a:ext cx="8352928" cy="4968552"/>
          </a:xfrm>
        </p:spPr>
        <p:txBody>
          <a:bodyPr>
            <a:norm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fr-FR" sz="2800" b="1" dirty="0">
                <a:solidFill>
                  <a:schemeClr val="bg1"/>
                </a:solidFill>
              </a:rPr>
              <a:t>Pour pouvoir à nouveau…</a:t>
            </a:r>
            <a:br>
              <a:rPr lang="fr-FR" sz="2800" b="1" dirty="0">
                <a:solidFill>
                  <a:schemeClr val="bg1"/>
                </a:solidFill>
              </a:rPr>
            </a:br>
            <a:r>
              <a:rPr lang="fr-FR" sz="2400" b="1" dirty="0" smtClean="0">
                <a:solidFill>
                  <a:srgbClr val="F6B80A"/>
                </a:solidFill>
              </a:rPr>
              <a:t>« profiter </a:t>
            </a:r>
            <a:r>
              <a:rPr lang="fr-FR" sz="2400" b="1" dirty="0">
                <a:solidFill>
                  <a:srgbClr val="F6B80A"/>
                </a:solidFill>
              </a:rPr>
              <a:t>de la </a:t>
            </a:r>
            <a:r>
              <a:rPr lang="fr-FR" sz="2400" b="1" dirty="0" smtClean="0">
                <a:solidFill>
                  <a:srgbClr val="F6B80A"/>
                </a:solidFill>
              </a:rPr>
              <a:t>Sainte-Catherine »</a:t>
            </a:r>
            <a:endParaRPr lang="fr-FR" sz="2400" b="1" dirty="0">
              <a:solidFill>
                <a:srgbClr val="F6B80A"/>
              </a:solidFill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fr-FR" sz="2400" b="1" dirty="0" smtClean="0">
                <a:solidFill>
                  <a:srgbClr val="F6B80A"/>
                </a:solidFill>
              </a:rPr>
              <a:t>« chanter </a:t>
            </a:r>
            <a:r>
              <a:rPr lang="fr-FR" sz="2400" b="1" dirty="0">
                <a:solidFill>
                  <a:srgbClr val="F6B80A"/>
                </a:solidFill>
              </a:rPr>
              <a:t>aux </a:t>
            </a:r>
            <a:r>
              <a:rPr lang="fr-FR" sz="2400" b="1" dirty="0" err="1" smtClean="0">
                <a:solidFill>
                  <a:srgbClr val="F6B80A"/>
                </a:solidFill>
              </a:rPr>
              <a:t>Eurocks</a:t>
            </a:r>
            <a:r>
              <a:rPr lang="fr-FR" sz="2400" b="1" dirty="0" smtClean="0">
                <a:solidFill>
                  <a:srgbClr val="F6B80A"/>
                </a:solidFill>
              </a:rPr>
              <a:t> »</a:t>
            </a:r>
            <a:endParaRPr lang="fr-FR" sz="2400" b="1" dirty="0">
              <a:solidFill>
                <a:srgbClr val="F6B80A"/>
              </a:solidFill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fr-FR" sz="2400" b="1" dirty="0" smtClean="0">
                <a:solidFill>
                  <a:srgbClr val="F6B80A"/>
                </a:solidFill>
              </a:rPr>
              <a:t>« danser </a:t>
            </a:r>
            <a:r>
              <a:rPr lang="fr-FR" sz="2400" b="1" dirty="0">
                <a:solidFill>
                  <a:srgbClr val="F6B80A"/>
                </a:solidFill>
              </a:rPr>
              <a:t>au No Logo </a:t>
            </a:r>
            <a:r>
              <a:rPr lang="fr-FR" sz="2400" b="1" dirty="0" smtClean="0">
                <a:solidFill>
                  <a:srgbClr val="F6B80A"/>
                </a:solidFill>
              </a:rPr>
              <a:t>Festival »</a:t>
            </a:r>
            <a:endParaRPr lang="fr-FR" sz="2400" b="1" dirty="0">
              <a:solidFill>
                <a:srgbClr val="F6B80A"/>
              </a:solidFill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fr-FR" sz="2400" b="1" dirty="0" smtClean="0">
                <a:solidFill>
                  <a:srgbClr val="F6B80A"/>
                </a:solidFill>
              </a:rPr>
              <a:t>« profiter de la </a:t>
            </a:r>
            <a:r>
              <a:rPr lang="fr-FR" sz="2400" b="1" dirty="0">
                <a:solidFill>
                  <a:srgbClr val="F6B80A"/>
                </a:solidFill>
              </a:rPr>
              <a:t>Foire </a:t>
            </a:r>
            <a:r>
              <a:rPr lang="fr-FR" sz="2400" b="1" dirty="0" smtClean="0">
                <a:solidFill>
                  <a:srgbClr val="F6B80A"/>
                </a:solidFill>
              </a:rPr>
              <a:t>Comtoise »</a:t>
            </a:r>
            <a:endParaRPr lang="fr-FR" sz="2400" b="1" dirty="0">
              <a:solidFill>
                <a:srgbClr val="F6B80A"/>
              </a:solidFill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fr-FR" sz="2400" b="1" dirty="0" smtClean="0">
                <a:solidFill>
                  <a:srgbClr val="F6B80A"/>
                </a:solidFill>
              </a:rPr>
              <a:t>« s’émerveiller à Chalon </a:t>
            </a:r>
            <a:r>
              <a:rPr lang="fr-FR" sz="2400" b="1" dirty="0">
                <a:solidFill>
                  <a:srgbClr val="F6B80A"/>
                </a:solidFill>
              </a:rPr>
              <a:t>dans la </a:t>
            </a:r>
            <a:r>
              <a:rPr lang="fr-FR" sz="2400" b="1" dirty="0" smtClean="0">
                <a:solidFill>
                  <a:srgbClr val="F6B80A"/>
                </a:solidFill>
              </a:rPr>
              <a:t>rue »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fr-FR" sz="2400" b="1" dirty="0" smtClean="0">
                <a:solidFill>
                  <a:srgbClr val="F6B80A"/>
                </a:solidFill>
              </a:rPr>
              <a:t>« participer </a:t>
            </a:r>
            <a:r>
              <a:rPr lang="fr-FR" sz="2400" b="1" dirty="0">
                <a:solidFill>
                  <a:srgbClr val="F6B80A"/>
                </a:solidFill>
              </a:rPr>
              <a:t>au </a:t>
            </a:r>
            <a:r>
              <a:rPr lang="fr-FR" sz="2400" b="1" dirty="0" err="1">
                <a:solidFill>
                  <a:srgbClr val="F6B80A"/>
                </a:solidFill>
              </a:rPr>
              <a:t>VéloTour</a:t>
            </a:r>
            <a:r>
              <a:rPr lang="fr-FR" sz="2400" b="1" dirty="0">
                <a:solidFill>
                  <a:srgbClr val="F6B80A"/>
                </a:solidFill>
              </a:rPr>
              <a:t> de </a:t>
            </a:r>
            <a:r>
              <a:rPr lang="fr-FR" sz="2400" b="1" dirty="0" smtClean="0">
                <a:solidFill>
                  <a:srgbClr val="F6B80A"/>
                </a:solidFill>
              </a:rPr>
              <a:t>Dijon »</a:t>
            </a: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fr-FR" sz="2400" b="1" dirty="0" smtClean="0">
                <a:solidFill>
                  <a:srgbClr val="F6B80A"/>
                </a:solidFill>
              </a:rPr>
              <a:t>« fêter </a:t>
            </a:r>
            <a:r>
              <a:rPr lang="fr-FR" sz="2400" b="1" dirty="0">
                <a:solidFill>
                  <a:srgbClr val="F6B80A"/>
                </a:solidFill>
              </a:rPr>
              <a:t>les victoires de l’AJ </a:t>
            </a:r>
            <a:r>
              <a:rPr lang="fr-FR" sz="2400" b="1" dirty="0" smtClean="0">
                <a:solidFill>
                  <a:srgbClr val="F6B80A"/>
                </a:solidFill>
              </a:rPr>
              <a:t>Auxerre »</a:t>
            </a:r>
            <a:endParaRPr lang="fr-FR" sz="2400" b="1" dirty="0">
              <a:solidFill>
                <a:srgbClr val="F6B80A"/>
              </a:solidFill>
            </a:endParaRPr>
          </a:p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fr-FR" sz="2400" b="1" dirty="0" smtClean="0">
                <a:solidFill>
                  <a:srgbClr val="F6B80A"/>
                </a:solidFill>
              </a:rPr>
              <a:t>« swinguer </a:t>
            </a:r>
            <a:r>
              <a:rPr lang="fr-FR" sz="2400" b="1" dirty="0">
                <a:solidFill>
                  <a:srgbClr val="F6B80A"/>
                </a:solidFill>
              </a:rPr>
              <a:t>au D’Jazz Nevers </a:t>
            </a:r>
            <a:r>
              <a:rPr lang="fr-FR" sz="2400" b="1" dirty="0" smtClean="0">
                <a:solidFill>
                  <a:srgbClr val="F6B80A"/>
                </a:solidFill>
              </a:rPr>
              <a:t>Festival »</a:t>
            </a:r>
            <a:endParaRPr lang="fr-FR" sz="2400" b="1" dirty="0">
              <a:solidFill>
                <a:srgbClr val="F6B80A"/>
              </a:solidFill>
            </a:endParaRPr>
          </a:p>
          <a:p>
            <a:pPr algn="l">
              <a:spcBef>
                <a:spcPts val="0"/>
              </a:spcBef>
            </a:pPr>
            <a:endParaRPr lang="fr-FR" sz="4300" b="1" dirty="0" smtClean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5151914" y="1721906"/>
            <a:ext cx="2728827" cy="317118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7794" y="4152504"/>
            <a:ext cx="2691153" cy="2705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733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999" y="111888"/>
            <a:ext cx="8928992" cy="1470025"/>
          </a:xfrm>
        </p:spPr>
        <p:txBody>
          <a:bodyPr>
            <a:normAutofit fontScale="90000"/>
          </a:bodyPr>
          <a:lstStyle/>
          <a:p>
            <a:r>
              <a:rPr lang="fr-FR" sz="4000" b="1" dirty="0" smtClean="0">
                <a:solidFill>
                  <a:srgbClr val="F6B80A"/>
                </a:solidFill>
              </a:rPr>
              <a:t>Campagne #</a:t>
            </a:r>
            <a:r>
              <a:rPr lang="fr-FR" sz="4000" b="1" dirty="0" err="1" smtClean="0">
                <a:solidFill>
                  <a:srgbClr val="F6B80A"/>
                </a:solidFill>
              </a:rPr>
              <a:t>pourquoijelefais</a:t>
            </a:r>
            <a:r>
              <a:rPr lang="fr-FR" sz="4000" b="1" dirty="0">
                <a:solidFill>
                  <a:srgbClr val="F6B80A"/>
                </a:solidFill>
              </a:rPr>
              <a:t> </a:t>
            </a:r>
            <a:r>
              <a:rPr lang="fr-FR" sz="4000" b="1" dirty="0" smtClean="0">
                <a:solidFill>
                  <a:srgbClr val="F6B80A"/>
                </a:solidFill>
              </a:rPr>
              <a:t>: </a:t>
            </a:r>
            <a:r>
              <a:rPr lang="fr-FR" dirty="0" smtClean="0">
                <a:solidFill>
                  <a:srgbClr val="F6B80A"/>
                </a:solidFill>
              </a:rPr>
              <a:t/>
            </a:r>
            <a:br>
              <a:rPr lang="fr-FR" dirty="0" smtClean="0">
                <a:solidFill>
                  <a:srgbClr val="F6B80A"/>
                </a:solidFill>
              </a:rPr>
            </a:br>
            <a:r>
              <a:rPr lang="fr-FR" sz="5400" b="1" dirty="0" smtClean="0">
                <a:solidFill>
                  <a:schemeClr val="bg1"/>
                </a:solidFill>
              </a:rPr>
              <a:t>des affiches thématisées</a:t>
            </a:r>
            <a:endParaRPr lang="fr-FR" sz="5400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5536" y="1916832"/>
            <a:ext cx="8352928" cy="4680520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fr-FR" sz="2800" b="1" dirty="0">
                <a:solidFill>
                  <a:schemeClr val="bg1"/>
                </a:solidFill>
              </a:rPr>
              <a:t>Pour pouvoir à </a:t>
            </a:r>
            <a:r>
              <a:rPr lang="fr-FR" sz="2800" b="1" dirty="0" smtClean="0">
                <a:solidFill>
                  <a:schemeClr val="bg1"/>
                </a:solidFill>
              </a:rPr>
              <a:t>nouveau…</a:t>
            </a:r>
            <a:br>
              <a:rPr lang="fr-FR" sz="2800" b="1" dirty="0" smtClean="0">
                <a:solidFill>
                  <a:schemeClr val="bg1"/>
                </a:solidFill>
              </a:rPr>
            </a:br>
            <a:endParaRPr lang="fr-FR" sz="1050" b="1" dirty="0" smtClean="0">
              <a:solidFill>
                <a:schemeClr val="bg1"/>
              </a:solidFill>
            </a:endParaRPr>
          </a:p>
          <a:p>
            <a:pPr algn="l">
              <a:spcBef>
                <a:spcPts val="0"/>
              </a:spcBef>
            </a:pPr>
            <a:r>
              <a:rPr lang="fr-FR" sz="2500" b="1" dirty="0" smtClean="0">
                <a:solidFill>
                  <a:srgbClr val="F6B80A"/>
                </a:solidFill>
              </a:rPr>
              <a:t>« embrasser </a:t>
            </a:r>
            <a:r>
              <a:rPr lang="fr-FR" sz="2500" b="1" dirty="0">
                <a:solidFill>
                  <a:srgbClr val="F6B80A"/>
                </a:solidFill>
              </a:rPr>
              <a:t>mes </a:t>
            </a:r>
            <a:r>
              <a:rPr lang="fr-FR" sz="2500" b="1" dirty="0" smtClean="0">
                <a:solidFill>
                  <a:srgbClr val="F6B80A"/>
                </a:solidFill>
              </a:rPr>
              <a:t>petits-enfants »</a:t>
            </a:r>
            <a:endParaRPr lang="fr-FR" sz="2500" b="1" dirty="0">
              <a:solidFill>
                <a:srgbClr val="F6B80A"/>
              </a:solidFill>
            </a:endParaRPr>
          </a:p>
          <a:p>
            <a:pPr algn="l">
              <a:spcBef>
                <a:spcPts val="0"/>
              </a:spcBef>
            </a:pPr>
            <a:r>
              <a:rPr lang="fr-FR" sz="2500" b="1" dirty="0" smtClean="0">
                <a:solidFill>
                  <a:srgbClr val="F6B80A"/>
                </a:solidFill>
              </a:rPr>
              <a:t>« voyager pour les vacances »</a:t>
            </a:r>
          </a:p>
          <a:p>
            <a:pPr algn="l">
              <a:spcBef>
                <a:spcPts val="0"/>
              </a:spcBef>
            </a:pPr>
            <a:r>
              <a:rPr lang="fr-FR" sz="2500" b="1" dirty="0" smtClean="0">
                <a:solidFill>
                  <a:srgbClr val="F6B80A"/>
                </a:solidFill>
              </a:rPr>
              <a:t>« partager </a:t>
            </a:r>
            <a:r>
              <a:rPr lang="fr-FR" sz="2500" b="1" dirty="0">
                <a:solidFill>
                  <a:srgbClr val="F6B80A"/>
                </a:solidFill>
              </a:rPr>
              <a:t>un repas avec mes </a:t>
            </a:r>
            <a:r>
              <a:rPr lang="fr-FR" sz="2500" b="1" dirty="0" smtClean="0">
                <a:solidFill>
                  <a:srgbClr val="F6B80A"/>
                </a:solidFill>
              </a:rPr>
              <a:t>amis »</a:t>
            </a:r>
            <a:endParaRPr lang="fr-FR" sz="2500" b="1" dirty="0">
              <a:solidFill>
                <a:srgbClr val="F6B80A"/>
              </a:solidFill>
            </a:endParaRPr>
          </a:p>
          <a:p>
            <a:pPr algn="l">
              <a:spcBef>
                <a:spcPts val="0"/>
              </a:spcBef>
            </a:pPr>
            <a:r>
              <a:rPr lang="fr-FR" sz="2500" b="1" dirty="0" smtClean="0">
                <a:solidFill>
                  <a:srgbClr val="F6B80A"/>
                </a:solidFill>
              </a:rPr>
              <a:t>« soutenir </a:t>
            </a:r>
            <a:r>
              <a:rPr lang="fr-FR" sz="2500" b="1" dirty="0">
                <a:solidFill>
                  <a:srgbClr val="F6B80A"/>
                </a:solidFill>
              </a:rPr>
              <a:t>mon club de </a:t>
            </a:r>
            <a:r>
              <a:rPr lang="fr-FR" sz="2500" b="1" dirty="0" smtClean="0">
                <a:solidFill>
                  <a:srgbClr val="F6B80A"/>
                </a:solidFill>
              </a:rPr>
              <a:t>sport »</a:t>
            </a:r>
            <a:endParaRPr lang="fr-FR" sz="2500" b="1" dirty="0">
              <a:solidFill>
                <a:srgbClr val="F6B80A"/>
              </a:solidFill>
            </a:endParaRPr>
          </a:p>
          <a:p>
            <a:pPr algn="l">
              <a:spcBef>
                <a:spcPts val="0"/>
              </a:spcBef>
            </a:pPr>
            <a:r>
              <a:rPr lang="fr-FR" sz="2500" b="1" dirty="0" smtClean="0">
                <a:solidFill>
                  <a:srgbClr val="F6B80A"/>
                </a:solidFill>
              </a:rPr>
              <a:t>« faire </a:t>
            </a:r>
            <a:r>
              <a:rPr lang="fr-FR" sz="2500" b="1" dirty="0">
                <a:solidFill>
                  <a:srgbClr val="F6B80A"/>
                </a:solidFill>
              </a:rPr>
              <a:t>la fête en </a:t>
            </a:r>
            <a:r>
              <a:rPr lang="fr-FR" sz="2500" b="1" dirty="0" smtClean="0">
                <a:solidFill>
                  <a:srgbClr val="F6B80A"/>
                </a:solidFill>
              </a:rPr>
              <a:t>concert »</a:t>
            </a:r>
            <a:endParaRPr lang="fr-FR" sz="2500" b="1" dirty="0">
              <a:solidFill>
                <a:srgbClr val="F6B80A"/>
              </a:solidFill>
            </a:endParaRPr>
          </a:p>
          <a:p>
            <a:pPr>
              <a:spcBef>
                <a:spcPts val="0"/>
              </a:spcBef>
            </a:pPr>
            <a:endParaRPr lang="fr-FR" sz="4300" b="1" dirty="0" smtClean="0">
              <a:solidFill>
                <a:srgbClr val="F6B80A"/>
              </a:solidFill>
            </a:endParaRPr>
          </a:p>
          <a:p>
            <a:pPr>
              <a:spcBef>
                <a:spcPts val="0"/>
              </a:spcBef>
            </a:pPr>
            <a:endParaRPr lang="fr-FR" sz="4300" b="1" dirty="0" smtClean="0">
              <a:solidFill>
                <a:schemeClr val="bg1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00000">
            <a:off x="5580466" y="1562848"/>
            <a:ext cx="3227136" cy="302435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0000">
            <a:off x="4517593" y="4059011"/>
            <a:ext cx="3024336" cy="235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9767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794</Words>
  <Application>Microsoft Office PowerPoint</Application>
  <PresentationFormat>Affichage à l'écran (4:3)</PresentationFormat>
  <Paragraphs>92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Arial</vt:lpstr>
      <vt:lpstr>Calibri</vt:lpstr>
      <vt:lpstr>Thème Office</vt:lpstr>
      <vt:lpstr>Plan d’action prévention COVID19 Promotion des gestes barrières</vt:lpstr>
      <vt:lpstr>2 axes de prévention</vt:lpstr>
      <vt:lpstr>La sensibilisation/formation de relais auprès de publics prioritaires</vt:lpstr>
      <vt:lpstr>La sensibilisation/formation de relais auprès de publics prioritaires</vt:lpstr>
      <vt:lpstr>Campagne grand public #pourquoijelefais</vt:lpstr>
      <vt:lpstr>Campagne #pourquoijelefais :  un concept imaginé</vt:lpstr>
      <vt:lpstr>Campagne #pourquoijelefais :  un site dédié</vt:lpstr>
      <vt:lpstr>Campagne #pourquoijelefais :  des affiches territorialisées</vt:lpstr>
      <vt:lpstr>Campagne #pourquoijelefais :  des affiches thématisées</vt:lpstr>
      <vt:lpstr>Campagne #pourquoijelefais :  des vidéos engagées</vt:lpstr>
      <vt:lpstr>Campagne #pourquoijelefais :  des tutos avisés</vt:lpstr>
      <vt:lpstr>Campagne #pourquoijelefais :  un événementiel décalé</vt:lpstr>
      <vt:lpstr>Campagne #pourquoijelefais :  des supports à s’approprier !</vt:lpstr>
      <vt:lpstr>Campagne #pourquoijelefais :  Une question à poser ?</vt:lpstr>
    </vt:vector>
  </TitlesOfParts>
  <Company>Ministères Chargés des Affaires Sociales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Solene Boichat</dc:creator>
  <cp:lastModifiedBy>CHEVALET, Fabienne</cp:lastModifiedBy>
  <cp:revision>66</cp:revision>
  <dcterms:created xsi:type="dcterms:W3CDTF">2020-11-24T15:38:02Z</dcterms:created>
  <dcterms:modified xsi:type="dcterms:W3CDTF">2020-11-28T20:23:34Z</dcterms:modified>
</cp:coreProperties>
</file>