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70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7DF-9DE0-434D-AD1D-2F85EB4FD959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FC06-5485-4B1C-878E-3A98A67F5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372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7DF-9DE0-434D-AD1D-2F85EB4FD959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FC06-5485-4B1C-878E-3A98A67F5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309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7DF-9DE0-434D-AD1D-2F85EB4FD959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FC06-5485-4B1C-878E-3A98A67F5F5E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2227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7DF-9DE0-434D-AD1D-2F85EB4FD959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FC06-5485-4B1C-878E-3A98A67F5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232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7DF-9DE0-434D-AD1D-2F85EB4FD959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FC06-5485-4B1C-878E-3A98A67F5F5E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9929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7DF-9DE0-434D-AD1D-2F85EB4FD959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FC06-5485-4B1C-878E-3A98A67F5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953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7DF-9DE0-434D-AD1D-2F85EB4FD959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FC06-5485-4B1C-878E-3A98A67F5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689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7DF-9DE0-434D-AD1D-2F85EB4FD959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FC06-5485-4B1C-878E-3A98A67F5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117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7DF-9DE0-434D-AD1D-2F85EB4FD959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FC06-5485-4B1C-878E-3A98A67F5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0208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7DF-9DE0-434D-AD1D-2F85EB4FD959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FC06-5485-4B1C-878E-3A98A67F5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3099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7DF-9DE0-434D-AD1D-2F85EB4FD959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FC06-5485-4B1C-878E-3A98A67F5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492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7DF-9DE0-434D-AD1D-2F85EB4FD959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FC06-5485-4B1C-878E-3A98A67F5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66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7DF-9DE0-434D-AD1D-2F85EB4FD959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FC06-5485-4B1C-878E-3A98A67F5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75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7DF-9DE0-434D-AD1D-2F85EB4FD959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FC06-5485-4B1C-878E-3A98A67F5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322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7DF-9DE0-434D-AD1D-2F85EB4FD959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FC06-5485-4B1C-878E-3A98A67F5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4880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7DF-9DE0-434D-AD1D-2F85EB4FD959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FC06-5485-4B1C-878E-3A98A67F5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790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A97DF-9DE0-434D-AD1D-2F85EB4FD959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A70FC06-5485-4B1C-878E-3A98A67F5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2513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02CCF8-EFAA-4A8B-88DF-5F3100E58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180" y="2332614"/>
            <a:ext cx="7766936" cy="1646302"/>
          </a:xfrm>
        </p:spPr>
        <p:txBody>
          <a:bodyPr>
            <a:no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</a:rPr>
              <a:t>BIVIERS</a:t>
            </a:r>
            <a:br>
              <a:rPr lang="fr-FR" sz="6000" dirty="0">
                <a:solidFill>
                  <a:schemeClr val="bg1"/>
                </a:solidFill>
              </a:rPr>
            </a:br>
            <a:r>
              <a:rPr lang="fr-FR" sz="6000" dirty="0">
                <a:solidFill>
                  <a:schemeClr val="bg1"/>
                </a:solidFill>
              </a:rPr>
              <a:t>Aménagement Urbain</a:t>
            </a:r>
            <a:br>
              <a:rPr lang="fr-FR" sz="6000" dirty="0">
                <a:solidFill>
                  <a:schemeClr val="bg1"/>
                </a:solidFill>
              </a:rPr>
            </a:br>
            <a:r>
              <a:rPr lang="fr-FR" sz="6000" dirty="0">
                <a:solidFill>
                  <a:schemeClr val="bg1"/>
                </a:solidFill>
              </a:rPr>
              <a:t>Route de Meylan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E5E705D-D407-4197-84A9-0CCB2AB33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0844" y="5712431"/>
            <a:ext cx="3178003" cy="966150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Réunion Publique</a:t>
            </a:r>
          </a:p>
          <a:p>
            <a:r>
              <a:rPr lang="fr-FR" sz="2400" dirty="0">
                <a:solidFill>
                  <a:schemeClr val="bg1"/>
                </a:solidFill>
              </a:rPr>
              <a:t>01 décembre 2021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8C88FC-481E-483E-993C-DEE11CD01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878" y="4886939"/>
            <a:ext cx="2980452" cy="16144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3082DE-02FF-4CF3-A6BE-0DF28538F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224" y="4709710"/>
            <a:ext cx="3553258" cy="196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79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CC236B-9516-42F2-8A78-15A1FA673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56" y="208908"/>
            <a:ext cx="8596668" cy="1320800"/>
          </a:xfrm>
        </p:spPr>
        <p:txBody>
          <a:bodyPr/>
          <a:lstStyle/>
          <a:p>
            <a:r>
              <a:rPr lang="fr-FR" dirty="0"/>
              <a:t>Le principe de circulation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585B177-7B95-4E61-BB18-8C42E9DDC167}"/>
              </a:ext>
            </a:extLst>
          </p:cNvPr>
          <p:cNvSpPr txBox="1">
            <a:spLocks/>
          </p:cNvSpPr>
          <p:nvPr/>
        </p:nvSpPr>
        <p:spPr>
          <a:xfrm>
            <a:off x="102742" y="1736333"/>
            <a:ext cx="3493213" cy="4366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fr-FR" sz="2000" dirty="0"/>
          </a:p>
          <a:p>
            <a:r>
              <a:rPr lang="fr-FR" sz="2000" dirty="0"/>
              <a:t>Entre l’arrêt de bus et le Chemin de la </a:t>
            </a:r>
            <a:r>
              <a:rPr lang="fr-FR" sz="2000" dirty="0" err="1"/>
              <a:t>Grivelière</a:t>
            </a:r>
            <a:r>
              <a:rPr lang="fr-FR" sz="2000" dirty="0"/>
              <a:t> = régime de Priorité direction Meylan</a:t>
            </a:r>
          </a:p>
          <a:p>
            <a:r>
              <a:rPr lang="fr-FR" sz="2000" dirty="0"/>
              <a:t>Autres secteurs  = double sens croisement au pas</a:t>
            </a:r>
          </a:p>
          <a:p>
            <a:pPr marL="0" indent="0">
              <a:buNone/>
            </a:pPr>
            <a:endParaRPr lang="fr-FR" sz="2000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4C01F391-4959-4BF8-A68C-71B67AC9A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0162" y="755151"/>
            <a:ext cx="7827067" cy="5944608"/>
          </a:xfrm>
        </p:spPr>
      </p:pic>
    </p:spTree>
    <p:extLst>
      <p:ext uri="{BB962C8B-B14F-4D97-AF65-F5344CB8AC3E}">
        <p14:creationId xmlns:p14="http://schemas.microsoft.com/office/powerpoint/2010/main" val="1314232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CC236B-9516-42F2-8A78-15A1FA673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56" y="208908"/>
            <a:ext cx="8596668" cy="1320800"/>
          </a:xfrm>
        </p:spPr>
        <p:txBody>
          <a:bodyPr/>
          <a:lstStyle/>
          <a:p>
            <a:r>
              <a:rPr lang="fr-FR" dirty="0"/>
              <a:t>Le profil de voirie projet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C21E0B9-DCD3-4800-8310-3C0FF3990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2539" y="931865"/>
            <a:ext cx="8465905" cy="5926135"/>
          </a:xfr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585B177-7B95-4E61-BB18-8C42E9DDC167}"/>
              </a:ext>
            </a:extLst>
          </p:cNvPr>
          <p:cNvSpPr txBox="1">
            <a:spLocks/>
          </p:cNvSpPr>
          <p:nvPr/>
        </p:nvSpPr>
        <p:spPr>
          <a:xfrm>
            <a:off x="294527" y="1736333"/>
            <a:ext cx="2911010" cy="4366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fr-FR" sz="2000" dirty="0"/>
          </a:p>
          <a:p>
            <a:pPr algn="just"/>
            <a:r>
              <a:rPr lang="fr-FR" sz="2000" dirty="0"/>
              <a:t>Pente de 2% vers le centre de la voie</a:t>
            </a:r>
          </a:p>
          <a:p>
            <a:pPr algn="just"/>
            <a:r>
              <a:rPr lang="fr-FR" sz="2000" dirty="0"/>
              <a:t>Fonction des seuils existants conservés</a:t>
            </a:r>
          </a:p>
          <a:p>
            <a:pPr algn="just"/>
            <a:r>
              <a:rPr lang="fr-FR" sz="2000" dirty="0"/>
              <a:t>Le piéton chemine sur la totalité de la chaussée</a:t>
            </a:r>
          </a:p>
          <a:p>
            <a:pPr marL="0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356836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CC236B-9516-42F2-8A78-15A1FA673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56" y="208908"/>
            <a:ext cx="8596668" cy="1320800"/>
          </a:xfrm>
        </p:spPr>
        <p:txBody>
          <a:bodyPr/>
          <a:lstStyle/>
          <a:p>
            <a:r>
              <a:rPr lang="fr-FR" dirty="0"/>
              <a:t>Les Plateaux « surélevés »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585B177-7B95-4E61-BB18-8C42E9DDC167}"/>
              </a:ext>
            </a:extLst>
          </p:cNvPr>
          <p:cNvSpPr txBox="1">
            <a:spLocks/>
          </p:cNvSpPr>
          <p:nvPr/>
        </p:nvSpPr>
        <p:spPr>
          <a:xfrm>
            <a:off x="315416" y="934521"/>
            <a:ext cx="4318192" cy="1973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fr-FR" sz="2000" dirty="0"/>
          </a:p>
          <a:p>
            <a:pPr algn="just"/>
            <a:r>
              <a:rPr lang="fr-FR" sz="2000" dirty="0"/>
              <a:t>Chemin de l’Eglise</a:t>
            </a:r>
          </a:p>
          <a:p>
            <a:pPr algn="just"/>
            <a:r>
              <a:rPr lang="fr-FR" sz="2000" dirty="0"/>
              <a:t>Chemin de la </a:t>
            </a:r>
            <a:r>
              <a:rPr lang="fr-FR" sz="2000" dirty="0" err="1"/>
              <a:t>Grivelière</a:t>
            </a:r>
            <a:endParaRPr lang="fr-FR" sz="2000" dirty="0"/>
          </a:p>
          <a:p>
            <a:pPr algn="just"/>
            <a:r>
              <a:rPr lang="fr-FR" sz="2000" dirty="0"/>
              <a:t>Au droit des garages privés</a:t>
            </a:r>
          </a:p>
          <a:p>
            <a:pPr marL="0" indent="0">
              <a:buNone/>
            </a:pPr>
            <a:endParaRPr lang="fr-FR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44F37E-0E2F-4773-8971-CC2809B2A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393" y="188360"/>
            <a:ext cx="4339080" cy="3428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CFA7CF4-8842-4512-B870-F800C7606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692" y="1633734"/>
            <a:ext cx="3318441" cy="37396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ABA18E-7217-4CFB-B3CD-9248D1637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999" y="3308820"/>
            <a:ext cx="4330923" cy="33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93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CC236B-9516-42F2-8A78-15A1FA673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56" y="208908"/>
            <a:ext cx="8596668" cy="1320800"/>
          </a:xfrm>
        </p:spPr>
        <p:txBody>
          <a:bodyPr/>
          <a:lstStyle/>
          <a:p>
            <a:r>
              <a:rPr lang="fr-FR" dirty="0"/>
              <a:t>L’arrêt de bus « Biviers Le Haut »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585B177-7B95-4E61-BB18-8C42E9DDC167}"/>
              </a:ext>
            </a:extLst>
          </p:cNvPr>
          <p:cNvSpPr txBox="1">
            <a:spLocks/>
          </p:cNvSpPr>
          <p:nvPr/>
        </p:nvSpPr>
        <p:spPr>
          <a:xfrm>
            <a:off x="315416" y="956345"/>
            <a:ext cx="4113972" cy="1951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fr-FR" sz="2000" dirty="0"/>
          </a:p>
          <a:p>
            <a:pPr algn="just"/>
            <a:r>
              <a:rPr lang="fr-FR" sz="2000" dirty="0"/>
              <a:t>Quais accessibles PMR dans chaque sens</a:t>
            </a:r>
          </a:p>
          <a:p>
            <a:pPr algn="just"/>
            <a:r>
              <a:rPr lang="fr-FR" sz="2000" dirty="0"/>
              <a:t>Aménagement de l’espace vert</a:t>
            </a:r>
          </a:p>
          <a:p>
            <a:pPr algn="just"/>
            <a:endParaRPr lang="fr-FR" sz="2000" dirty="0"/>
          </a:p>
          <a:p>
            <a:pPr marL="0" indent="0" algn="just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906003-A18C-4BD1-8609-6B311C758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388" y="1808650"/>
            <a:ext cx="7184234" cy="48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46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CC236B-9516-42F2-8A78-15A1FA673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007" y="156404"/>
            <a:ext cx="8596668" cy="1320800"/>
          </a:xfrm>
        </p:spPr>
        <p:txBody>
          <a:bodyPr/>
          <a:lstStyle/>
          <a:p>
            <a:r>
              <a:rPr lang="fr-FR" dirty="0"/>
              <a:t>Vue en plan générale de l’aménagement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0CE68E-15F5-40F4-A003-24DD43454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3593" y="831264"/>
            <a:ext cx="9402430" cy="58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56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1431F-46D1-47A1-BC11-06A8A187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288599" cy="839056"/>
          </a:xfrm>
        </p:spPr>
        <p:txBody>
          <a:bodyPr/>
          <a:lstStyle/>
          <a:p>
            <a:r>
              <a:rPr lang="fr-FR" dirty="0"/>
              <a:t>Le Planning Prévisionnel Etudes et  Travaux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5B459F-A8C9-4696-9B12-B0087B7E2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90445"/>
            <a:ext cx="8374200" cy="3606230"/>
          </a:xfrm>
        </p:spPr>
        <p:txBody>
          <a:bodyPr>
            <a:normAutofit/>
          </a:bodyPr>
          <a:lstStyle/>
          <a:p>
            <a:r>
              <a:rPr lang="fr-FR" sz="2000" dirty="0"/>
              <a:t>Lancement de la consultation des entreprises début janvier pour réponse fin janvier/début février 2022</a:t>
            </a:r>
          </a:p>
          <a:p>
            <a:endParaRPr lang="fr-FR" sz="2000" dirty="0"/>
          </a:p>
          <a:p>
            <a:r>
              <a:rPr lang="fr-FR" sz="2000" dirty="0"/>
              <a:t>Commission d’appel d’offre et attribution en février 2022</a:t>
            </a:r>
          </a:p>
          <a:p>
            <a:endParaRPr lang="fr-FR" sz="2000" dirty="0"/>
          </a:p>
          <a:p>
            <a:r>
              <a:rPr lang="fr-FR" sz="2000" dirty="0"/>
              <a:t>Période de préparation en avril pour début de travaux mi-mai 2022</a:t>
            </a:r>
          </a:p>
          <a:p>
            <a:endParaRPr lang="fr-FR" sz="2000" dirty="0"/>
          </a:p>
          <a:p>
            <a:r>
              <a:rPr lang="fr-FR" sz="2000" dirty="0"/>
              <a:t>Durée de travaux de 3 mois</a:t>
            </a:r>
          </a:p>
        </p:txBody>
      </p:sp>
    </p:spTree>
    <p:extLst>
      <p:ext uri="{BB962C8B-B14F-4D97-AF65-F5344CB8AC3E}">
        <p14:creationId xmlns:p14="http://schemas.microsoft.com/office/powerpoint/2010/main" val="1509772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711103-1EA8-451D-8C11-6E6066650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Zone de Travaux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A26DB0A-CF7B-4ECF-98CD-294FA28BF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328328"/>
            <a:ext cx="9011196" cy="5214666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7F0EA07-6FE9-4246-A4A1-B68BF42CF861}"/>
              </a:ext>
            </a:extLst>
          </p:cNvPr>
          <p:cNvSpPr txBox="1"/>
          <p:nvPr/>
        </p:nvSpPr>
        <p:spPr>
          <a:xfrm rot="2507698">
            <a:off x="2559808" y="6154740"/>
            <a:ext cx="1647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Chemin des </a:t>
            </a:r>
            <a:r>
              <a:rPr lang="fr-FR" sz="1400" dirty="0" err="1"/>
              <a:t>Tières</a:t>
            </a:r>
            <a:endParaRPr lang="fr-FR" sz="1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78DC930-76F3-497B-8C0A-1FB78ADC05C3}"/>
              </a:ext>
            </a:extLst>
          </p:cNvPr>
          <p:cNvSpPr txBox="1"/>
          <p:nvPr/>
        </p:nvSpPr>
        <p:spPr>
          <a:xfrm rot="3548388">
            <a:off x="4594754" y="4856705"/>
            <a:ext cx="273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Chemin de la </a:t>
            </a:r>
            <a:r>
              <a:rPr lang="fr-FR" dirty="0" err="1"/>
              <a:t>Grivelières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265A8C-D668-4137-A7CD-602A3D9CBEC1}"/>
              </a:ext>
            </a:extLst>
          </p:cNvPr>
          <p:cNvSpPr txBox="1"/>
          <p:nvPr/>
        </p:nvSpPr>
        <p:spPr>
          <a:xfrm rot="3242085">
            <a:off x="6321971" y="3002743"/>
            <a:ext cx="194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Chemin du </a:t>
            </a:r>
            <a:r>
              <a:rPr lang="fr-FR" dirty="0" err="1"/>
              <a:t>Boeuf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441ED51-738F-4FC6-B66B-3E15E9A75BF8}"/>
              </a:ext>
            </a:extLst>
          </p:cNvPr>
          <p:cNvSpPr txBox="1"/>
          <p:nvPr/>
        </p:nvSpPr>
        <p:spPr>
          <a:xfrm rot="19259315">
            <a:off x="1595153" y="3339693"/>
            <a:ext cx="5284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TRAVAUX Route de Meylan sur 320ml environ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BB7CAC3-5297-40CB-9096-BD7F7112440A}"/>
              </a:ext>
            </a:extLst>
          </p:cNvPr>
          <p:cNvSpPr txBox="1"/>
          <p:nvPr/>
        </p:nvSpPr>
        <p:spPr>
          <a:xfrm rot="20155781">
            <a:off x="725855" y="5817970"/>
            <a:ext cx="1950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Direction Meylan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E5E6EDB-F65C-49B3-AABF-B4AE329011CA}"/>
              </a:ext>
            </a:extLst>
          </p:cNvPr>
          <p:cNvSpPr txBox="1"/>
          <p:nvPr/>
        </p:nvSpPr>
        <p:spPr>
          <a:xfrm rot="20155781">
            <a:off x="7423952" y="1737539"/>
            <a:ext cx="2402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Direction St </a:t>
            </a:r>
            <a:r>
              <a:rPr lang="fr-FR" sz="1800" dirty="0" err="1"/>
              <a:t>Ismier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221660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968B92-F69D-400E-81FE-888AC4559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599"/>
            <a:ext cx="8949551" cy="1681537"/>
          </a:xfrm>
        </p:spPr>
        <p:txBody>
          <a:bodyPr>
            <a:noAutofit/>
          </a:bodyPr>
          <a:lstStyle/>
          <a:p>
            <a:pPr algn="ctr"/>
            <a:r>
              <a:rPr lang="fr-FR" dirty="0"/>
              <a:t>Demandes de la Commune et</a:t>
            </a:r>
            <a:br>
              <a:rPr lang="fr-FR" dirty="0"/>
            </a:br>
            <a:r>
              <a:rPr lang="fr-FR" dirty="0"/>
              <a:t> Objectifs des travaux de voirie</a:t>
            </a: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77B82C-2BF3-4E47-B61E-DBF0A8FAA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942485"/>
            <a:ext cx="9298873" cy="14034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900" dirty="0"/>
          </a:p>
          <a:p>
            <a:r>
              <a:rPr lang="fr-FR" sz="2000" dirty="0"/>
              <a:t>Réfection de la Route de Meylan</a:t>
            </a:r>
          </a:p>
          <a:p>
            <a:r>
              <a:rPr lang="fr-FR" sz="2000" dirty="0"/>
              <a:t>Réduction sensible des vitesses pratiquées</a:t>
            </a:r>
          </a:p>
        </p:txBody>
      </p:sp>
    </p:spTree>
    <p:extLst>
      <p:ext uri="{BB962C8B-B14F-4D97-AF65-F5344CB8AC3E}">
        <p14:creationId xmlns:p14="http://schemas.microsoft.com/office/powerpoint/2010/main" val="949328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1431F-46D1-47A1-BC11-06A8A187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Situation Actuelle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5B459F-A8C9-4696-9B12-B0087B7E2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88396"/>
            <a:ext cx="6750882" cy="3852966"/>
          </a:xfrm>
        </p:spPr>
        <p:txBody>
          <a:bodyPr/>
          <a:lstStyle/>
          <a:p>
            <a:r>
              <a:rPr lang="fr-FR" sz="2000" dirty="0"/>
              <a:t>Zone de rencontre, priorité aux modes doux</a:t>
            </a:r>
          </a:p>
          <a:p>
            <a:r>
              <a:rPr lang="fr-FR" sz="2000" dirty="0"/>
              <a:t>Route en mauvais état en surface,</a:t>
            </a:r>
          </a:p>
          <a:p>
            <a:r>
              <a:rPr lang="fr-FR" sz="2000" dirty="0"/>
              <a:t>mais bonne structure en profondeur,</a:t>
            </a:r>
          </a:p>
          <a:p>
            <a:r>
              <a:rPr lang="fr-FR" sz="2000" dirty="0"/>
              <a:t>Canalisations d’eaux pluviales présentant de nombreux désordres sur tout le linéaire des travaux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3028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A540B2-0FE1-40F4-BBC6-0F503B581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Zone de rencontre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B28BD4E-7880-49CC-8A0C-640F0FA73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903" y="1107326"/>
            <a:ext cx="6854765" cy="5141074"/>
          </a:xfr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DB3358D-5F18-430F-929C-A2884E94E223}"/>
              </a:ext>
            </a:extLst>
          </p:cNvPr>
          <p:cNvSpPr txBox="1">
            <a:spLocks/>
          </p:cNvSpPr>
          <p:nvPr/>
        </p:nvSpPr>
        <p:spPr>
          <a:xfrm>
            <a:off x="349321" y="1243173"/>
            <a:ext cx="4387065" cy="5005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Voie en agglomération constituant une zone affectée à la circulation de tous les usagers</a:t>
            </a:r>
          </a:p>
          <a:p>
            <a:r>
              <a:rPr lang="fr-FR" sz="2000" dirty="0"/>
              <a:t>Les piétons circulent sur la chaussée sans y stationner</a:t>
            </a:r>
          </a:p>
          <a:p>
            <a:r>
              <a:rPr lang="fr-FR" sz="2000" dirty="0"/>
              <a:t>Ils bénéficient de la priorité sur les véhicules</a:t>
            </a:r>
          </a:p>
          <a:p>
            <a:r>
              <a:rPr lang="fr-FR" sz="2000" dirty="0"/>
              <a:t>Le piéton est présent et les autres usagers partagent la chaussée avec lui</a:t>
            </a:r>
          </a:p>
          <a:p>
            <a:r>
              <a:rPr lang="fr-FR" sz="2000" dirty="0"/>
              <a:t>Vitesse limitée à 20 km/h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7841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0A37CC-8DAD-4AA4-BB51-057CAAA00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actuel de la Route de Meylan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9571B515-0094-44F3-BD25-95EF9696E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0196" y="1561671"/>
            <a:ext cx="7715697" cy="4911047"/>
          </a:xfr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72593BE-4B17-426B-BDA4-1D029359AB05}"/>
              </a:ext>
            </a:extLst>
          </p:cNvPr>
          <p:cNvSpPr txBox="1">
            <a:spLocks/>
          </p:cNvSpPr>
          <p:nvPr/>
        </p:nvSpPr>
        <p:spPr>
          <a:xfrm>
            <a:off x="151571" y="1561671"/>
            <a:ext cx="3548625" cy="4911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Nombreux matériaux différents utilisés en revêtement de surface (enrobés, bétons…) ; vieillissement différent,</a:t>
            </a:r>
          </a:p>
          <a:p>
            <a:r>
              <a:rPr lang="fr-FR" sz="2000" dirty="0"/>
              <a:t> Chaussée en V,</a:t>
            </a:r>
          </a:p>
          <a:p>
            <a:r>
              <a:rPr lang="fr-FR" sz="2000" dirty="0"/>
              <a:t> Caniveau des Eaux Pluviales central béton,</a:t>
            </a:r>
          </a:p>
        </p:txBody>
      </p:sp>
    </p:spTree>
    <p:extLst>
      <p:ext uri="{BB962C8B-B14F-4D97-AF65-F5344CB8AC3E}">
        <p14:creationId xmlns:p14="http://schemas.microsoft.com/office/powerpoint/2010/main" val="2584766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263636-BC37-4472-BD4B-B24FDF308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99" y="414391"/>
            <a:ext cx="10079709" cy="1320800"/>
          </a:xfrm>
        </p:spPr>
        <p:txBody>
          <a:bodyPr/>
          <a:lstStyle/>
          <a:p>
            <a:r>
              <a:rPr lang="fr-FR" dirty="0"/>
              <a:t>Etat actuel de la canalisation d’eaux pluviales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7635979-0C98-4D3E-A591-3EFD3A47D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4956" y="1375857"/>
            <a:ext cx="3710975" cy="5370701"/>
          </a:xfr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12AB77B-F3D4-4B8E-A630-C9AABFECE773}"/>
              </a:ext>
            </a:extLst>
          </p:cNvPr>
          <p:cNvSpPr txBox="1">
            <a:spLocks/>
          </p:cNvSpPr>
          <p:nvPr/>
        </p:nvSpPr>
        <p:spPr>
          <a:xfrm>
            <a:off x="398151" y="2615973"/>
            <a:ext cx="5856805" cy="3045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2000" dirty="0"/>
              <a:t>Secteur entre Chemin du Bœuf et Chemin de la </a:t>
            </a:r>
            <a:r>
              <a:rPr lang="fr-FR" sz="2000" dirty="0" err="1"/>
              <a:t>Grivelière</a:t>
            </a:r>
            <a:r>
              <a:rPr lang="fr-FR" sz="2000" dirty="0"/>
              <a:t> en diamètre 300mm</a:t>
            </a:r>
          </a:p>
          <a:p>
            <a:pPr marL="0" indent="0" algn="just">
              <a:buNone/>
            </a:pPr>
            <a:endParaRPr lang="fr-FR" sz="2000" dirty="0"/>
          </a:p>
          <a:p>
            <a:pPr algn="just"/>
            <a:r>
              <a:rPr lang="fr-FR" sz="2000" dirty="0"/>
              <a:t> Nombreuses contrepentes,</a:t>
            </a:r>
          </a:p>
          <a:p>
            <a:pPr algn="just"/>
            <a:r>
              <a:rPr lang="fr-FR" sz="2000" dirty="0"/>
              <a:t> Déviations angulaires,</a:t>
            </a:r>
          </a:p>
          <a:p>
            <a:pPr algn="just"/>
            <a:r>
              <a:rPr lang="fr-FR" sz="2000" dirty="0"/>
              <a:t>Branchements borgnes (en dehors des regards de visite)</a:t>
            </a:r>
          </a:p>
          <a:p>
            <a:pPr marL="0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006900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263636-BC37-4472-BD4B-B24FDF308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369" y="250005"/>
            <a:ext cx="10583623" cy="1320800"/>
          </a:xfrm>
        </p:spPr>
        <p:txBody>
          <a:bodyPr/>
          <a:lstStyle/>
          <a:p>
            <a:r>
              <a:rPr lang="fr-FR" dirty="0"/>
              <a:t>Etat actuel de la canalisation d’eaux pluviales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12AB77B-F3D4-4B8E-A630-C9AABFECE773}"/>
              </a:ext>
            </a:extLst>
          </p:cNvPr>
          <p:cNvSpPr txBox="1">
            <a:spLocks/>
          </p:cNvSpPr>
          <p:nvPr/>
        </p:nvSpPr>
        <p:spPr>
          <a:xfrm>
            <a:off x="294527" y="1715784"/>
            <a:ext cx="5078858" cy="4387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2000" dirty="0"/>
              <a:t>Secteur entre Chemin de la </a:t>
            </a:r>
            <a:r>
              <a:rPr lang="fr-FR" sz="2000" dirty="0" err="1"/>
              <a:t>Grivelière</a:t>
            </a:r>
            <a:r>
              <a:rPr lang="fr-FR" sz="2000" dirty="0"/>
              <a:t> et Chemin des </a:t>
            </a:r>
            <a:r>
              <a:rPr lang="fr-FR" sz="2000" dirty="0" err="1"/>
              <a:t>Tières</a:t>
            </a:r>
            <a:r>
              <a:rPr lang="fr-FR" sz="2000" dirty="0"/>
              <a:t> en diamètre 200mm</a:t>
            </a:r>
          </a:p>
          <a:p>
            <a:pPr marL="0" indent="0" algn="just">
              <a:buNone/>
            </a:pPr>
            <a:endParaRPr lang="fr-FR" sz="2000" dirty="0"/>
          </a:p>
          <a:p>
            <a:pPr algn="just"/>
            <a:r>
              <a:rPr lang="fr-FR" sz="2000" dirty="0"/>
              <a:t>Contrepentes,</a:t>
            </a:r>
          </a:p>
          <a:p>
            <a:pPr algn="just"/>
            <a:r>
              <a:rPr lang="fr-FR" sz="2000" dirty="0"/>
              <a:t>Déviations angulaires,</a:t>
            </a:r>
          </a:p>
          <a:p>
            <a:pPr algn="just"/>
            <a:r>
              <a:rPr lang="fr-FR" sz="2000" dirty="0"/>
              <a:t>Branchements borgnes (en dehors des regards de visite)</a:t>
            </a:r>
          </a:p>
          <a:p>
            <a:pPr algn="just"/>
            <a:r>
              <a:rPr lang="fr-FR" sz="2000" dirty="0"/>
              <a:t>Capacité hydraulique faible et diminuée encore par des débris et racines</a:t>
            </a:r>
          </a:p>
          <a:p>
            <a:pPr marL="0" indent="0">
              <a:buNone/>
            </a:pPr>
            <a:endParaRPr lang="fr-FR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0583D4-829A-405D-9E08-B8A8C88DD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901" y="1376493"/>
            <a:ext cx="3592137" cy="53082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48E8DC4-C909-4374-916D-D264A62E5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552" y="1141892"/>
            <a:ext cx="3399922" cy="253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40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1431F-46D1-47A1-BC11-06A8A187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Principaux Aménagements Proposés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5B459F-A8C9-4696-9B12-B0087B7E2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356188"/>
            <a:ext cx="9730387" cy="5322014"/>
          </a:xfrm>
        </p:spPr>
        <p:txBody>
          <a:bodyPr>
            <a:normAutofit/>
          </a:bodyPr>
          <a:lstStyle/>
          <a:p>
            <a:r>
              <a:rPr lang="fr-FR" sz="2000" dirty="0"/>
              <a:t>Reprise de la chaussée uniformisée en enrobés,</a:t>
            </a:r>
          </a:p>
          <a:p>
            <a:r>
              <a:rPr lang="fr-FR" sz="2000" dirty="0"/>
              <a:t>Maintient de la Zone de rencontre avec renforcement de la signalétique,</a:t>
            </a:r>
          </a:p>
          <a:p>
            <a:r>
              <a:rPr lang="fr-FR" sz="2000" dirty="0"/>
              <a:t>Mise en place de 3 plateaux surélevés</a:t>
            </a:r>
          </a:p>
          <a:p>
            <a:r>
              <a:rPr lang="fr-FR" sz="2000" dirty="0"/>
              <a:t>Carrefours identifiés en enrobés colorés teinte rouge (</a:t>
            </a:r>
            <a:r>
              <a:rPr lang="fr-FR" sz="2000" dirty="0" err="1"/>
              <a:t>cf</a:t>
            </a:r>
            <a:r>
              <a:rPr lang="fr-FR" sz="2000" dirty="0"/>
              <a:t> Chemin de </a:t>
            </a:r>
            <a:r>
              <a:rPr lang="fr-FR" sz="2000" dirty="0" err="1"/>
              <a:t>Moidieu</a:t>
            </a:r>
            <a:r>
              <a:rPr lang="fr-FR" sz="2000" dirty="0"/>
              <a:t>)</a:t>
            </a:r>
          </a:p>
          <a:p>
            <a:r>
              <a:rPr lang="fr-FR" sz="2000" dirty="0"/>
              <a:t>Bande purement piétonne en résine colorée (option)</a:t>
            </a:r>
          </a:p>
          <a:p>
            <a:r>
              <a:rPr lang="fr-FR" sz="2000" dirty="0"/>
              <a:t>Reprise de la zone de l’arrêt de bus (quai et espace vert)</a:t>
            </a:r>
          </a:p>
          <a:p>
            <a:r>
              <a:rPr lang="fr-FR" sz="2000" dirty="0"/>
              <a:t>Remplacement/Ajout de plots bois en rive</a:t>
            </a:r>
          </a:p>
          <a:p>
            <a:r>
              <a:rPr lang="fr-FR" sz="2000" dirty="0"/>
              <a:t>Compléments sur le réseau d’éclairage public</a:t>
            </a:r>
          </a:p>
          <a:p>
            <a:r>
              <a:rPr lang="fr-FR" sz="2000" dirty="0"/>
              <a:t>Maintient et reprofilage du profil en V</a:t>
            </a:r>
          </a:p>
          <a:p>
            <a:r>
              <a:rPr lang="fr-FR" sz="2000" dirty="0"/>
              <a:t>Remplacement des canalisations d’eaux pluviales</a:t>
            </a:r>
          </a:p>
          <a:p>
            <a:r>
              <a:rPr lang="fr-FR" sz="2000" dirty="0"/>
              <a:t>Substitution du caniveau central béton par une engravure et résine</a:t>
            </a:r>
          </a:p>
          <a:p>
            <a:r>
              <a:rPr lang="fr-FR" sz="2000" dirty="0"/>
              <a:t>Reprise de la géométrie des carrefours pour réorienter les eaux de surface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44285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283</TotalTime>
  <Words>539</Words>
  <Application>Microsoft Office PowerPoint</Application>
  <PresentationFormat>Grand écran</PresentationFormat>
  <Paragraphs>83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 3</vt:lpstr>
      <vt:lpstr>Facette</vt:lpstr>
      <vt:lpstr>BIVIERS Aménagement Urbain Route de Meylan</vt:lpstr>
      <vt:lpstr>La Zone de Travaux</vt:lpstr>
      <vt:lpstr>Demandes de la Commune et  Objectifs des travaux de voirie    </vt:lpstr>
      <vt:lpstr>La Situation Actuelle</vt:lpstr>
      <vt:lpstr>La Zone de rencontre</vt:lpstr>
      <vt:lpstr>Etat actuel de la Route de Meylan</vt:lpstr>
      <vt:lpstr>Etat actuel de la canalisation d’eaux pluviales</vt:lpstr>
      <vt:lpstr>Etat actuel de la canalisation d’eaux pluviales</vt:lpstr>
      <vt:lpstr>Les Principaux Aménagements Proposés</vt:lpstr>
      <vt:lpstr>Le principe de circulation</vt:lpstr>
      <vt:lpstr>Le profil de voirie projet</vt:lpstr>
      <vt:lpstr>Les Plateaux « surélevés »</vt:lpstr>
      <vt:lpstr>L’arrêt de bus « Biviers Le Haut »</vt:lpstr>
      <vt:lpstr>Vue en plan générale de l’aménagement</vt:lpstr>
      <vt:lpstr>Le Planning Prévisionnel Etudes et  Travaux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BIVIERS Aménagement Urbain Route de Meylan</dc:title>
  <dc:creator>Nicolas MAILLOT</dc:creator>
  <cp:lastModifiedBy>Nicolas MAILLOT</cp:lastModifiedBy>
  <cp:revision>25</cp:revision>
  <dcterms:created xsi:type="dcterms:W3CDTF">2021-11-02T13:14:12Z</dcterms:created>
  <dcterms:modified xsi:type="dcterms:W3CDTF">2021-11-26T10:06:20Z</dcterms:modified>
</cp:coreProperties>
</file>