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75" r:id="rId6"/>
    <p:sldId id="258" r:id="rId7"/>
    <p:sldId id="259" r:id="rId8"/>
    <p:sldId id="276" r:id="rId9"/>
    <p:sldId id="277" r:id="rId10"/>
    <p:sldId id="260" r:id="rId11"/>
    <p:sldId id="262" r:id="rId12"/>
    <p:sldId id="267" r:id="rId13"/>
    <p:sldId id="264" r:id="rId14"/>
    <p:sldId id="263" r:id="rId15"/>
    <p:sldId id="278" r:id="rId16"/>
    <p:sldId id="279" r:id="rId17"/>
    <p:sldId id="280" r:id="rId18"/>
    <p:sldId id="281" r:id="rId19"/>
    <p:sldId id="272" r:id="rId20"/>
    <p:sldId id="274" r:id="rId21"/>
    <p:sldId id="27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on" userId="S::communication-adherent@rezopouce.fr::e3a3ca73-5db3-4471-8989-4fc0e109190d" providerId="AD" clId="Web-{A49EE2E1-9BB2-4865-8C38-25B6E445670B}"/>
    <pc:docChg chg="modSld">
      <pc:chgData name="communication" userId="S::communication-adherent@rezopouce.fr::e3a3ca73-5db3-4471-8989-4fc0e109190d" providerId="AD" clId="Web-{A49EE2E1-9BB2-4865-8C38-25B6E445670B}" dt="2018-05-29T08:36:40.507" v="0"/>
      <pc:docMkLst>
        <pc:docMk/>
      </pc:docMkLst>
      <pc:sldChg chg="delSp">
        <pc:chgData name="communication" userId="S::communication-adherent@rezopouce.fr::e3a3ca73-5db3-4471-8989-4fc0e109190d" providerId="AD" clId="Web-{A49EE2E1-9BB2-4865-8C38-25B6E445670B}" dt="2018-05-29T08:36:40.507" v="0"/>
        <pc:sldMkLst>
          <pc:docMk/>
          <pc:sldMk cId="0" sldId="257"/>
        </pc:sldMkLst>
        <pc:spChg chg="del">
          <ac:chgData name="communication" userId="S::communication-adherent@rezopouce.fr::e3a3ca73-5db3-4471-8989-4fc0e109190d" providerId="AD" clId="Web-{A49EE2E1-9BB2-4865-8C38-25B6E445670B}" dt="2018-05-29T08:36:40.507" v="0"/>
          <ac:spMkLst>
            <pc:docMk/>
            <pc:sldMk cId="0" sldId="257"/>
            <ac:spMk id="4" creationId="{C0348B34-0A98-4514-8554-D0F18C56588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B9FF-318D-425D-B706-A6D5F8441D2D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A628-35FD-48A2-A190-4747D1881A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58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56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19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70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5CD7-7AF9-4765-8417-B91FBE29B61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681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80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5CD7-7AF9-4765-8417-B91FBE29B61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95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86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15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5CD7-7AF9-4765-8417-B91FBE29B61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16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4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Citer</a:t>
            </a:r>
            <a:r>
              <a:rPr lang="fr-FR" baseline="0"/>
              <a:t> quelques exemples :</a:t>
            </a:r>
            <a:endParaRPr lang="fr-FR"/>
          </a:p>
          <a:p>
            <a:r>
              <a:rPr lang="fr-FR"/>
              <a:t>Je prend le train à</a:t>
            </a:r>
            <a:r>
              <a:rPr lang="fr-FR" baseline="0"/>
              <a:t> l’aller, je rentre en autostop. </a:t>
            </a:r>
          </a:p>
          <a:p>
            <a:r>
              <a:rPr lang="fr-FR" baseline="0"/>
              <a:t>Je finis mon trajet en stop (gare/domicile)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84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>
                <a:latin typeface="Myriad Web Pro" pitchFamily="34" charset="0"/>
              </a:rPr>
              <a:t>On peut</a:t>
            </a:r>
            <a:r>
              <a:rPr lang="fr-FR" baseline="0">
                <a:latin typeface="Myriad Web Pro" pitchFamily="34" charset="0"/>
              </a:rPr>
              <a:t> préciser que l’utilisation est gratuite </a:t>
            </a:r>
            <a:r>
              <a:rPr lang="fr-FR">
                <a:latin typeface="Myriad Web Pro" pitchFamily="34" charset="0"/>
              </a:rPr>
              <a:t>sauf si la pratique évolue en covoiturage</a:t>
            </a:r>
            <a:r>
              <a:rPr lang="fr-FR" baseline="0">
                <a:latin typeface="Myriad Web Pro" pitchFamily="34" charset="0"/>
              </a:rPr>
              <a:t> : </a:t>
            </a:r>
            <a:r>
              <a:rPr lang="fr-FR">
                <a:latin typeface="Myriad Web Pro" pitchFamily="34" charset="0"/>
              </a:rPr>
              <a:t>pour des trajets réguliers et/ou de longue distance (5cts/km)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A628-35FD-48A2-A190-4747D1881AC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8662-A1C9-4520-A3EE-14168D102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E38C-A4A2-49A6-8664-8D5452043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www.rezopouce.fr/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467544" y="1556792"/>
            <a:ext cx="4392488" cy="4392488"/>
          </a:xfrm>
          <a:prstGeom prst="ellipse">
            <a:avLst/>
          </a:prstGeom>
          <a:noFill/>
          <a:ln w="152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7584" y="2852936"/>
            <a:ext cx="377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Presentation du premier reseau </a:t>
            </a:r>
            <a:r>
              <a:rPr lang="fr-FR" sz="2800">
                <a:solidFill>
                  <a:schemeClr val="bg1"/>
                </a:solidFill>
                <a:latin typeface="PTF NORDIC Rnd" pitchFamily="34" charset="0"/>
              </a:rPr>
              <a:t>d’autostop organise en France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211960" y="260651"/>
            <a:ext cx="2664296" cy="2595111"/>
            <a:chOff x="4355976" y="260648"/>
            <a:chExt cx="4139952" cy="4032448"/>
          </a:xfrm>
        </p:grpSpPr>
        <p:sp>
          <p:nvSpPr>
            <p:cNvPr id="16" name="Ellipse 15"/>
            <p:cNvSpPr/>
            <p:nvPr/>
          </p:nvSpPr>
          <p:spPr>
            <a:xfrm>
              <a:off x="4355976" y="260648"/>
              <a:ext cx="4139952" cy="4032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 descr="logo HD-grisrezo pouce-vertical.jpg"/>
            <p:cNvPicPr>
              <a:picLocks noChangeAspect="1"/>
            </p:cNvPicPr>
            <p:nvPr/>
          </p:nvPicPr>
          <p:blipFill>
            <a:blip r:embed="rId3" cstate="print"/>
            <a:srcRect l="9225" t="4348" r="10824"/>
            <a:stretch>
              <a:fillRect/>
            </a:stretch>
          </p:blipFill>
          <p:spPr>
            <a:xfrm>
              <a:off x="5508104" y="548680"/>
              <a:ext cx="1944216" cy="3290213"/>
            </a:xfrm>
            <a:prstGeom prst="rect">
              <a:avLst/>
            </a:prstGeom>
          </p:spPr>
        </p:pic>
      </p:grpSp>
      <p:sp>
        <p:nvSpPr>
          <p:cNvPr id="18" name="Ellipse 17"/>
          <p:cNvSpPr/>
          <p:nvPr/>
        </p:nvSpPr>
        <p:spPr>
          <a:xfrm>
            <a:off x="5508104" y="4509120"/>
            <a:ext cx="3816424" cy="3960440"/>
          </a:xfrm>
          <a:prstGeom prst="ellipse">
            <a:avLst/>
          </a:prstGeom>
          <a:noFill/>
          <a:ln w="152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516216" y="1628800"/>
            <a:ext cx="2340768" cy="2376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i="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>
                  <a:solidFill>
                    <a:schemeClr val="bg1"/>
                  </a:solidFill>
                  <a:latin typeface="PTF NORDIC Rnd" pitchFamily="34" charset="0"/>
                </a:rPr>
                <a:t>En pratique</a:t>
              </a:r>
              <a:endParaRPr lang="fr-FR" sz="2800">
                <a:solidFill>
                  <a:srgbClr val="4D4D4D"/>
                </a:solidFill>
                <a:latin typeface="PTF NORDIC Rnd" pitchFamily="34" charset="0"/>
              </a:endParaRPr>
            </a:p>
          </p:txBody>
        </p:sp>
      </p:grpSp>
      <p:sp>
        <p:nvSpPr>
          <p:cNvPr id="10" name="Ellipse 9"/>
          <p:cNvSpPr/>
          <p:nvPr/>
        </p:nvSpPr>
        <p:spPr>
          <a:xfrm>
            <a:off x="539552" y="836712"/>
            <a:ext cx="3744416" cy="37444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PTF NORDIC Rnd" pitchFamily="34" charset="0"/>
              </a:rPr>
              <a:t>Pour des trajets de courte distance</a:t>
            </a: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r>
              <a:rPr lang="fr-FR" sz="1400"/>
              <a:t>Hameau – Bourg-centre </a:t>
            </a:r>
          </a:p>
          <a:p>
            <a:pPr algn="ctr"/>
            <a:r>
              <a:rPr lang="fr-FR" sz="1400"/>
              <a:t>Rejoindre les villes voisines</a:t>
            </a:r>
          </a:p>
          <a:p>
            <a:pPr algn="ctr"/>
            <a:r>
              <a:rPr lang="fr-FR" sz="1400"/>
              <a:t>Aller chez le médecin</a:t>
            </a:r>
          </a:p>
          <a:p>
            <a:pPr algn="ctr"/>
            <a:r>
              <a:rPr lang="fr-FR" sz="1400"/>
              <a:t>Aller faire ses courses</a:t>
            </a:r>
          </a:p>
          <a:p>
            <a:pPr algn="ctr"/>
            <a:r>
              <a:rPr lang="fr-FR" sz="1400"/>
              <a:t>Aller à la gare</a:t>
            </a:r>
          </a:p>
          <a:p>
            <a:pPr algn="ctr"/>
            <a:r>
              <a:rPr lang="fr-FR" sz="1400"/>
              <a:t>Aller travailler</a:t>
            </a:r>
          </a:p>
          <a:p>
            <a:pPr algn="ctr"/>
            <a:r>
              <a:rPr lang="fr-FR" sz="1400"/>
              <a:t>Rentrer du lycée</a:t>
            </a:r>
          </a:p>
        </p:txBody>
      </p:sp>
      <p:sp>
        <p:nvSpPr>
          <p:cNvPr id="12" name="Ellipse 11"/>
          <p:cNvSpPr/>
          <p:nvPr/>
        </p:nvSpPr>
        <p:spPr>
          <a:xfrm>
            <a:off x="4788024" y="836712"/>
            <a:ext cx="3744416" cy="37444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atin typeface="PTF NORDIC Rnd" pitchFamily="34" charset="0"/>
              </a:rPr>
              <a:t>L’utilisation est gratuite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Points positifs</a:t>
              </a:r>
            </a:p>
          </p:txBody>
        </p:sp>
      </p:grpSp>
      <p:sp>
        <p:nvSpPr>
          <p:cNvPr id="14" name="Ellipse 13"/>
          <p:cNvSpPr/>
          <p:nvPr/>
        </p:nvSpPr>
        <p:spPr>
          <a:xfrm>
            <a:off x="179512" y="2348880"/>
            <a:ext cx="2232248" cy="23042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latin typeface="PTF NORDIC Rnd" pitchFamily="34" charset="0"/>
              </a:rPr>
              <a:t>Augmenter sa </a:t>
            </a:r>
            <a:r>
              <a:rPr lang="fr-FR" sz="2000" err="1">
                <a:latin typeface="PTF NORDIC Rnd" pitchFamily="34" charset="0"/>
              </a:rPr>
              <a:t>mobilite</a:t>
            </a:r>
            <a:endParaRPr lang="fr-FR" sz="2000">
              <a:latin typeface="PTF NORDIC Rnd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051720" y="620691"/>
            <a:ext cx="2016224" cy="2016225"/>
          </a:xfrm>
          <a:prstGeom prst="ellipse">
            <a:avLst/>
          </a:prstGeom>
          <a:noFill/>
          <a:ln w="1270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Creer</a:t>
            </a: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du lien social</a:t>
            </a:r>
          </a:p>
        </p:txBody>
      </p:sp>
      <p:sp>
        <p:nvSpPr>
          <p:cNvPr id="16" name="Ellipse 15"/>
          <p:cNvSpPr/>
          <p:nvPr/>
        </p:nvSpPr>
        <p:spPr>
          <a:xfrm>
            <a:off x="3923928" y="2276875"/>
            <a:ext cx="2376264" cy="2448273"/>
          </a:xfrm>
          <a:prstGeom prst="ellipse">
            <a:avLst/>
          </a:prstGeom>
          <a:noFill/>
          <a:ln w="1270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>
                <a:solidFill>
                  <a:srgbClr val="92D050"/>
                </a:solidFill>
                <a:latin typeface="PTF NORDIC Rnd" pitchFamily="34" charset="0"/>
              </a:rPr>
              <a:t>Securiser</a:t>
            </a:r>
            <a:r>
              <a:rPr lang="fr-FR">
                <a:solidFill>
                  <a:srgbClr val="92D050"/>
                </a:solidFill>
                <a:latin typeface="PTF NORDIC Rnd" pitchFamily="34" charset="0"/>
              </a:rPr>
              <a:t> ses </a:t>
            </a:r>
            <a:r>
              <a:rPr lang="fr-FR" err="1">
                <a:solidFill>
                  <a:srgbClr val="92D050"/>
                </a:solidFill>
                <a:latin typeface="PTF NORDIC Rnd" pitchFamily="34" charset="0"/>
              </a:rPr>
              <a:t>deplacements</a:t>
            </a:r>
            <a:endParaRPr lang="fr-FR">
              <a:solidFill>
                <a:srgbClr val="92D050"/>
              </a:solidFill>
              <a:latin typeface="PTF NORDIC Rnd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156176" y="404665"/>
            <a:ext cx="2808312" cy="28083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>
                <a:latin typeface="PTF NORDIC Rnd" pitchFamily="34" charset="0"/>
              </a:rPr>
              <a:t>Reduire</a:t>
            </a:r>
            <a:r>
              <a:rPr lang="fr-FR">
                <a:latin typeface="PTF NORDIC Rnd" pitchFamily="34" charset="0"/>
              </a:rPr>
              <a:t> l’impact environnemental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C3CAB47-3139-4DC5-947B-728BA848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1" y="119270"/>
            <a:ext cx="8658186" cy="6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0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63E5BEF-EBDB-448F-AD20-BB3F77D6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9" y="159025"/>
            <a:ext cx="8760668" cy="65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9C04D2E-648E-4711-AD13-410BA24C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7" y="188843"/>
            <a:ext cx="8620238" cy="63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79FA5A4-24CF-4CC3-AB8A-1741A014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1" y="258417"/>
            <a:ext cx="8831817" cy="6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Une </a:t>
              </a:r>
              <a:r>
                <a:rPr lang="fr-FR" sz="3200" err="1">
                  <a:solidFill>
                    <a:schemeClr val="bg1"/>
                  </a:solidFill>
                  <a:latin typeface="PTF NORDIC Rnd" pitchFamily="34" charset="0"/>
                </a:rPr>
                <a:t>communaute</a:t>
              </a:r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 d’usagers</a:t>
              </a:r>
            </a:p>
          </p:txBody>
        </p:sp>
      </p:grpSp>
      <p:pic>
        <p:nvPicPr>
          <p:cNvPr id="1026" name="Picture 2" descr="C:\Users\Marion\Desktop\Présentation\illustrations-photos\qui-sommes-no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3" y="332659"/>
            <a:ext cx="3852465" cy="3743753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259632" y="414908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TF NORDIC Rnd" pitchFamily="34" charset="0"/>
              </a:rPr>
              <a:t>J’utilise REZO POUCE et le fais savoir autour de moi ! </a:t>
            </a:r>
          </a:p>
          <a:p>
            <a:pPr algn="ctr"/>
            <a:r>
              <a:rPr lang="fr-FR" sz="1600" dirty="0">
                <a:latin typeface="PTF NORDIC Rnd" pitchFamily="34" charset="0"/>
              </a:rPr>
              <a:t>Plus nombreux seront les inscrits, plus efficace sera le </a:t>
            </a:r>
            <a:r>
              <a:rPr lang="fr-FR" sz="1600" dirty="0" err="1">
                <a:latin typeface="PTF NORDIC Rnd" pitchFamily="34" charset="0"/>
              </a:rPr>
              <a:t>rEseau</a:t>
            </a:r>
            <a:r>
              <a:rPr lang="fr-FR" sz="1600" dirty="0">
                <a:latin typeface="PTF NORDIC Rnd" pitchFamily="34" charset="0"/>
              </a:rPr>
              <a:t> 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e 2"/>
          <p:cNvGrpSpPr>
            <a:grpSpLocks/>
          </p:cNvGrpSpPr>
          <p:nvPr/>
        </p:nvGrpSpPr>
        <p:grpSpPr bwMode="auto">
          <a:xfrm>
            <a:off x="0" y="4797425"/>
            <a:ext cx="9144000" cy="2060575"/>
            <a:chOff x="0" y="4797152"/>
            <a:chExt cx="9144000" cy="2060848"/>
          </a:xfrm>
        </p:grpSpPr>
        <p:pic>
          <p:nvPicPr>
            <p:cNvPr id="28688" name="Image 3" descr="Image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906651"/>
              <a:ext cx="9144000" cy="195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689" name="Groupe 26"/>
            <p:cNvGrpSpPr>
              <a:grpSpLocks/>
            </p:cNvGrpSpPr>
            <p:nvPr/>
          </p:nvGrpSpPr>
          <p:grpSpPr bwMode="auto"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237" y="260648"/>
                <a:ext cx="4140957" cy="40318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8692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9" r="10825"/>
              <a:stretch>
                <a:fillRect/>
              </a:stretch>
            </p:blipFill>
            <p:spPr bwMode="auto">
              <a:xfrm>
                <a:off x="5508104" y="548680"/>
                <a:ext cx="1944216" cy="329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90" name="ZoneTexte 4"/>
            <p:cNvSpPr txBox="1">
              <a:spLocks noChangeArrowheads="1"/>
            </p:cNvSpPr>
            <p:nvPr/>
          </p:nvSpPr>
          <p:spPr bwMode="auto">
            <a:xfrm>
              <a:off x="323528" y="5949280"/>
              <a:ext cx="8208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800">
                  <a:solidFill>
                    <a:schemeClr val="bg1"/>
                  </a:solidFill>
                  <a:latin typeface="PTF NORDIC Rnd" pitchFamily="34" charset="0"/>
                </a:rPr>
                <a:t>Les partenariats</a:t>
              </a:r>
              <a:endParaRPr lang="fr-FR" sz="2800">
                <a:solidFill>
                  <a:srgbClr val="4D4D4D"/>
                </a:solidFill>
                <a:latin typeface="PTF NORDIC Rnd" pitchFamily="34" charset="0"/>
              </a:endParaRPr>
            </a:p>
          </p:txBody>
        </p:sp>
      </p:grpSp>
      <p:pic>
        <p:nvPicPr>
          <p:cNvPr id="28675" name="Image 16" descr="sans-titr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0169" y="343369"/>
            <a:ext cx="3543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 24" descr="région M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378096"/>
            <a:ext cx="1297657" cy="12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 25" descr="Logo ADEME couleur format JPG 07020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4013" y="3455155"/>
            <a:ext cx="1133302" cy="125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Image 28" descr="logo préfectur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6898" y="3355372"/>
            <a:ext cx="1023867" cy="131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AutoShape 2" descr="Résultat de recherche d'images pour &quot;tisseo smtc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0418F-6AF4-4957-8C1D-25ECB83EF5F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" y="337771"/>
            <a:ext cx="2509218" cy="1547962"/>
          </a:xfrm>
          <a:prstGeom prst="rect">
            <a:avLst/>
          </a:prstGeom>
        </p:spPr>
      </p:pic>
      <p:pic>
        <p:nvPicPr>
          <p:cNvPr id="24" name="Image 23" descr="CD8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4505" y="3400356"/>
            <a:ext cx="1097390" cy="12162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59797" y="425323"/>
            <a:ext cx="2520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6"/>
                </a:solidFill>
                <a:latin typeface="Myriad Pro" panose="020B0503030403020204" pitchFamily="34" charset="0"/>
              </a:rPr>
              <a:t>SMTC </a:t>
            </a:r>
          </a:p>
          <a:p>
            <a:pPr algn="ctr"/>
            <a:r>
              <a:rPr lang="fr-FR" sz="4000" b="1">
                <a:solidFill>
                  <a:schemeClr val="accent6"/>
                </a:solidFill>
                <a:latin typeface="Myriad Pro" panose="020B0503030403020204" pitchFamily="34" charset="0"/>
              </a:rPr>
              <a:t>TISSEO</a:t>
            </a:r>
          </a:p>
        </p:txBody>
      </p:sp>
    </p:spTree>
    <p:extLst>
      <p:ext uri="{BB962C8B-B14F-4D97-AF65-F5344CB8AC3E}">
        <p14:creationId xmlns:p14="http://schemas.microsoft.com/office/powerpoint/2010/main" val="118827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>
                  <a:solidFill>
                    <a:schemeClr val="bg1"/>
                  </a:solidFill>
                  <a:latin typeface="PTF NORDIC Rnd" pitchFamily="34" charset="0"/>
                </a:rPr>
                <a:t>Plus d’informations</a:t>
              </a:r>
              <a:endParaRPr lang="fr-FR" sz="2800">
                <a:solidFill>
                  <a:srgbClr val="4D4D4D"/>
                </a:solidFill>
                <a:latin typeface="PTF NORDIC Rnd" pitchFamily="34" charset="0"/>
              </a:endParaRPr>
            </a:p>
          </p:txBody>
        </p:sp>
      </p:grpSp>
      <p:sp>
        <p:nvSpPr>
          <p:cNvPr id="1026" name="AutoShape 2" descr="Résultat de recherche d'images pour &quot;tisseo smtc&quot;"/>
          <p:cNvSpPr>
            <a:spLocks noChangeAspect="1" noChangeArrowheads="1"/>
          </p:cNvSpPr>
          <p:nvPr/>
        </p:nvSpPr>
        <p:spPr bwMode="auto">
          <a:xfrm>
            <a:off x="0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83568" y="2132856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WWW.</a:t>
            </a:r>
            <a:r>
              <a:rPr lang="fr-FR" sz="6600">
                <a:solidFill>
                  <a:srgbClr val="92D050"/>
                </a:solidFill>
                <a:latin typeface="PTF NORDIC Rnd" pitchFamily="34" charset="0"/>
              </a:rPr>
              <a:t>rezopouce</a:t>
            </a:r>
            <a:r>
              <a:rPr lang="fr-FR" sz="66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2"/>
          <p:cNvSpPr txBox="1">
            <a:spLocks noChangeArrowheads="1"/>
          </p:cNvSpPr>
          <p:nvPr/>
        </p:nvSpPr>
        <p:spPr bwMode="auto">
          <a:xfrm>
            <a:off x="539750" y="188913"/>
            <a:ext cx="4537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Anticipe</a:t>
            </a:r>
          </a:p>
        </p:txBody>
      </p:sp>
      <p:grpSp>
        <p:nvGrpSpPr>
          <p:cNvPr id="2" name="Groupe 42"/>
          <p:cNvGrpSpPr>
            <a:grpSpLocks/>
          </p:cNvGrpSpPr>
          <p:nvPr/>
        </p:nvGrpSpPr>
        <p:grpSpPr bwMode="auto">
          <a:xfrm>
            <a:off x="0" y="4797425"/>
            <a:ext cx="9144000" cy="2060575"/>
            <a:chOff x="0" y="4797152"/>
            <a:chExt cx="9144000" cy="2060848"/>
          </a:xfrm>
        </p:grpSpPr>
        <p:pic>
          <p:nvPicPr>
            <p:cNvPr id="14348" name="Image 24" descr="Image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906651"/>
              <a:ext cx="9144000" cy="195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ZoneTexte 25"/>
            <p:cNvSpPr txBox="1">
              <a:spLocks noChangeArrowheads="1"/>
            </p:cNvSpPr>
            <p:nvPr/>
          </p:nvSpPr>
          <p:spPr bwMode="auto">
            <a:xfrm>
              <a:off x="323528" y="5949280"/>
              <a:ext cx="82089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>
                  <a:solidFill>
                    <a:schemeClr val="bg1">
                      <a:lumMod val="50000"/>
                    </a:schemeClr>
                  </a:solidFill>
                  <a:latin typeface="PTF NORDIC Rnd" pitchFamily="34" charset="0"/>
                </a:rPr>
                <a:t>2 grandes formes de </a:t>
              </a:r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covoiturage</a:t>
              </a:r>
            </a:p>
          </p:txBody>
        </p:sp>
        <p:grpSp>
          <p:nvGrpSpPr>
            <p:cNvPr id="3" name="Groupe 26"/>
            <p:cNvGrpSpPr>
              <a:grpSpLocks/>
            </p:cNvGrpSpPr>
            <p:nvPr/>
          </p:nvGrpSpPr>
          <p:grpSpPr bwMode="auto"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4355237" y="260648"/>
                <a:ext cx="4140957" cy="40318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14352" name="Image 28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9" r="10825"/>
              <a:stretch>
                <a:fillRect/>
              </a:stretch>
            </p:blipFill>
            <p:spPr bwMode="auto">
              <a:xfrm>
                <a:off x="5508104" y="548680"/>
                <a:ext cx="1944216" cy="329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179512" y="981075"/>
            <a:ext cx="5759326" cy="4464149"/>
          </a:xfrm>
          <a:prstGeom prst="rect">
            <a:avLst/>
          </a:prstGeom>
          <a:noFill/>
          <a:ln w="1270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229350" y="996240"/>
            <a:ext cx="2735263" cy="3743325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41" name="ZoneTexte 31"/>
          <p:cNvSpPr txBox="1">
            <a:spLocks noChangeArrowheads="1"/>
          </p:cNvSpPr>
          <p:nvPr/>
        </p:nvSpPr>
        <p:spPr bwMode="auto">
          <a:xfrm>
            <a:off x="5351462" y="169863"/>
            <a:ext cx="4537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err="1">
                <a:solidFill>
                  <a:srgbClr val="92D050"/>
                </a:solidFill>
                <a:latin typeface="PTF NORDIC Rnd" pitchFamily="34" charset="0"/>
              </a:rPr>
              <a:t>Spontane</a:t>
            </a:r>
            <a:endParaRPr lang="fr-FR" sz="4800">
              <a:solidFill>
                <a:srgbClr val="92D050"/>
              </a:solidFill>
              <a:latin typeface="PTF NORDIC Rnd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119568" y="1485453"/>
            <a:ext cx="2819270" cy="2720325"/>
          </a:xfrm>
          <a:prstGeom prst="ellipse">
            <a:avLst/>
          </a:prstGeom>
          <a:noFill/>
          <a:ln w="152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95536" y="2011792"/>
            <a:ext cx="2469050" cy="2353312"/>
          </a:xfrm>
          <a:prstGeom prst="ellipse">
            <a:avLst/>
          </a:prstGeom>
          <a:noFill/>
          <a:ln w="152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44" name="ZoneTexte 36"/>
          <p:cNvSpPr txBox="1">
            <a:spLocks noChangeArrowheads="1"/>
          </p:cNvSpPr>
          <p:nvPr/>
        </p:nvSpPr>
        <p:spPr bwMode="auto">
          <a:xfrm>
            <a:off x="453597" y="2302449"/>
            <a:ext cx="239002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500">
                <a:solidFill>
                  <a:srgbClr val="4D4D4D"/>
                </a:solidFill>
                <a:latin typeface="PTF NORDIC Rnd" pitchFamily="34" charset="0"/>
              </a:rPr>
              <a:t>Longues distances</a:t>
            </a:r>
          </a:p>
          <a:p>
            <a:pPr algn="ctr"/>
            <a:r>
              <a:rPr lang="fr-FR" sz="1000">
                <a:solidFill>
                  <a:srgbClr val="4D4D4D"/>
                </a:solidFill>
                <a:latin typeface="PTF NORDIC Rnd" pitchFamily="34" charset="0"/>
              </a:rPr>
              <a:t>Ex : Toulouse-Nantes</a:t>
            </a:r>
          </a:p>
          <a:p>
            <a:pPr algn="ctr"/>
            <a:endParaRPr lang="fr-FR" sz="1400">
              <a:solidFill>
                <a:srgbClr val="4D4D4D"/>
              </a:solidFill>
              <a:latin typeface="PTF NORDIC Rnd" pitchFamily="34" charset="0"/>
            </a:endParaRPr>
          </a:p>
          <a:p>
            <a:pPr algn="ctr"/>
            <a:r>
              <a:rPr lang="fr-FR" sz="1400" u="sng">
                <a:solidFill>
                  <a:srgbClr val="4D4D4D"/>
                </a:solidFill>
                <a:latin typeface="PTF NORDIC Rnd" pitchFamily="34" charset="0"/>
              </a:rPr>
              <a:t>Ponctuel</a:t>
            </a:r>
            <a:r>
              <a:rPr lang="fr-FR" sz="1400">
                <a:solidFill>
                  <a:srgbClr val="4D4D4D"/>
                </a:solidFill>
                <a:latin typeface="PTF NORDIC Rnd" pitchFamily="34" charset="0"/>
              </a:rPr>
              <a:t>, </a:t>
            </a:r>
          </a:p>
          <a:p>
            <a:pPr algn="ctr"/>
            <a:r>
              <a:rPr lang="fr-FR" sz="1400" err="1">
                <a:solidFill>
                  <a:srgbClr val="4D4D4D"/>
                </a:solidFill>
                <a:latin typeface="PTF NORDIC Rnd" pitchFamily="34" charset="0"/>
              </a:rPr>
              <a:t>equipages</a:t>
            </a:r>
            <a:r>
              <a:rPr lang="fr-FR" sz="1400">
                <a:solidFill>
                  <a:srgbClr val="4D4D4D"/>
                </a:solidFill>
                <a:latin typeface="PTF NORDIC Rnd" pitchFamily="34" charset="0"/>
              </a:rPr>
              <a:t> </a:t>
            </a:r>
            <a:r>
              <a:rPr lang="fr-FR" sz="1400" err="1">
                <a:solidFill>
                  <a:srgbClr val="4D4D4D"/>
                </a:solidFill>
                <a:latin typeface="PTF NORDIC Rnd" pitchFamily="34" charset="0"/>
              </a:rPr>
              <a:t>differents</a:t>
            </a:r>
            <a:r>
              <a:rPr lang="fr-FR" sz="1400">
                <a:solidFill>
                  <a:srgbClr val="4D4D4D"/>
                </a:solidFill>
                <a:latin typeface="PTF NORDIC Rnd" pitchFamily="34" charset="0"/>
              </a:rPr>
              <a:t>, prises de RDV</a:t>
            </a:r>
          </a:p>
          <a:p>
            <a:pPr lvl="0" algn="ctr"/>
            <a:r>
              <a:rPr lang="fr-FR" sz="1000">
                <a:solidFill>
                  <a:srgbClr val="4D4D4D"/>
                </a:solidFill>
                <a:latin typeface="PTF NORDIC Rnd" pitchFamily="34" charset="0"/>
              </a:rPr>
              <a:t>Ex : Blablacar – go more…</a:t>
            </a:r>
          </a:p>
          <a:p>
            <a:pPr algn="ctr"/>
            <a:endParaRPr lang="fr-FR" sz="1400">
              <a:solidFill>
                <a:srgbClr val="4D4D4D"/>
              </a:solidFill>
              <a:latin typeface="PTF NORDIC Rnd" pitchFamily="34" charset="0"/>
            </a:endParaRPr>
          </a:p>
        </p:txBody>
      </p:sp>
      <p:sp>
        <p:nvSpPr>
          <p:cNvPr id="14345" name="ZoneTexte 37"/>
          <p:cNvSpPr txBox="1">
            <a:spLocks noChangeArrowheads="1"/>
          </p:cNvSpPr>
          <p:nvPr/>
        </p:nvSpPr>
        <p:spPr bwMode="auto">
          <a:xfrm>
            <a:off x="3379593" y="1917252"/>
            <a:ext cx="233864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500">
                <a:solidFill>
                  <a:srgbClr val="4D4D4D"/>
                </a:solidFill>
                <a:latin typeface="PTF NORDIC Rnd" pitchFamily="34" charset="0"/>
              </a:rPr>
              <a:t>moyennes distances</a:t>
            </a:r>
          </a:p>
          <a:p>
            <a:pPr algn="ctr"/>
            <a:r>
              <a:rPr lang="fr-FR" sz="1000">
                <a:solidFill>
                  <a:srgbClr val="4D4D4D"/>
                </a:solidFill>
                <a:latin typeface="PTF NORDIC Rnd" pitchFamily="34" charset="0"/>
              </a:rPr>
              <a:t>Ex : domicile-travail</a:t>
            </a:r>
          </a:p>
          <a:p>
            <a:pPr algn="ctr"/>
            <a:endParaRPr lang="fr-FR" sz="1400">
              <a:solidFill>
                <a:srgbClr val="4D4D4D"/>
              </a:solidFill>
              <a:latin typeface="PTF NORDIC Rnd" pitchFamily="34" charset="0"/>
            </a:endParaRPr>
          </a:p>
          <a:p>
            <a:pPr algn="ctr"/>
            <a:r>
              <a:rPr lang="fr-FR" sz="1400" u="sng" err="1">
                <a:solidFill>
                  <a:srgbClr val="4D4D4D"/>
                </a:solidFill>
                <a:latin typeface="PTF NORDIC Rnd" pitchFamily="34" charset="0"/>
              </a:rPr>
              <a:t>regulier</a:t>
            </a:r>
            <a:r>
              <a:rPr lang="fr-FR" sz="1400">
                <a:solidFill>
                  <a:srgbClr val="4D4D4D"/>
                </a:solidFill>
                <a:latin typeface="PTF NORDIC Rnd" pitchFamily="34" charset="0"/>
              </a:rPr>
              <a:t>, </a:t>
            </a:r>
          </a:p>
          <a:p>
            <a:pPr algn="ctr"/>
            <a:r>
              <a:rPr lang="fr-FR" sz="1400" err="1">
                <a:solidFill>
                  <a:srgbClr val="4D4D4D"/>
                </a:solidFill>
                <a:latin typeface="PTF NORDIC Rnd" pitchFamily="34" charset="0"/>
              </a:rPr>
              <a:t>equipages</a:t>
            </a:r>
            <a:r>
              <a:rPr lang="fr-FR" sz="1400">
                <a:solidFill>
                  <a:srgbClr val="4D4D4D"/>
                </a:solidFill>
                <a:latin typeface="PTF NORDIC Rnd" pitchFamily="34" charset="0"/>
              </a:rPr>
              <a:t> similaires, prises de RDV</a:t>
            </a:r>
          </a:p>
          <a:p>
            <a:pPr algn="ctr"/>
            <a:r>
              <a:rPr lang="fr-FR" sz="1000">
                <a:solidFill>
                  <a:srgbClr val="4D4D4D"/>
                </a:solidFill>
                <a:latin typeface="PTF NORDIC Rnd" pitchFamily="34" charset="0"/>
              </a:rPr>
              <a:t>Ex : </a:t>
            </a:r>
            <a:r>
              <a:rPr lang="fr-FR" sz="1000" err="1">
                <a:solidFill>
                  <a:srgbClr val="4D4D4D"/>
                </a:solidFill>
                <a:latin typeface="PTF NORDIC Rnd" pitchFamily="34" charset="0"/>
              </a:rPr>
              <a:t>karos</a:t>
            </a:r>
            <a:r>
              <a:rPr lang="fr-FR" sz="1000">
                <a:solidFill>
                  <a:srgbClr val="4D4D4D"/>
                </a:solidFill>
                <a:latin typeface="PTF NORDIC Rnd" pitchFamily="34" charset="0"/>
              </a:rPr>
              <a:t> – id vroum</a:t>
            </a:r>
          </a:p>
          <a:p>
            <a:pPr algn="ctr"/>
            <a:r>
              <a:rPr lang="fr-FR" sz="1400">
                <a:solidFill>
                  <a:srgbClr val="99CC00"/>
                </a:solidFill>
                <a:latin typeface="PTF NORDIC Rnd" pitchFamily="34" charset="0"/>
              </a:rPr>
              <a:t>Rezo pouce entreprises</a:t>
            </a:r>
            <a:endParaRPr lang="fr-FR" sz="2400">
              <a:solidFill>
                <a:srgbClr val="99CC00"/>
              </a:solidFill>
              <a:latin typeface="PTF NORDIC Rnd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45250" y="1859840"/>
            <a:ext cx="2232025" cy="2089150"/>
          </a:xfrm>
          <a:prstGeom prst="ellipse">
            <a:avLst/>
          </a:prstGeom>
          <a:solidFill>
            <a:srgbClr val="92D050"/>
          </a:solidFill>
          <a:ln w="152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47" name="ZoneTexte 41"/>
          <p:cNvSpPr txBox="1">
            <a:spLocks noChangeArrowheads="1"/>
          </p:cNvSpPr>
          <p:nvPr/>
        </p:nvSpPr>
        <p:spPr bwMode="auto">
          <a:xfrm>
            <a:off x="6526213" y="2262706"/>
            <a:ext cx="2006227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500">
                <a:solidFill>
                  <a:schemeClr val="bg1"/>
                </a:solidFill>
                <a:latin typeface="PTF NORDIC Rnd" pitchFamily="34" charset="0"/>
              </a:rPr>
              <a:t>Courtes distances</a:t>
            </a:r>
          </a:p>
          <a:p>
            <a:pPr algn="ctr"/>
            <a:r>
              <a:rPr lang="fr-FR" sz="1000" err="1">
                <a:solidFill>
                  <a:schemeClr val="bg1"/>
                </a:solidFill>
                <a:latin typeface="PTF NORDIC Rnd" pitchFamily="34" charset="0"/>
              </a:rPr>
              <a:t>Rezopouce</a:t>
            </a:r>
            <a:r>
              <a:rPr lang="fr-FR" sz="1000">
                <a:solidFill>
                  <a:schemeClr val="bg1"/>
                </a:solidFill>
                <a:latin typeface="PTF NORDIC Rnd" pitchFamily="34" charset="0"/>
              </a:rPr>
              <a:t> ...</a:t>
            </a:r>
          </a:p>
          <a:p>
            <a:pPr algn="ctr"/>
            <a:endParaRPr lang="fr-FR" sz="1400">
              <a:solidFill>
                <a:schemeClr val="bg1"/>
              </a:solidFill>
              <a:latin typeface="PTF NORDIC Rnd" pitchFamily="34" charset="0"/>
            </a:endParaRPr>
          </a:p>
          <a:p>
            <a:pPr algn="ctr"/>
            <a:r>
              <a:rPr lang="fr-FR" sz="1400" u="sng" err="1">
                <a:solidFill>
                  <a:schemeClr val="bg1"/>
                </a:solidFill>
                <a:latin typeface="PTF NORDIC Rnd" pitchFamily="34" charset="0"/>
              </a:rPr>
              <a:t>Regulier</a:t>
            </a:r>
            <a:r>
              <a:rPr lang="fr-FR" sz="1400" u="sng">
                <a:solidFill>
                  <a:schemeClr val="bg1"/>
                </a:solidFill>
                <a:latin typeface="PTF NORDIC Rnd" pitchFamily="34" charset="0"/>
              </a:rPr>
              <a:t> ou </a:t>
            </a:r>
            <a:r>
              <a:rPr lang="fr-FR" sz="1400" u="sng" err="1">
                <a:solidFill>
                  <a:schemeClr val="bg1"/>
                </a:solidFill>
                <a:latin typeface="PTF NORDIC Rnd" pitchFamily="34" charset="0"/>
              </a:rPr>
              <a:t>Pontuel</a:t>
            </a:r>
            <a:r>
              <a:rPr lang="fr-FR" sz="1400">
                <a:solidFill>
                  <a:schemeClr val="bg1"/>
                </a:solidFill>
                <a:latin typeface="PTF NORDIC Rnd" pitchFamily="34" charset="0"/>
              </a:rPr>
              <a:t>,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PTF NORDIC Rnd" pitchFamily="34" charset="0"/>
              </a:rPr>
              <a:t>flexible, </a:t>
            </a:r>
            <a:r>
              <a:rPr lang="fr-FR" sz="1400" err="1">
                <a:solidFill>
                  <a:schemeClr val="bg1"/>
                </a:solidFill>
                <a:latin typeface="PTF NORDIC Rnd" pitchFamily="34" charset="0"/>
              </a:rPr>
              <a:t>immediat</a:t>
            </a:r>
            <a:r>
              <a:rPr lang="fr-FR" sz="1400">
                <a:solidFill>
                  <a:schemeClr val="bg1"/>
                </a:solidFill>
                <a:latin typeface="PTF NORDIC Rnd" pitchFamily="34" charset="0"/>
              </a:rPr>
              <a:t>,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PTF NORDIC Rnd" pitchFamily="34" charset="0"/>
              </a:rPr>
              <a:t>mise en relation*, sans RDV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0418F-6AF4-4957-8C1D-25ECB83EF5F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490290" y="4205778"/>
            <a:ext cx="237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yriad Pro" panose="020B0503030403020204" pitchFamily="34" charset="0"/>
              </a:rPr>
              <a:t>* Avec l’application smartphone</a:t>
            </a:r>
          </a:p>
        </p:txBody>
      </p:sp>
    </p:spTree>
    <p:extLst>
      <p:ext uri="{BB962C8B-B14F-4D97-AF65-F5344CB8AC3E}">
        <p14:creationId xmlns:p14="http://schemas.microsoft.com/office/powerpoint/2010/main" val="70264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6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5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5" name="ZoneTexte 4"/>
            <p:cNvSpPr txBox="1"/>
            <p:nvPr/>
          </p:nvSpPr>
          <p:spPr>
            <a:xfrm>
              <a:off x="323528" y="5949280"/>
              <a:ext cx="820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Je m’inscris gratuitement</a:t>
              </a:r>
            </a:p>
          </p:txBody>
        </p:sp>
      </p:grpSp>
      <p:sp>
        <p:nvSpPr>
          <p:cNvPr id="17" name="Ellipse 16"/>
          <p:cNvSpPr/>
          <p:nvPr/>
        </p:nvSpPr>
        <p:spPr>
          <a:xfrm>
            <a:off x="179512" y="332656"/>
            <a:ext cx="936104" cy="9361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>
                <a:latin typeface="PTF NORDIC Rnd" pitchFamily="34" charset="0"/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15616" y="33265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Je peux m’inscrire sur internet ou dans un lieu relais des 16 ans</a:t>
            </a:r>
          </a:p>
        </p:txBody>
      </p:sp>
      <p:sp>
        <p:nvSpPr>
          <p:cNvPr id="21" name="Ellipse 20"/>
          <p:cNvSpPr/>
          <p:nvPr/>
        </p:nvSpPr>
        <p:spPr>
          <a:xfrm>
            <a:off x="539552" y="1556792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latin typeface="PTF NORDIC Rnd" pitchFamily="34" charset="0"/>
              </a:rPr>
              <a:t>A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43608" y="155679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92D050"/>
                </a:solidFill>
                <a:latin typeface="PTF NORDIC Rnd" pitchFamily="34" charset="0"/>
              </a:rPr>
              <a:t>Je Lis et signe la charte de bonne conduite</a:t>
            </a:r>
          </a:p>
        </p:txBody>
      </p:sp>
      <p:sp>
        <p:nvSpPr>
          <p:cNvPr id="23" name="Ellipse 22"/>
          <p:cNvSpPr/>
          <p:nvPr/>
        </p:nvSpPr>
        <p:spPr>
          <a:xfrm>
            <a:off x="539552" y="4077072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latin typeface="PTF NORDIC Rnd" pitchFamily="34" charset="0"/>
              </a:rPr>
              <a:t>B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43608" y="400506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92D050"/>
                </a:solidFill>
                <a:latin typeface="PTF NORDIC Rnd" pitchFamily="34" charset="0"/>
              </a:rPr>
              <a:t>Je fournis ma </a:t>
            </a:r>
            <a:r>
              <a:rPr lang="fr-FR" sz="1600" err="1">
                <a:solidFill>
                  <a:srgbClr val="92D050"/>
                </a:solidFill>
                <a:latin typeface="PTF NORDIC Rnd" pitchFamily="34" charset="0"/>
              </a:rPr>
              <a:t>piece</a:t>
            </a:r>
            <a:r>
              <a:rPr lang="fr-FR" sz="1600">
                <a:solidFill>
                  <a:srgbClr val="92D050"/>
                </a:solidFill>
                <a:latin typeface="PTF NORDIC Rnd" pitchFamily="34" charset="0"/>
              </a:rPr>
              <a:t> d’</a:t>
            </a:r>
            <a:r>
              <a:rPr lang="fr-FR" sz="1600" err="1">
                <a:solidFill>
                  <a:srgbClr val="92D050"/>
                </a:solidFill>
                <a:latin typeface="PTF NORDIC Rnd" pitchFamily="34" charset="0"/>
              </a:rPr>
              <a:t>identite</a:t>
            </a:r>
            <a:endParaRPr lang="fr-FR" sz="1600">
              <a:solidFill>
                <a:srgbClr val="92D050"/>
              </a:solidFill>
              <a:latin typeface="PTF NORDIC R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4" y="2204864"/>
            <a:ext cx="12675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204865"/>
            <a:ext cx="1224136" cy="16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lipse 24"/>
          <p:cNvSpPr/>
          <p:nvPr/>
        </p:nvSpPr>
        <p:spPr>
          <a:xfrm>
            <a:off x="4572000" y="332656"/>
            <a:ext cx="936104" cy="9361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>
                <a:latin typeface="PTF NORDIC Rnd" pitchFamily="34" charset="0"/>
              </a:rPr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508104" y="332657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Je </a:t>
            </a:r>
            <a:r>
              <a:rPr lang="fr-FR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Recois</a:t>
            </a:r>
            <a:r>
              <a:rPr lang="fr-FR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ma carte de membre et mon kit de </a:t>
            </a:r>
            <a:r>
              <a:rPr lang="fr-FR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mobilite</a:t>
            </a:r>
            <a:r>
              <a:rPr lang="fr-FR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(papier ou mail)</a:t>
            </a:r>
          </a:p>
        </p:txBody>
      </p:sp>
      <p:pic>
        <p:nvPicPr>
          <p:cNvPr id="28" name="Image 27" descr="carte-pouce_150dp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54956" y="1642711"/>
            <a:ext cx="1525920" cy="1568753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39552" y="4797152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latin typeface="PTF NORDIC Rnd" pitchFamily="34" charset="0"/>
              </a:rPr>
              <a:t>c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043608" y="4725147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92D050"/>
                </a:solidFill>
                <a:latin typeface="PTF NORDIC Rnd" pitchFamily="34" charset="0"/>
              </a:rPr>
              <a:t>Si je suis mineur (plus de 16 ans), je fournis une autorisation parentale</a:t>
            </a:r>
          </a:p>
        </p:txBody>
      </p:sp>
      <p:pic>
        <p:nvPicPr>
          <p:cNvPr id="33" name="Image 32" descr="fiche-mobilité_ma ville-page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1493663"/>
            <a:ext cx="1152128" cy="1630407"/>
          </a:xfrm>
          <a:prstGeom prst="rect">
            <a:avLst/>
          </a:prstGeom>
        </p:spPr>
      </p:pic>
      <p:pic>
        <p:nvPicPr>
          <p:cNvPr id="34" name="Image 33" descr="images-autocollant.jpg"/>
          <p:cNvPicPr>
            <a:picLocks noChangeAspect="1"/>
          </p:cNvPicPr>
          <p:nvPr/>
        </p:nvPicPr>
        <p:blipFill>
          <a:blip r:embed="rId10" cstate="print"/>
          <a:srcRect l="14815" t="7085" r="44444" b="57488"/>
          <a:stretch>
            <a:fillRect/>
          </a:stretch>
        </p:blipFill>
        <p:spPr>
          <a:xfrm>
            <a:off x="8277575" y="257082"/>
            <a:ext cx="792088" cy="720080"/>
          </a:xfrm>
          <a:prstGeom prst="rect">
            <a:avLst/>
          </a:prstGeom>
        </p:spPr>
      </p:pic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47702"/>
              </p:ext>
            </p:extLst>
          </p:nvPr>
        </p:nvGraphicFramePr>
        <p:xfrm>
          <a:off x="4659527" y="3332872"/>
          <a:ext cx="4149044" cy="145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Acrobat Document" r:id="rId11" imgW="10801146" imgH="3781280" progId="AcroExch.Document.DC">
                  <p:embed/>
                </p:oleObj>
              </mc:Choice>
              <mc:Fallback>
                <p:oleObj name="Acrobat Document" r:id="rId11" imgW="10801146" imgH="3781280" progId="AcroExch.Document.DC">
                  <p:embed/>
                  <p:pic>
                    <p:nvPicPr>
                      <p:cNvPr id="27" name="Obje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9527" y="3332872"/>
                        <a:ext cx="4149044" cy="145216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7494199" y="1363910"/>
            <a:ext cx="1296751" cy="18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5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J’utilise le </a:t>
              </a:r>
              <a:r>
                <a:rPr lang="fr-FR" sz="3200" err="1">
                  <a:solidFill>
                    <a:schemeClr val="bg1"/>
                  </a:solidFill>
                  <a:latin typeface="PTF NORDIC Rnd" pitchFamily="34" charset="0"/>
                </a:rPr>
                <a:t>reseau</a:t>
              </a:r>
              <a:endParaRPr lang="fr-FR" sz="3200">
                <a:solidFill>
                  <a:schemeClr val="bg1"/>
                </a:solidFill>
                <a:latin typeface="PTF NORDIC Rnd" pitchFamily="34" charset="0"/>
              </a:endParaRPr>
            </a:p>
          </p:txBody>
        </p:sp>
      </p:grpSp>
      <p:sp>
        <p:nvSpPr>
          <p:cNvPr id="9" name="Ellipse 8"/>
          <p:cNvSpPr/>
          <p:nvPr/>
        </p:nvSpPr>
        <p:spPr>
          <a:xfrm>
            <a:off x="179512" y="188640"/>
            <a:ext cx="720080" cy="720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>
                <a:latin typeface="PTF NORDIC Rnd" pitchFamily="34" charset="0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99592" y="33265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Je suis conducteur</a:t>
            </a:r>
          </a:p>
        </p:txBody>
      </p:sp>
      <p:sp>
        <p:nvSpPr>
          <p:cNvPr id="13" name="Ellipse 12"/>
          <p:cNvSpPr/>
          <p:nvPr/>
        </p:nvSpPr>
        <p:spPr>
          <a:xfrm>
            <a:off x="4860032" y="188640"/>
            <a:ext cx="720080" cy="7200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>
                <a:latin typeface="PTF NORDIC Rnd" pitchFamily="34" charset="0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80112" y="33265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rgbClr val="92D050"/>
                </a:solidFill>
                <a:latin typeface="PTF NORDIC Rnd" pitchFamily="34" charset="0"/>
              </a:rPr>
              <a:t>Je suis passager</a:t>
            </a:r>
          </a:p>
        </p:txBody>
      </p:sp>
      <p:sp>
        <p:nvSpPr>
          <p:cNvPr id="18" name="Ellipse 17"/>
          <p:cNvSpPr/>
          <p:nvPr/>
        </p:nvSpPr>
        <p:spPr>
          <a:xfrm>
            <a:off x="323528" y="1052736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latin typeface="PTF NORDIC Rnd" pitchFamily="34" charset="0"/>
              </a:rPr>
              <a:t>A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27584" y="105273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92D050"/>
                </a:solidFill>
                <a:latin typeface="PTF NORDIC Rnd" pitchFamily="34" charset="0"/>
              </a:rPr>
              <a:t>Je colle mon macaron sur mon pare-brise ou pare-soleil</a:t>
            </a:r>
          </a:p>
        </p:txBody>
      </p:sp>
      <p:sp>
        <p:nvSpPr>
          <p:cNvPr id="20" name="Ellipse 19"/>
          <p:cNvSpPr/>
          <p:nvPr/>
        </p:nvSpPr>
        <p:spPr>
          <a:xfrm>
            <a:off x="323528" y="3212976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latin typeface="PTF NORDIC Rnd" pitchFamily="34" charset="0"/>
              </a:rPr>
              <a:t>B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27584" y="314097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92D050"/>
                </a:solidFill>
                <a:latin typeface="PTF NORDIC Rnd" pitchFamily="34" charset="0"/>
              </a:rPr>
              <a:t>Lorsque je passe devant un </a:t>
            </a:r>
            <a:r>
              <a:rPr lang="fr-FR" sz="1600" err="1">
                <a:solidFill>
                  <a:srgbClr val="92D050"/>
                </a:solidFill>
                <a:latin typeface="PTF NORDIC Rnd" pitchFamily="34" charset="0"/>
              </a:rPr>
              <a:t>arret</a:t>
            </a:r>
            <a:r>
              <a:rPr lang="fr-FR" sz="1600">
                <a:solidFill>
                  <a:srgbClr val="92D050"/>
                </a:solidFill>
                <a:latin typeface="PTF NORDIC Rnd" pitchFamily="34" charset="0"/>
              </a:rPr>
              <a:t>, je regarde s’il y a quelqu’un qui va dans ma direction</a:t>
            </a:r>
          </a:p>
        </p:txBody>
      </p:sp>
      <p:pic>
        <p:nvPicPr>
          <p:cNvPr id="22" name="Image 21" descr="images-autocoll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700809"/>
            <a:ext cx="1296144" cy="1355060"/>
          </a:xfrm>
          <a:prstGeom prst="rect">
            <a:avLst/>
          </a:prstGeom>
        </p:spPr>
      </p:pic>
      <p:pic>
        <p:nvPicPr>
          <p:cNvPr id="23" name="Image 22" descr="image-autost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717034"/>
            <a:ext cx="2448272" cy="1836203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5004048" y="1196752"/>
            <a:ext cx="504056" cy="5040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latin typeface="PTF NORDIC Rnd" pitchFamily="34" charset="0"/>
              </a:rPr>
              <a:t>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508104" y="1052736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Je </a:t>
            </a:r>
            <a:r>
              <a:rPr lang="fr-FR" sz="14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prepare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ma fiche destination. </a:t>
            </a:r>
          </a:p>
          <a:p>
            <a:r>
              <a:rPr lang="fr-FR" sz="12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J’utilise : </a:t>
            </a:r>
          </a:p>
          <a:p>
            <a:pPr>
              <a:buFontTx/>
              <a:buChar char="-"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Celles fournies dans le kit</a:t>
            </a:r>
          </a:p>
          <a:p>
            <a:pPr>
              <a:buFontTx/>
              <a:buChar char="-"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Je la </a:t>
            </a:r>
            <a:r>
              <a:rPr lang="fr-FR" sz="12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cree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</a:t>
            </a:r>
            <a:r>
              <a:rPr lang="fr-FR" sz="12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moi-meme</a:t>
            </a:r>
            <a:endParaRPr lang="fr-FR" sz="1200">
              <a:solidFill>
                <a:schemeClr val="bg1">
                  <a:lumMod val="50000"/>
                </a:schemeClr>
              </a:solidFill>
              <a:latin typeface="PTF NORDIC Rnd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076056" y="2780928"/>
            <a:ext cx="504056" cy="5040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latin typeface="PTF NORDIC Rnd" pitchFamily="34" charset="0"/>
              </a:rPr>
              <a:t>B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580112" y="2564906"/>
            <a:ext cx="3312368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16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Je me Rends a un </a:t>
            </a:r>
            <a:r>
              <a:rPr lang="fr-FR" sz="16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arret</a:t>
            </a:r>
            <a:r>
              <a:rPr lang="fr-FR" sz="16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sur le pouce.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Je peux consulter le plan des </a:t>
            </a:r>
            <a:r>
              <a:rPr lang="fr-FR" sz="14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arrets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: </a:t>
            </a:r>
          </a:p>
          <a:p>
            <a:pPr>
              <a:buFontTx/>
              <a:buChar char="-"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Sur le site internet</a:t>
            </a:r>
          </a:p>
          <a:p>
            <a:pPr>
              <a:buFontTx/>
              <a:buChar char="-"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Sur la fiche </a:t>
            </a:r>
            <a:r>
              <a:rPr lang="fr-FR" sz="14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mobilite</a:t>
            </a:r>
            <a:endParaRPr lang="fr-FR" sz="1400">
              <a:solidFill>
                <a:schemeClr val="bg1">
                  <a:lumMod val="50000"/>
                </a:schemeClr>
              </a:solidFill>
              <a:latin typeface="PTF NORDIC Rnd" pitchFamily="34" charset="0"/>
            </a:endParaRPr>
          </a:p>
        </p:txBody>
      </p:sp>
      <p:pic>
        <p:nvPicPr>
          <p:cNvPr id="28" name="Image 27" descr="fiche-detination-typ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908720"/>
            <a:ext cx="1152128" cy="1306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e 2"/>
          <p:cNvGrpSpPr>
            <a:grpSpLocks/>
          </p:cNvGrpSpPr>
          <p:nvPr/>
        </p:nvGrpSpPr>
        <p:grpSpPr bwMode="auto">
          <a:xfrm>
            <a:off x="0" y="4797425"/>
            <a:ext cx="9144000" cy="2060575"/>
            <a:chOff x="0" y="4797152"/>
            <a:chExt cx="9144000" cy="2060848"/>
          </a:xfrm>
        </p:grpSpPr>
        <p:pic>
          <p:nvPicPr>
            <p:cNvPr id="15370" name="Image 3" descr="Image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906651"/>
              <a:ext cx="9144000" cy="195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1" name="Groupe 26"/>
            <p:cNvGrpSpPr>
              <a:grpSpLocks/>
            </p:cNvGrpSpPr>
            <p:nvPr/>
          </p:nvGrpSpPr>
          <p:grpSpPr bwMode="auto"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237" y="260648"/>
                <a:ext cx="4140957" cy="40318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15374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9" r="10825"/>
              <a:stretch>
                <a:fillRect/>
              </a:stretch>
            </p:blipFill>
            <p:spPr bwMode="auto">
              <a:xfrm>
                <a:off x="5508104" y="548680"/>
                <a:ext cx="1944216" cy="329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72" name="ZoneTexte 4"/>
            <p:cNvSpPr txBox="1">
              <a:spLocks noChangeArrowheads="1"/>
            </p:cNvSpPr>
            <p:nvPr/>
          </p:nvSpPr>
          <p:spPr bwMode="auto">
            <a:xfrm>
              <a:off x="323528" y="5949280"/>
              <a:ext cx="82089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Comment ca marche ? </a:t>
              </a:r>
              <a:r>
                <a:rPr lang="fr-FR" sz="2400">
                  <a:solidFill>
                    <a:schemeClr val="bg1"/>
                  </a:solidFill>
                  <a:latin typeface="PTF NORDIC Rnd" pitchFamily="34" charset="0"/>
                </a:rPr>
                <a:t>Vintage#2.0 </a:t>
              </a:r>
              <a:endParaRPr lang="fr-FR" sz="3200">
                <a:solidFill>
                  <a:schemeClr val="bg1"/>
                </a:solidFill>
                <a:latin typeface="PTF NORDIC Rnd" pitchFamily="34" charset="0"/>
              </a:endParaRPr>
            </a:p>
          </p:txBody>
        </p:sp>
      </p:grpSp>
      <p:sp>
        <p:nvSpPr>
          <p:cNvPr id="15368" name="ZoneTexte 17"/>
          <p:cNvSpPr txBox="1">
            <a:spLocks noChangeArrowheads="1"/>
          </p:cNvSpPr>
          <p:nvPr/>
        </p:nvSpPr>
        <p:spPr bwMode="auto">
          <a:xfrm>
            <a:off x="2483768" y="175826"/>
            <a:ext cx="36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fr-FR" sz="2000">
                <a:solidFill>
                  <a:schemeClr val="tx1">
                    <a:lumMod val="50000"/>
                    <a:lumOff val="50000"/>
                  </a:schemeClr>
                </a:solidFill>
                <a:latin typeface="PTF NORDIC Rnd" panose="020B0600000000000000" pitchFamily="34" charset="0"/>
              </a:rPr>
              <a:t>1 Rezo = 2 pratiques</a:t>
            </a:r>
            <a:endParaRPr lang="fr-FR" sz="2000" b="1">
              <a:solidFill>
                <a:schemeClr val="tx1">
                  <a:lumMod val="50000"/>
                  <a:lumOff val="50000"/>
                </a:schemeClr>
              </a:solidFill>
              <a:latin typeface="PTF NORDIC Rnd" panose="020B0600000000000000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0418F-6AF4-4957-8C1D-25ECB83EF5F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D1B9F98-F89D-44A4-B46E-D30FB0C75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66" y="1596541"/>
            <a:ext cx="3447529" cy="25856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498D93-7C3A-4DF9-863A-A05AD9B09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543" y="1473749"/>
            <a:ext cx="3861049" cy="28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1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3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>
                  <a:solidFill>
                    <a:schemeClr val="bg1"/>
                  </a:solidFill>
                  <a:latin typeface="PTF NORDIC Rnd" pitchFamily="34" charset="0"/>
                </a:rPr>
                <a:t>Une solution </a:t>
              </a:r>
              <a:r>
                <a:rPr lang="fr-FR" sz="2800" err="1">
                  <a:solidFill>
                    <a:schemeClr val="bg1"/>
                  </a:solidFill>
                  <a:latin typeface="PTF NORDIC Rnd" pitchFamily="34" charset="0"/>
                </a:rPr>
                <a:t>credible</a:t>
              </a:r>
              <a:endParaRPr lang="fr-FR" sz="2800">
                <a:solidFill>
                  <a:srgbClr val="4D4D4D"/>
                </a:solidFill>
                <a:latin typeface="PTF NORDIC Rnd" pitchFamily="34" charset="0"/>
              </a:endParaRPr>
            </a:p>
          </p:txBody>
        </p:sp>
      </p:grpSp>
      <p:sp>
        <p:nvSpPr>
          <p:cNvPr id="10" name="Ellipse 9"/>
          <p:cNvSpPr/>
          <p:nvPr/>
        </p:nvSpPr>
        <p:spPr>
          <a:xfrm>
            <a:off x="251520" y="836712"/>
            <a:ext cx="3744416" cy="37444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PTF NORDIC Rnd" pitchFamily="34" charset="0"/>
              </a:rPr>
              <a:t>Et ca marche  ?</a:t>
            </a: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04048" y="764704"/>
            <a:ext cx="3744416" cy="37444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PTF NORDIC Rnd" pitchFamily="34" charset="0"/>
            </a:endParaRPr>
          </a:p>
          <a:p>
            <a:pPr algn="ctr"/>
            <a:endParaRPr lang="fr-FR" sz="2400">
              <a:latin typeface="PTF NORDIC Rnd" pitchFamily="34" charset="0"/>
            </a:endParaRPr>
          </a:p>
          <a:p>
            <a:pPr algn="ctr"/>
            <a:endParaRPr lang="fr-FR" sz="2400">
              <a:latin typeface="PTF NORDIC Rnd" pitchFamily="34" charset="0"/>
            </a:endParaRPr>
          </a:p>
          <a:p>
            <a:pPr algn="ctr"/>
            <a:endParaRPr lang="fr-FR" sz="2400">
              <a:latin typeface="PTF NORDIC Rnd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3528" y="2204864"/>
            <a:ext cx="1008112" cy="936104"/>
          </a:xfrm>
          <a:prstGeom prst="ellipse">
            <a:avLst/>
          </a:prstGeom>
          <a:solidFill>
            <a:srgbClr val="4D4D4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PTF NORDIC Rnd" pitchFamily="34" charset="0"/>
              </a:rPr>
              <a:t>6’</a:t>
            </a:r>
          </a:p>
        </p:txBody>
      </p:sp>
      <p:sp>
        <p:nvSpPr>
          <p:cNvPr id="13" name="Ellipse 12"/>
          <p:cNvSpPr/>
          <p:nvPr/>
        </p:nvSpPr>
        <p:spPr>
          <a:xfrm>
            <a:off x="755576" y="3212976"/>
            <a:ext cx="1008112" cy="93610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>
                <a:latin typeface="PTF NORDIC Rnd" pitchFamily="34" charset="0"/>
              </a:rPr>
              <a:t>10’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03648" y="22048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Myriad Web Pro" pitchFamily="34" charset="0"/>
              </a:rPr>
              <a:t>C’est le temps d’attente moyen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53710" y="3447584"/>
            <a:ext cx="189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yriad Web Pro" panose="020B0503030403020204" pitchFamily="34" charset="0"/>
              </a:rPr>
              <a:t>9 fois sur 10</a:t>
            </a:r>
          </a:p>
        </p:txBody>
      </p:sp>
      <p:sp>
        <p:nvSpPr>
          <p:cNvPr id="16" name="Ellipse 15"/>
          <p:cNvSpPr/>
          <p:nvPr/>
        </p:nvSpPr>
        <p:spPr>
          <a:xfrm>
            <a:off x="5508104" y="1816276"/>
            <a:ext cx="648072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PTF NORDIC Rnd" pitchFamily="34" charset="0"/>
              </a:rPr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56176" y="2021731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Myriad Web Pro" pitchFamily="34" charset="0"/>
              </a:rPr>
              <a:t>Arrêt sur le pouce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364088" y="109877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PTF NORDIC Rnd" panose="020B0600000000000000" pitchFamily="34" charset="0"/>
              </a:rPr>
              <a:t>Oui, avec </a:t>
            </a:r>
          </a:p>
          <a:p>
            <a:pPr algn="ctr"/>
            <a:r>
              <a:rPr lang="fr-FR" sz="2000">
                <a:solidFill>
                  <a:schemeClr val="bg1"/>
                </a:solidFill>
                <a:latin typeface="PTF NORDIC Rnd" panose="020B0600000000000000" pitchFamily="34" charset="0"/>
              </a:rPr>
              <a:t>la </a:t>
            </a:r>
            <a:r>
              <a:rPr lang="fr-FR" sz="2000" err="1">
                <a:solidFill>
                  <a:schemeClr val="bg1"/>
                </a:solidFill>
                <a:latin typeface="PTF NORDIC Rnd" panose="020B0600000000000000" pitchFamily="34" charset="0"/>
              </a:rPr>
              <a:t>stop’Attitude</a:t>
            </a:r>
            <a:r>
              <a:rPr lang="fr-FR" sz="2000">
                <a:solidFill>
                  <a:schemeClr val="bg1"/>
                </a:solidFill>
                <a:latin typeface="PTF NORDIC Rnd" panose="020B0600000000000000" pitchFamily="34" charset="0"/>
              </a:rPr>
              <a:t> </a:t>
            </a:r>
            <a:r>
              <a:rPr lang="fr-FR" sz="2000" b="1">
                <a:solidFill>
                  <a:schemeClr val="bg1"/>
                </a:solidFill>
                <a:latin typeface="PTF NORDIC Rnd" panose="020B0600000000000000" pitchFamily="34" charset="0"/>
              </a:rPr>
              <a:t>!</a:t>
            </a:r>
          </a:p>
        </p:txBody>
      </p:sp>
      <p:sp>
        <p:nvSpPr>
          <p:cNvPr id="21" name="Ellipse 20"/>
          <p:cNvSpPr/>
          <p:nvPr/>
        </p:nvSpPr>
        <p:spPr>
          <a:xfrm>
            <a:off x="5472176" y="2618239"/>
            <a:ext cx="684000" cy="6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PTF NORDIC Rnd" pitchFamily="34" charset="0"/>
              </a:rPr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56176" y="277830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Myriad Web Pro" pitchFamily="34" charset="0"/>
              </a:rPr>
              <a:t>Une fiche destination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265194" y="363225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Myriad Web Pro" pitchFamily="34" charset="0"/>
              </a:rPr>
              <a:t>La confiance</a:t>
            </a:r>
          </a:p>
        </p:txBody>
      </p:sp>
      <p:sp>
        <p:nvSpPr>
          <p:cNvPr id="24" name="Ellipse 23"/>
          <p:cNvSpPr/>
          <p:nvPr/>
        </p:nvSpPr>
        <p:spPr>
          <a:xfrm>
            <a:off x="5472176" y="3429000"/>
            <a:ext cx="684000" cy="6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PTF NORDIC Rn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022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PTF NORDIC Rnd" pitchFamily="34" charset="0"/>
                </a:rPr>
                <a:t>Le site internet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259632" y="119675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M’inscrire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59632" y="19888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rgbClr val="92D050"/>
                </a:solidFill>
                <a:latin typeface="PTF NORDIC Rnd" pitchFamily="34" charset="0"/>
              </a:rPr>
              <a:t>Consulter les </a:t>
            </a:r>
            <a:r>
              <a:rPr lang="fr-FR" sz="2000" err="1">
                <a:solidFill>
                  <a:srgbClr val="92D050"/>
                </a:solidFill>
                <a:latin typeface="PTF NORDIC Rnd" pitchFamily="34" charset="0"/>
              </a:rPr>
              <a:t>arrets</a:t>
            </a:r>
            <a:endParaRPr lang="fr-FR" sz="2000">
              <a:solidFill>
                <a:srgbClr val="92D050"/>
              </a:solidFill>
              <a:latin typeface="PTF NORDIC Rnd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59632" y="285293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Telecharger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ma fiche de </a:t>
            </a:r>
            <a:r>
              <a:rPr lang="fr-FR" sz="20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mobilite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259632" y="443711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err="1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Creer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 ma fiche destination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5536" y="40466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Sur le site internet 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  <a:hlinkClick r:id="rId5"/>
              </a:rPr>
              <a:t>www.rezopouce.fr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PTF NORDIC Rnd" pitchFamily="34" charset="0"/>
              </a:rPr>
              <a:t>, je peux :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683568" y="1196752"/>
            <a:ext cx="576064" cy="360040"/>
          </a:xfrm>
          <a:prstGeom prst="rightArrow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683568" y="4509120"/>
            <a:ext cx="576064" cy="360040"/>
          </a:xfrm>
          <a:prstGeom prst="rightArrow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>
            <a:off x="683568" y="2060848"/>
            <a:ext cx="576064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pic>
        <p:nvPicPr>
          <p:cNvPr id="35" name="Image 34" descr="fiche-mobilité_ma-vil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132859"/>
            <a:ext cx="1800200" cy="254641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59632" y="35730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>
                <a:solidFill>
                  <a:srgbClr val="92D050"/>
                </a:solidFill>
                <a:latin typeface="PTF NORDIC Rnd" pitchFamily="34" charset="0"/>
              </a:rPr>
              <a:t>Consulter les </a:t>
            </a:r>
            <a:r>
              <a:rPr lang="fr-FR" err="1">
                <a:solidFill>
                  <a:srgbClr val="92D050"/>
                </a:solidFill>
                <a:latin typeface="PTF NORDIC Rnd" pitchFamily="34" charset="0"/>
              </a:rPr>
              <a:t>differents</a:t>
            </a:r>
            <a:r>
              <a:rPr lang="fr-FR">
                <a:solidFill>
                  <a:srgbClr val="92D050"/>
                </a:solidFill>
                <a:latin typeface="PTF NORDIC Rnd" pitchFamily="34" charset="0"/>
              </a:rPr>
              <a:t> moyens de transport</a:t>
            </a:r>
          </a:p>
        </p:txBody>
      </p:sp>
      <p:sp>
        <p:nvSpPr>
          <p:cNvPr id="37" name="Flèche droite 36"/>
          <p:cNvSpPr/>
          <p:nvPr/>
        </p:nvSpPr>
        <p:spPr>
          <a:xfrm>
            <a:off x="683568" y="3717032"/>
            <a:ext cx="576064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683568" y="2924944"/>
            <a:ext cx="576064" cy="360040"/>
          </a:xfrm>
          <a:prstGeom prst="rightArrow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3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  <a:latin typeface="PTF NORDIC Rnd" pitchFamily="34" charset="0"/>
                </a:rPr>
                <a:t>En </a:t>
              </a:r>
              <a:r>
                <a:rPr lang="fr-FR" sz="2400" err="1">
                  <a:solidFill>
                    <a:schemeClr val="bg1"/>
                  </a:solidFill>
                  <a:latin typeface="PTF NORDIC Rnd" pitchFamily="34" charset="0"/>
                </a:rPr>
                <a:t>complement</a:t>
              </a:r>
              <a:r>
                <a:rPr lang="fr-FR" sz="2400">
                  <a:solidFill>
                    <a:schemeClr val="bg1"/>
                  </a:solidFill>
                  <a:latin typeface="PTF NORDIC Rnd" pitchFamily="34" charset="0"/>
                </a:rPr>
                <a:t> </a:t>
              </a:r>
              <a:r>
                <a:rPr lang="fr-FR" sz="2400">
                  <a:solidFill>
                    <a:schemeClr val="bg1">
                      <a:lumMod val="50000"/>
                    </a:schemeClr>
                  </a:solidFill>
                  <a:latin typeface="PTF NORDIC Rnd" pitchFamily="34" charset="0"/>
                </a:rPr>
                <a:t>des transports existants</a:t>
              </a:r>
            </a:p>
          </p:txBody>
        </p:sp>
      </p:grpSp>
      <p:pic>
        <p:nvPicPr>
          <p:cNvPr id="25" name="Image 24" descr="graphique-tous-T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3" y="620688"/>
            <a:ext cx="4631380" cy="4104456"/>
          </a:xfrm>
          <a:prstGeom prst="rect">
            <a:avLst/>
          </a:prstGeom>
        </p:spPr>
      </p:pic>
      <p:pic>
        <p:nvPicPr>
          <p:cNvPr id="26" name="Image 25" descr="fiche-mobilité_ma ville-page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8" y="404665"/>
            <a:ext cx="3118215" cy="4412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pic>
          <p:nvPicPr>
            <p:cNvPr id="4" name="Image 3" descr="Image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06651"/>
              <a:ext cx="9144000" cy="1951349"/>
            </a:xfrm>
            <a:prstGeom prst="rect">
              <a:avLst/>
            </a:prstGeom>
          </p:spPr>
        </p:pic>
        <p:grpSp>
          <p:nvGrpSpPr>
            <p:cNvPr id="3" name="Groupe 26"/>
            <p:cNvGrpSpPr/>
            <p:nvPr/>
          </p:nvGrpSpPr>
          <p:grpSpPr>
            <a:xfrm>
              <a:off x="7020272" y="4797152"/>
              <a:ext cx="1944216" cy="1872208"/>
              <a:chOff x="4355976" y="260648"/>
              <a:chExt cx="4139952" cy="40324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355976" y="260648"/>
                <a:ext cx="4139952" cy="4032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 descr="logo HD-grisrezo pouce-vertical.jpg"/>
              <p:cNvPicPr>
                <a:picLocks noChangeAspect="1"/>
              </p:cNvPicPr>
              <p:nvPr/>
            </p:nvPicPr>
            <p:blipFill>
              <a:blip r:embed="rId4" cstate="print"/>
              <a:srcRect l="9225" t="4348" r="10824"/>
              <a:stretch>
                <a:fillRect/>
              </a:stretch>
            </p:blipFill>
            <p:spPr>
              <a:xfrm>
                <a:off x="5508104" y="548680"/>
                <a:ext cx="1944216" cy="3290213"/>
              </a:xfrm>
              <a:prstGeom prst="rect">
                <a:avLst/>
              </a:prstGeom>
            </p:spPr>
          </p:pic>
        </p:grpSp>
        <p:sp>
          <p:nvSpPr>
            <p:cNvPr id="6" name="ZoneTexte 4"/>
            <p:cNvSpPr txBox="1"/>
            <p:nvPr/>
          </p:nvSpPr>
          <p:spPr>
            <a:xfrm>
              <a:off x="323528" y="5949280"/>
              <a:ext cx="820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>
                  <a:solidFill>
                    <a:schemeClr val="bg1"/>
                  </a:solidFill>
                  <a:latin typeface="PTF NORDIC Rnd" pitchFamily="34" charset="0"/>
                </a:rPr>
                <a:t>En </a:t>
              </a:r>
              <a:r>
                <a:rPr lang="fr-FR" sz="2800" err="1">
                  <a:solidFill>
                    <a:schemeClr val="bg1"/>
                  </a:solidFill>
                  <a:latin typeface="PTF NORDIC Rnd" pitchFamily="34" charset="0"/>
                </a:rPr>
                <a:t>securite</a:t>
              </a:r>
              <a:endParaRPr lang="fr-FR" sz="2800">
                <a:solidFill>
                  <a:srgbClr val="4D4D4D"/>
                </a:solidFill>
                <a:latin typeface="PTF NORDIC Rnd" pitchFamily="34" charset="0"/>
              </a:endParaRPr>
            </a:p>
          </p:txBody>
        </p:sp>
      </p:grpSp>
      <p:sp>
        <p:nvSpPr>
          <p:cNvPr id="10" name="Ellipse 9"/>
          <p:cNvSpPr/>
          <p:nvPr/>
        </p:nvSpPr>
        <p:spPr>
          <a:xfrm>
            <a:off x="251520" y="836712"/>
            <a:ext cx="3744416" cy="3744416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PTF NORDIC Rnd" pitchFamily="34" charset="0"/>
              </a:rPr>
              <a:t>Et c’est </a:t>
            </a:r>
            <a:r>
              <a:rPr lang="fr-FR" sz="2400" err="1">
                <a:latin typeface="PTF NORDIC Rnd" pitchFamily="34" charset="0"/>
              </a:rPr>
              <a:t>securise</a:t>
            </a:r>
            <a:r>
              <a:rPr lang="fr-FR" sz="2400">
                <a:latin typeface="PTF NORDIC Rnd" pitchFamily="34" charset="0"/>
              </a:rPr>
              <a:t>?</a:t>
            </a: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  <a:p>
            <a:pPr algn="ctr"/>
            <a:endParaRPr lang="fr-FR">
              <a:latin typeface="PTF NORDIC Rnd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04048" y="764704"/>
            <a:ext cx="3744416" cy="37444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PTF NORDIC Rnd" pitchFamily="34" charset="0"/>
              </a:rPr>
              <a:t>Et les mineurs sont-ils autorises?</a:t>
            </a:r>
            <a:endParaRPr lang="fr-FR">
              <a:latin typeface="PTF NORDIC Rnd" pitchFamily="34" charset="0"/>
            </a:endParaRPr>
          </a:p>
          <a:p>
            <a:pPr algn="ctr"/>
            <a:endParaRPr lang="fr-FR" sz="2400">
              <a:latin typeface="PTF NORDIC Rnd" pitchFamily="34" charset="0"/>
            </a:endParaRPr>
          </a:p>
          <a:p>
            <a:pPr algn="ctr"/>
            <a:endParaRPr lang="fr-FR" sz="2400">
              <a:latin typeface="PTF NORDIC Rnd" pitchFamily="34" charset="0"/>
            </a:endParaRPr>
          </a:p>
          <a:p>
            <a:pPr algn="ctr"/>
            <a:endParaRPr lang="fr-FR" sz="2400">
              <a:latin typeface="PTF NORDIC Rnd" pitchFamily="34" charset="0"/>
            </a:endParaRPr>
          </a:p>
          <a:p>
            <a:pPr algn="ctr"/>
            <a:endParaRPr lang="fr-FR" sz="2400">
              <a:latin typeface="PTF NORDIC Rnd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3528" y="2204864"/>
            <a:ext cx="1008112" cy="936104"/>
          </a:xfrm>
          <a:prstGeom prst="ellipse">
            <a:avLst/>
          </a:prstGeom>
          <a:solidFill>
            <a:srgbClr val="4D4D4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PTF NORDIC Rnd" pitchFamily="34" charset="0"/>
              </a:rPr>
              <a:t>1</a:t>
            </a:r>
          </a:p>
        </p:txBody>
      </p:sp>
      <p:sp>
        <p:nvSpPr>
          <p:cNvPr id="13" name="Ellipse 12"/>
          <p:cNvSpPr/>
          <p:nvPr/>
        </p:nvSpPr>
        <p:spPr>
          <a:xfrm>
            <a:off x="755576" y="3212976"/>
            <a:ext cx="1008112" cy="936104"/>
          </a:xfrm>
          <a:prstGeom prst="ellipse">
            <a:avLst/>
          </a:prstGeom>
          <a:solidFill>
            <a:srgbClr val="4D4D4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PTF NORDIC Rnd" pitchFamily="34" charset="0"/>
              </a:rPr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03648" y="220486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Myriad Web Pro" pitchFamily="34" charset="0"/>
              </a:rPr>
              <a:t>Carte d’identifiant </a:t>
            </a:r>
            <a:r>
              <a:rPr lang="fr-FR" sz="1600">
                <a:solidFill>
                  <a:schemeClr val="bg1"/>
                </a:solidFill>
                <a:latin typeface="Myriad Web Pro" pitchFamily="34" charset="0"/>
              </a:rPr>
              <a:t>fournie sur présentation d’une </a:t>
            </a:r>
            <a:r>
              <a:rPr lang="fr-FR" sz="1600" b="1">
                <a:solidFill>
                  <a:schemeClr val="bg1"/>
                </a:solidFill>
                <a:latin typeface="Myriad Web Pro" pitchFamily="34" charset="0"/>
              </a:rPr>
              <a:t>pièce d’identité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07704" y="328498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N° SMS = traçabilité</a:t>
            </a:r>
          </a:p>
        </p:txBody>
      </p:sp>
      <p:pic>
        <p:nvPicPr>
          <p:cNvPr id="17" name="Image 16" descr="carte-pouce-ado.jpg"/>
          <p:cNvPicPr>
            <a:picLocks noChangeAspect="1"/>
          </p:cNvPicPr>
          <p:nvPr/>
        </p:nvPicPr>
        <p:blipFill>
          <a:blip r:embed="rId5" cstate="print"/>
          <a:srcRect r="34529"/>
          <a:stretch>
            <a:fillRect/>
          </a:stretch>
        </p:blipFill>
        <p:spPr>
          <a:xfrm>
            <a:off x="5436096" y="2564905"/>
            <a:ext cx="1296144" cy="12100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732240" y="270892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yriad Web Pro" pitchFamily="34" charset="0"/>
              </a:rPr>
              <a:t>Carte Pouce Ado </a:t>
            </a:r>
            <a:r>
              <a:rPr lang="fr-FR">
                <a:solidFill>
                  <a:schemeClr val="bg1"/>
                </a:solidFill>
                <a:latin typeface="Myriad Web Pro" pitchFamily="34" charset="0"/>
              </a:rPr>
              <a:t>sur autorisation parentale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D35A0B66B9E49A7D0324CBEB3D35C" ma:contentTypeVersion="8" ma:contentTypeDescription="Crée un document." ma:contentTypeScope="" ma:versionID="e7d4ef57e720537b62525f715c7bdd03">
  <xsd:schema xmlns:xsd="http://www.w3.org/2001/XMLSchema" xmlns:xs="http://www.w3.org/2001/XMLSchema" xmlns:p="http://schemas.microsoft.com/office/2006/metadata/properties" xmlns:ns2="e04fd9cf-c1f3-42ce-bdf3-1e93f26f455c" xmlns:ns3="49fd4970-1ff3-4b36-b46b-83e66d619324" targetNamespace="http://schemas.microsoft.com/office/2006/metadata/properties" ma:root="true" ma:fieldsID="97ebd76b8a8d89a18d3d93af4c9d1416" ns2:_="" ns3:_="">
    <xsd:import namespace="e04fd9cf-c1f3-42ce-bdf3-1e93f26f455c"/>
    <xsd:import namespace="49fd4970-1ff3-4b36-b46b-83e66d6193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fd9cf-c1f3-42ce-bdf3-1e93f26f4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d4970-1ff3-4b36-b46b-83e66d619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347E0C-9BC0-484A-A1D1-155EE8E1A11C}">
  <ds:schemaRefs>
    <ds:schemaRef ds:uri="49fd4970-1ff3-4b36-b46b-83e66d619324"/>
    <ds:schemaRef ds:uri="e04fd9cf-c1f3-42ce-bdf3-1e93f26f45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2C3A60-56E4-4D5F-8406-E660284924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E149B-0B1B-4451-B4A5-FBC68612F8CF}">
  <ds:schemaRefs>
    <ds:schemaRef ds:uri="49fd4970-1ff3-4b36-b46b-83e66d619324"/>
    <ds:schemaRef ds:uri="e04fd9cf-c1f3-42ce-bdf3-1e93f26f45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497</Words>
  <Application>Microsoft Office PowerPoint</Application>
  <PresentationFormat>Affichage à l'écran (4:3)</PresentationFormat>
  <Paragraphs>143</Paragraphs>
  <Slides>18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Utilisateur</dc:creator>
  <cp:lastModifiedBy>Mairie</cp:lastModifiedBy>
  <cp:revision>8</cp:revision>
  <dcterms:modified xsi:type="dcterms:W3CDTF">2018-06-22T07:41:44Z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0x01010097ED35A0B66B9E49A7D0324CBEB3D35C</vt:lpwstr>
  </property>
</Properties>
</file>