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291" autoAdjust="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41FB94D-183C-4B1C-9985-47308AC384BA}"/>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0AA30439-6B2F-4A23-A913-CCB9AD9E9B2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8DCE488B-FE15-4253-A657-FCDD99BD77CC}"/>
              </a:ext>
            </a:extLst>
          </p:cNvPr>
          <p:cNvSpPr>
            <a:spLocks noGrp="1"/>
          </p:cNvSpPr>
          <p:nvPr>
            <p:ph type="dt" sz="half" idx="10"/>
          </p:nvPr>
        </p:nvSpPr>
        <p:spPr/>
        <p:txBody>
          <a:bodyPr/>
          <a:lstStyle/>
          <a:p>
            <a:fld id="{75A38A24-32AB-481A-B634-E5D84AD846DB}" type="datetimeFigureOut">
              <a:rPr lang="fr-FR" smtClean="0"/>
              <a:t>16/12/2021</a:t>
            </a:fld>
            <a:endParaRPr lang="fr-FR"/>
          </a:p>
        </p:txBody>
      </p:sp>
      <p:sp>
        <p:nvSpPr>
          <p:cNvPr id="5" name="Espace réservé du pied de page 4">
            <a:extLst>
              <a:ext uri="{FF2B5EF4-FFF2-40B4-BE49-F238E27FC236}">
                <a16:creationId xmlns:a16="http://schemas.microsoft.com/office/drawing/2014/main" id="{534B65BD-9A20-424F-AEB1-AEC30BB7FEA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0EFE2A7-5CAA-40FC-856B-5BA1B2D4BA3E}"/>
              </a:ext>
            </a:extLst>
          </p:cNvPr>
          <p:cNvSpPr>
            <a:spLocks noGrp="1"/>
          </p:cNvSpPr>
          <p:nvPr>
            <p:ph type="sldNum" sz="quarter" idx="12"/>
          </p:nvPr>
        </p:nvSpPr>
        <p:spPr/>
        <p:txBody>
          <a:bodyPr/>
          <a:lstStyle/>
          <a:p>
            <a:fld id="{2BA58357-FEEC-4123-9407-0581A420499D}" type="slidenum">
              <a:rPr lang="fr-FR" smtClean="0"/>
              <a:t>‹N°›</a:t>
            </a:fld>
            <a:endParaRPr lang="fr-FR"/>
          </a:p>
        </p:txBody>
      </p:sp>
    </p:spTree>
    <p:extLst>
      <p:ext uri="{BB962C8B-B14F-4D97-AF65-F5344CB8AC3E}">
        <p14:creationId xmlns:p14="http://schemas.microsoft.com/office/powerpoint/2010/main" val="1699344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068339-1E7C-434A-908D-FDB0CF830879}"/>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A0A0440E-E6BB-4167-B653-7746447CBB7C}"/>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BEADEFF-DED5-4C30-93B3-4644EF6788A0}"/>
              </a:ext>
            </a:extLst>
          </p:cNvPr>
          <p:cNvSpPr>
            <a:spLocks noGrp="1"/>
          </p:cNvSpPr>
          <p:nvPr>
            <p:ph type="dt" sz="half" idx="10"/>
          </p:nvPr>
        </p:nvSpPr>
        <p:spPr/>
        <p:txBody>
          <a:bodyPr/>
          <a:lstStyle/>
          <a:p>
            <a:fld id="{75A38A24-32AB-481A-B634-E5D84AD846DB}" type="datetimeFigureOut">
              <a:rPr lang="fr-FR" smtClean="0"/>
              <a:t>16/12/2021</a:t>
            </a:fld>
            <a:endParaRPr lang="fr-FR"/>
          </a:p>
        </p:txBody>
      </p:sp>
      <p:sp>
        <p:nvSpPr>
          <p:cNvPr id="5" name="Espace réservé du pied de page 4">
            <a:extLst>
              <a:ext uri="{FF2B5EF4-FFF2-40B4-BE49-F238E27FC236}">
                <a16:creationId xmlns:a16="http://schemas.microsoft.com/office/drawing/2014/main" id="{EAFCB294-0085-42B5-9B11-7FED3F1546A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BCAC987-27DE-4BF6-B52B-74D7A404550F}"/>
              </a:ext>
            </a:extLst>
          </p:cNvPr>
          <p:cNvSpPr>
            <a:spLocks noGrp="1"/>
          </p:cNvSpPr>
          <p:nvPr>
            <p:ph type="sldNum" sz="quarter" idx="12"/>
          </p:nvPr>
        </p:nvSpPr>
        <p:spPr/>
        <p:txBody>
          <a:bodyPr/>
          <a:lstStyle/>
          <a:p>
            <a:fld id="{2BA58357-FEEC-4123-9407-0581A420499D}" type="slidenum">
              <a:rPr lang="fr-FR" smtClean="0"/>
              <a:t>‹N°›</a:t>
            </a:fld>
            <a:endParaRPr lang="fr-FR"/>
          </a:p>
        </p:txBody>
      </p:sp>
    </p:spTree>
    <p:extLst>
      <p:ext uri="{BB962C8B-B14F-4D97-AF65-F5344CB8AC3E}">
        <p14:creationId xmlns:p14="http://schemas.microsoft.com/office/powerpoint/2010/main" val="2387290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AF69E0BF-7041-4F9B-AA3F-BCDE2FDACB97}"/>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7BA10CAB-780D-47E4-A361-7A6D1C6EDD4C}"/>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8F9E170-1EFF-49A4-BA8B-CE3C72582E2A}"/>
              </a:ext>
            </a:extLst>
          </p:cNvPr>
          <p:cNvSpPr>
            <a:spLocks noGrp="1"/>
          </p:cNvSpPr>
          <p:nvPr>
            <p:ph type="dt" sz="half" idx="10"/>
          </p:nvPr>
        </p:nvSpPr>
        <p:spPr/>
        <p:txBody>
          <a:bodyPr/>
          <a:lstStyle/>
          <a:p>
            <a:fld id="{75A38A24-32AB-481A-B634-E5D84AD846DB}" type="datetimeFigureOut">
              <a:rPr lang="fr-FR" smtClean="0"/>
              <a:t>16/12/2021</a:t>
            </a:fld>
            <a:endParaRPr lang="fr-FR"/>
          </a:p>
        </p:txBody>
      </p:sp>
      <p:sp>
        <p:nvSpPr>
          <p:cNvPr id="5" name="Espace réservé du pied de page 4">
            <a:extLst>
              <a:ext uri="{FF2B5EF4-FFF2-40B4-BE49-F238E27FC236}">
                <a16:creationId xmlns:a16="http://schemas.microsoft.com/office/drawing/2014/main" id="{D4A56640-EF0C-4B56-AB27-07A85B85321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00F1D0B-C4D0-49FF-8CA0-502CEBCE0656}"/>
              </a:ext>
            </a:extLst>
          </p:cNvPr>
          <p:cNvSpPr>
            <a:spLocks noGrp="1"/>
          </p:cNvSpPr>
          <p:nvPr>
            <p:ph type="sldNum" sz="quarter" idx="12"/>
          </p:nvPr>
        </p:nvSpPr>
        <p:spPr/>
        <p:txBody>
          <a:bodyPr/>
          <a:lstStyle/>
          <a:p>
            <a:fld id="{2BA58357-FEEC-4123-9407-0581A420499D}" type="slidenum">
              <a:rPr lang="fr-FR" smtClean="0"/>
              <a:t>‹N°›</a:t>
            </a:fld>
            <a:endParaRPr lang="fr-FR"/>
          </a:p>
        </p:txBody>
      </p:sp>
    </p:spTree>
    <p:extLst>
      <p:ext uri="{BB962C8B-B14F-4D97-AF65-F5344CB8AC3E}">
        <p14:creationId xmlns:p14="http://schemas.microsoft.com/office/powerpoint/2010/main" val="2573189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C61F2F1-6FE6-45DE-932F-275C00C9760A}"/>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C5A98C31-A92F-45E1-9C36-8070BA22A74F}"/>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4A43B09-4DE3-401F-B432-9812966BB104}"/>
              </a:ext>
            </a:extLst>
          </p:cNvPr>
          <p:cNvSpPr>
            <a:spLocks noGrp="1"/>
          </p:cNvSpPr>
          <p:nvPr>
            <p:ph type="dt" sz="half" idx="10"/>
          </p:nvPr>
        </p:nvSpPr>
        <p:spPr/>
        <p:txBody>
          <a:bodyPr/>
          <a:lstStyle/>
          <a:p>
            <a:fld id="{75A38A24-32AB-481A-B634-E5D84AD846DB}" type="datetimeFigureOut">
              <a:rPr lang="fr-FR" smtClean="0"/>
              <a:t>16/12/2021</a:t>
            </a:fld>
            <a:endParaRPr lang="fr-FR"/>
          </a:p>
        </p:txBody>
      </p:sp>
      <p:sp>
        <p:nvSpPr>
          <p:cNvPr id="5" name="Espace réservé du pied de page 4">
            <a:extLst>
              <a:ext uri="{FF2B5EF4-FFF2-40B4-BE49-F238E27FC236}">
                <a16:creationId xmlns:a16="http://schemas.microsoft.com/office/drawing/2014/main" id="{CF70464C-0483-487A-AE68-2D14A3D322E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639E2EA-B87B-4EFA-8AE7-A04C4220E061}"/>
              </a:ext>
            </a:extLst>
          </p:cNvPr>
          <p:cNvSpPr>
            <a:spLocks noGrp="1"/>
          </p:cNvSpPr>
          <p:nvPr>
            <p:ph type="sldNum" sz="quarter" idx="12"/>
          </p:nvPr>
        </p:nvSpPr>
        <p:spPr/>
        <p:txBody>
          <a:bodyPr/>
          <a:lstStyle/>
          <a:p>
            <a:fld id="{2BA58357-FEEC-4123-9407-0581A420499D}" type="slidenum">
              <a:rPr lang="fr-FR" smtClean="0"/>
              <a:t>‹N°›</a:t>
            </a:fld>
            <a:endParaRPr lang="fr-FR"/>
          </a:p>
        </p:txBody>
      </p:sp>
    </p:spTree>
    <p:extLst>
      <p:ext uri="{BB962C8B-B14F-4D97-AF65-F5344CB8AC3E}">
        <p14:creationId xmlns:p14="http://schemas.microsoft.com/office/powerpoint/2010/main" val="750638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9351A4C-DC5F-48DA-86BE-8B87B2CCD075}"/>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11C40136-E26B-4343-9603-F23E495B06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AC1D66FA-F3EF-4C9B-93EA-F40EE4E41A94}"/>
              </a:ext>
            </a:extLst>
          </p:cNvPr>
          <p:cNvSpPr>
            <a:spLocks noGrp="1"/>
          </p:cNvSpPr>
          <p:nvPr>
            <p:ph type="dt" sz="half" idx="10"/>
          </p:nvPr>
        </p:nvSpPr>
        <p:spPr/>
        <p:txBody>
          <a:bodyPr/>
          <a:lstStyle/>
          <a:p>
            <a:fld id="{75A38A24-32AB-481A-B634-E5D84AD846DB}" type="datetimeFigureOut">
              <a:rPr lang="fr-FR" smtClean="0"/>
              <a:t>16/12/2021</a:t>
            </a:fld>
            <a:endParaRPr lang="fr-FR"/>
          </a:p>
        </p:txBody>
      </p:sp>
      <p:sp>
        <p:nvSpPr>
          <p:cNvPr id="5" name="Espace réservé du pied de page 4">
            <a:extLst>
              <a:ext uri="{FF2B5EF4-FFF2-40B4-BE49-F238E27FC236}">
                <a16:creationId xmlns:a16="http://schemas.microsoft.com/office/drawing/2014/main" id="{ED509299-1E9D-48C6-8901-7BA2E65D363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F557B3C-1813-4590-B14E-3BA7FE3D260D}"/>
              </a:ext>
            </a:extLst>
          </p:cNvPr>
          <p:cNvSpPr>
            <a:spLocks noGrp="1"/>
          </p:cNvSpPr>
          <p:nvPr>
            <p:ph type="sldNum" sz="quarter" idx="12"/>
          </p:nvPr>
        </p:nvSpPr>
        <p:spPr/>
        <p:txBody>
          <a:bodyPr/>
          <a:lstStyle/>
          <a:p>
            <a:fld id="{2BA58357-FEEC-4123-9407-0581A420499D}" type="slidenum">
              <a:rPr lang="fr-FR" smtClean="0"/>
              <a:t>‹N°›</a:t>
            </a:fld>
            <a:endParaRPr lang="fr-FR"/>
          </a:p>
        </p:txBody>
      </p:sp>
    </p:spTree>
    <p:extLst>
      <p:ext uri="{BB962C8B-B14F-4D97-AF65-F5344CB8AC3E}">
        <p14:creationId xmlns:p14="http://schemas.microsoft.com/office/powerpoint/2010/main" val="1585727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09479D-C4F7-4B7A-A737-8667EFBBF586}"/>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A61F305A-B379-4D56-8A08-F69FCB196E01}"/>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D854DE70-B3D9-4E62-B986-064D8EA6F725}"/>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4EA96640-9228-4FE9-AB0C-F7957B55F69E}"/>
              </a:ext>
            </a:extLst>
          </p:cNvPr>
          <p:cNvSpPr>
            <a:spLocks noGrp="1"/>
          </p:cNvSpPr>
          <p:nvPr>
            <p:ph type="dt" sz="half" idx="10"/>
          </p:nvPr>
        </p:nvSpPr>
        <p:spPr/>
        <p:txBody>
          <a:bodyPr/>
          <a:lstStyle/>
          <a:p>
            <a:fld id="{75A38A24-32AB-481A-B634-E5D84AD846DB}" type="datetimeFigureOut">
              <a:rPr lang="fr-FR" smtClean="0"/>
              <a:t>16/12/2021</a:t>
            </a:fld>
            <a:endParaRPr lang="fr-FR"/>
          </a:p>
        </p:txBody>
      </p:sp>
      <p:sp>
        <p:nvSpPr>
          <p:cNvPr id="6" name="Espace réservé du pied de page 5">
            <a:extLst>
              <a:ext uri="{FF2B5EF4-FFF2-40B4-BE49-F238E27FC236}">
                <a16:creationId xmlns:a16="http://schemas.microsoft.com/office/drawing/2014/main" id="{AC1FD6F1-85DD-41E6-A9C2-7231831FBC46}"/>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C969BC54-E299-4C9C-8852-04D44C952BBB}"/>
              </a:ext>
            </a:extLst>
          </p:cNvPr>
          <p:cNvSpPr>
            <a:spLocks noGrp="1"/>
          </p:cNvSpPr>
          <p:nvPr>
            <p:ph type="sldNum" sz="quarter" idx="12"/>
          </p:nvPr>
        </p:nvSpPr>
        <p:spPr/>
        <p:txBody>
          <a:bodyPr/>
          <a:lstStyle/>
          <a:p>
            <a:fld id="{2BA58357-FEEC-4123-9407-0581A420499D}" type="slidenum">
              <a:rPr lang="fr-FR" smtClean="0"/>
              <a:t>‹N°›</a:t>
            </a:fld>
            <a:endParaRPr lang="fr-FR"/>
          </a:p>
        </p:txBody>
      </p:sp>
    </p:spTree>
    <p:extLst>
      <p:ext uri="{BB962C8B-B14F-4D97-AF65-F5344CB8AC3E}">
        <p14:creationId xmlns:p14="http://schemas.microsoft.com/office/powerpoint/2010/main" val="3671423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D3504D-3FF5-4BD7-A385-EDAD2FFD79EA}"/>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ABD08331-E4C6-4743-AD31-367C28F750F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1CB6116E-D89D-4B10-AFD7-B6ECFE5795BF}"/>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24D99422-2A1A-4673-97E4-70B5941328C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700586A2-0263-4771-B953-45A6EECDE245}"/>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987744C0-20F5-4084-9520-2228EADE0FA9}"/>
              </a:ext>
            </a:extLst>
          </p:cNvPr>
          <p:cNvSpPr>
            <a:spLocks noGrp="1"/>
          </p:cNvSpPr>
          <p:nvPr>
            <p:ph type="dt" sz="half" idx="10"/>
          </p:nvPr>
        </p:nvSpPr>
        <p:spPr/>
        <p:txBody>
          <a:bodyPr/>
          <a:lstStyle/>
          <a:p>
            <a:fld id="{75A38A24-32AB-481A-B634-E5D84AD846DB}" type="datetimeFigureOut">
              <a:rPr lang="fr-FR" smtClean="0"/>
              <a:t>16/12/2021</a:t>
            </a:fld>
            <a:endParaRPr lang="fr-FR"/>
          </a:p>
        </p:txBody>
      </p:sp>
      <p:sp>
        <p:nvSpPr>
          <p:cNvPr id="8" name="Espace réservé du pied de page 7">
            <a:extLst>
              <a:ext uri="{FF2B5EF4-FFF2-40B4-BE49-F238E27FC236}">
                <a16:creationId xmlns:a16="http://schemas.microsoft.com/office/drawing/2014/main" id="{F1327225-AB0A-4793-B6C8-183B474AC314}"/>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763E16BD-C6AB-4567-AFEC-AEA231404135}"/>
              </a:ext>
            </a:extLst>
          </p:cNvPr>
          <p:cNvSpPr>
            <a:spLocks noGrp="1"/>
          </p:cNvSpPr>
          <p:nvPr>
            <p:ph type="sldNum" sz="quarter" idx="12"/>
          </p:nvPr>
        </p:nvSpPr>
        <p:spPr/>
        <p:txBody>
          <a:bodyPr/>
          <a:lstStyle/>
          <a:p>
            <a:fld id="{2BA58357-FEEC-4123-9407-0581A420499D}" type="slidenum">
              <a:rPr lang="fr-FR" smtClean="0"/>
              <a:t>‹N°›</a:t>
            </a:fld>
            <a:endParaRPr lang="fr-FR"/>
          </a:p>
        </p:txBody>
      </p:sp>
    </p:spTree>
    <p:extLst>
      <p:ext uri="{BB962C8B-B14F-4D97-AF65-F5344CB8AC3E}">
        <p14:creationId xmlns:p14="http://schemas.microsoft.com/office/powerpoint/2010/main" val="1692944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1E1E994-39A7-4B7A-9A11-B157BD46E65A}"/>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98440E74-7FEB-4CBB-8EA0-08475C6EC3D0}"/>
              </a:ext>
            </a:extLst>
          </p:cNvPr>
          <p:cNvSpPr>
            <a:spLocks noGrp="1"/>
          </p:cNvSpPr>
          <p:nvPr>
            <p:ph type="dt" sz="half" idx="10"/>
          </p:nvPr>
        </p:nvSpPr>
        <p:spPr/>
        <p:txBody>
          <a:bodyPr/>
          <a:lstStyle/>
          <a:p>
            <a:fld id="{75A38A24-32AB-481A-B634-E5D84AD846DB}" type="datetimeFigureOut">
              <a:rPr lang="fr-FR" smtClean="0"/>
              <a:t>16/12/2021</a:t>
            </a:fld>
            <a:endParaRPr lang="fr-FR"/>
          </a:p>
        </p:txBody>
      </p:sp>
      <p:sp>
        <p:nvSpPr>
          <p:cNvPr id="4" name="Espace réservé du pied de page 3">
            <a:extLst>
              <a:ext uri="{FF2B5EF4-FFF2-40B4-BE49-F238E27FC236}">
                <a16:creationId xmlns:a16="http://schemas.microsoft.com/office/drawing/2014/main" id="{656600BF-0393-414C-B585-112397B00BFF}"/>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3CA5786F-4EDB-4DA4-91C4-53A7BD3A50D0}"/>
              </a:ext>
            </a:extLst>
          </p:cNvPr>
          <p:cNvSpPr>
            <a:spLocks noGrp="1"/>
          </p:cNvSpPr>
          <p:nvPr>
            <p:ph type="sldNum" sz="quarter" idx="12"/>
          </p:nvPr>
        </p:nvSpPr>
        <p:spPr/>
        <p:txBody>
          <a:bodyPr/>
          <a:lstStyle/>
          <a:p>
            <a:fld id="{2BA58357-FEEC-4123-9407-0581A420499D}" type="slidenum">
              <a:rPr lang="fr-FR" smtClean="0"/>
              <a:t>‹N°›</a:t>
            </a:fld>
            <a:endParaRPr lang="fr-FR"/>
          </a:p>
        </p:txBody>
      </p:sp>
    </p:spTree>
    <p:extLst>
      <p:ext uri="{BB962C8B-B14F-4D97-AF65-F5344CB8AC3E}">
        <p14:creationId xmlns:p14="http://schemas.microsoft.com/office/powerpoint/2010/main" val="24497498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558AE0D6-6A2D-4A13-8377-4A080210DBF4}"/>
              </a:ext>
            </a:extLst>
          </p:cNvPr>
          <p:cNvSpPr>
            <a:spLocks noGrp="1"/>
          </p:cNvSpPr>
          <p:nvPr>
            <p:ph type="dt" sz="half" idx="10"/>
          </p:nvPr>
        </p:nvSpPr>
        <p:spPr/>
        <p:txBody>
          <a:bodyPr/>
          <a:lstStyle/>
          <a:p>
            <a:fld id="{75A38A24-32AB-481A-B634-E5D84AD846DB}" type="datetimeFigureOut">
              <a:rPr lang="fr-FR" smtClean="0"/>
              <a:t>16/12/2021</a:t>
            </a:fld>
            <a:endParaRPr lang="fr-FR"/>
          </a:p>
        </p:txBody>
      </p:sp>
      <p:sp>
        <p:nvSpPr>
          <p:cNvPr id="3" name="Espace réservé du pied de page 2">
            <a:extLst>
              <a:ext uri="{FF2B5EF4-FFF2-40B4-BE49-F238E27FC236}">
                <a16:creationId xmlns:a16="http://schemas.microsoft.com/office/drawing/2014/main" id="{EDF34EA4-3CF1-4C2D-8E9B-742F8AA56F43}"/>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96C65E72-654B-49DE-8708-43621DD6CC3B}"/>
              </a:ext>
            </a:extLst>
          </p:cNvPr>
          <p:cNvSpPr>
            <a:spLocks noGrp="1"/>
          </p:cNvSpPr>
          <p:nvPr>
            <p:ph type="sldNum" sz="quarter" idx="12"/>
          </p:nvPr>
        </p:nvSpPr>
        <p:spPr/>
        <p:txBody>
          <a:bodyPr/>
          <a:lstStyle/>
          <a:p>
            <a:fld id="{2BA58357-FEEC-4123-9407-0581A420499D}" type="slidenum">
              <a:rPr lang="fr-FR" smtClean="0"/>
              <a:t>‹N°›</a:t>
            </a:fld>
            <a:endParaRPr lang="fr-FR"/>
          </a:p>
        </p:txBody>
      </p:sp>
    </p:spTree>
    <p:extLst>
      <p:ext uri="{BB962C8B-B14F-4D97-AF65-F5344CB8AC3E}">
        <p14:creationId xmlns:p14="http://schemas.microsoft.com/office/powerpoint/2010/main" val="2296635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DA324B0-352C-49F9-93CA-922EADF9666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7260C801-ED3D-4C03-9AF5-9B8908FF9C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6D008C5F-2E8C-452B-9C89-CBE02700B0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7AF2136D-835A-4EB0-8582-1B8E660D0C11}"/>
              </a:ext>
            </a:extLst>
          </p:cNvPr>
          <p:cNvSpPr>
            <a:spLocks noGrp="1"/>
          </p:cNvSpPr>
          <p:nvPr>
            <p:ph type="dt" sz="half" idx="10"/>
          </p:nvPr>
        </p:nvSpPr>
        <p:spPr/>
        <p:txBody>
          <a:bodyPr/>
          <a:lstStyle/>
          <a:p>
            <a:fld id="{75A38A24-32AB-481A-B634-E5D84AD846DB}" type="datetimeFigureOut">
              <a:rPr lang="fr-FR" smtClean="0"/>
              <a:t>16/12/2021</a:t>
            </a:fld>
            <a:endParaRPr lang="fr-FR"/>
          </a:p>
        </p:txBody>
      </p:sp>
      <p:sp>
        <p:nvSpPr>
          <p:cNvPr id="6" name="Espace réservé du pied de page 5">
            <a:extLst>
              <a:ext uri="{FF2B5EF4-FFF2-40B4-BE49-F238E27FC236}">
                <a16:creationId xmlns:a16="http://schemas.microsoft.com/office/drawing/2014/main" id="{934C5A82-3BE1-488E-B3F7-B69764ADA90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E1FE4FB-F972-4C9A-A3FC-417AA7D3AE07}"/>
              </a:ext>
            </a:extLst>
          </p:cNvPr>
          <p:cNvSpPr>
            <a:spLocks noGrp="1"/>
          </p:cNvSpPr>
          <p:nvPr>
            <p:ph type="sldNum" sz="quarter" idx="12"/>
          </p:nvPr>
        </p:nvSpPr>
        <p:spPr/>
        <p:txBody>
          <a:bodyPr/>
          <a:lstStyle/>
          <a:p>
            <a:fld id="{2BA58357-FEEC-4123-9407-0581A420499D}" type="slidenum">
              <a:rPr lang="fr-FR" smtClean="0"/>
              <a:t>‹N°›</a:t>
            </a:fld>
            <a:endParaRPr lang="fr-FR"/>
          </a:p>
        </p:txBody>
      </p:sp>
    </p:spTree>
    <p:extLst>
      <p:ext uri="{BB962C8B-B14F-4D97-AF65-F5344CB8AC3E}">
        <p14:creationId xmlns:p14="http://schemas.microsoft.com/office/powerpoint/2010/main" val="3187673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E39A22B-75A3-49FC-B9A8-E4C3D4D1321D}"/>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65FF49B3-4F38-4F10-988F-4C23F25F7A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76347E24-3507-47AE-B6E1-57240D4177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1C2A7C89-B059-4626-85A5-D108CF1E95A3}"/>
              </a:ext>
            </a:extLst>
          </p:cNvPr>
          <p:cNvSpPr>
            <a:spLocks noGrp="1"/>
          </p:cNvSpPr>
          <p:nvPr>
            <p:ph type="dt" sz="half" idx="10"/>
          </p:nvPr>
        </p:nvSpPr>
        <p:spPr/>
        <p:txBody>
          <a:bodyPr/>
          <a:lstStyle/>
          <a:p>
            <a:fld id="{75A38A24-32AB-481A-B634-E5D84AD846DB}" type="datetimeFigureOut">
              <a:rPr lang="fr-FR" smtClean="0"/>
              <a:t>16/12/2021</a:t>
            </a:fld>
            <a:endParaRPr lang="fr-FR"/>
          </a:p>
        </p:txBody>
      </p:sp>
      <p:sp>
        <p:nvSpPr>
          <p:cNvPr id="6" name="Espace réservé du pied de page 5">
            <a:extLst>
              <a:ext uri="{FF2B5EF4-FFF2-40B4-BE49-F238E27FC236}">
                <a16:creationId xmlns:a16="http://schemas.microsoft.com/office/drawing/2014/main" id="{48566AFA-D11A-402E-90FD-528A24C36C6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0D03C0F-067D-474C-A491-D661C7339CC5}"/>
              </a:ext>
            </a:extLst>
          </p:cNvPr>
          <p:cNvSpPr>
            <a:spLocks noGrp="1"/>
          </p:cNvSpPr>
          <p:nvPr>
            <p:ph type="sldNum" sz="quarter" idx="12"/>
          </p:nvPr>
        </p:nvSpPr>
        <p:spPr/>
        <p:txBody>
          <a:bodyPr/>
          <a:lstStyle/>
          <a:p>
            <a:fld id="{2BA58357-FEEC-4123-9407-0581A420499D}" type="slidenum">
              <a:rPr lang="fr-FR" smtClean="0"/>
              <a:t>‹N°›</a:t>
            </a:fld>
            <a:endParaRPr lang="fr-FR"/>
          </a:p>
        </p:txBody>
      </p:sp>
    </p:spTree>
    <p:extLst>
      <p:ext uri="{BB962C8B-B14F-4D97-AF65-F5344CB8AC3E}">
        <p14:creationId xmlns:p14="http://schemas.microsoft.com/office/powerpoint/2010/main" val="661856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81A8B45C-5ECF-4C54-A82F-94D6111469F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458AE14D-80D0-4454-B8FA-9A940FD902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E8C2E1B-5163-4CE2-B25A-2FAEBDFEE8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A38A24-32AB-481A-B634-E5D84AD846DB}" type="datetimeFigureOut">
              <a:rPr lang="fr-FR" smtClean="0"/>
              <a:t>16/12/2021</a:t>
            </a:fld>
            <a:endParaRPr lang="fr-FR"/>
          </a:p>
        </p:txBody>
      </p:sp>
      <p:sp>
        <p:nvSpPr>
          <p:cNvPr id="5" name="Espace réservé du pied de page 4">
            <a:extLst>
              <a:ext uri="{FF2B5EF4-FFF2-40B4-BE49-F238E27FC236}">
                <a16:creationId xmlns:a16="http://schemas.microsoft.com/office/drawing/2014/main" id="{7FCC2ADF-8ABC-4AA3-936A-DA0D17DB0B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48A75613-FA3A-4772-882C-5D39D406E1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A58357-FEEC-4123-9407-0581A420499D}" type="slidenum">
              <a:rPr lang="fr-FR" smtClean="0"/>
              <a:t>‹N°›</a:t>
            </a:fld>
            <a:endParaRPr lang="fr-FR"/>
          </a:p>
        </p:txBody>
      </p:sp>
    </p:spTree>
    <p:extLst>
      <p:ext uri="{BB962C8B-B14F-4D97-AF65-F5344CB8AC3E}">
        <p14:creationId xmlns:p14="http://schemas.microsoft.com/office/powerpoint/2010/main" val="3586414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hyperlink" Target="https://www.youtube.com/watch?v=Gcmsvq2UpKU"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https://www.acces-gedicom.com/Subscriptions/index.jsp?CustId=468" TargetMode="Externa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2.png"/><Relationship Id="rId3" Type="http://schemas.openxmlformats.org/officeDocument/2006/relationships/image" Target="../media/image6.png"/><Relationship Id="rId7" Type="http://schemas.openxmlformats.org/officeDocument/2006/relationships/image" Target="../media/image3.jpeg"/><Relationship Id="rId12" Type="http://schemas.openxmlformats.org/officeDocument/2006/relationships/hyperlink" Target="http://www.mouvementsdeterrain.fr/" TargetMode="Externa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2.png"/><Relationship Id="rId11" Type="http://schemas.openxmlformats.org/officeDocument/2006/relationships/image" Target="../media/image11.png"/><Relationship Id="rId5" Type="http://schemas.openxmlformats.org/officeDocument/2006/relationships/hyperlink" Target="http://france.meteofrance.com/" TargetMode="External"/><Relationship Id="rId10" Type="http://schemas.openxmlformats.org/officeDocument/2006/relationships/image" Target="../media/image10.png"/><Relationship Id="rId4" Type="http://schemas.openxmlformats.org/officeDocument/2006/relationships/image" Target="../media/image7.png"/><Relationship Id="rId9"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ctangle 50">
            <a:extLst>
              <a:ext uri="{FF2B5EF4-FFF2-40B4-BE49-F238E27FC236}">
                <a16:creationId xmlns:a16="http://schemas.microsoft.com/office/drawing/2014/main" id="{C2F22B65-0F31-4213-98BB-8DA490A10C02}"/>
              </a:ext>
            </a:extLst>
          </p:cNvPr>
          <p:cNvSpPr/>
          <p:nvPr/>
        </p:nvSpPr>
        <p:spPr>
          <a:xfrm>
            <a:off x="80301" y="6165776"/>
            <a:ext cx="12111697" cy="654082"/>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Rectangle 30">
            <a:extLst>
              <a:ext uri="{FF2B5EF4-FFF2-40B4-BE49-F238E27FC236}">
                <a16:creationId xmlns:a16="http://schemas.microsoft.com/office/drawing/2014/main" id="{868AA526-090C-4C23-BDE2-BBC9A445E2C9}"/>
              </a:ext>
            </a:extLst>
          </p:cNvPr>
          <p:cNvSpPr/>
          <p:nvPr/>
        </p:nvSpPr>
        <p:spPr>
          <a:xfrm>
            <a:off x="6827381" y="1595321"/>
            <a:ext cx="3215127" cy="1331134"/>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100" dirty="0"/>
          </a:p>
        </p:txBody>
      </p:sp>
      <p:sp>
        <p:nvSpPr>
          <p:cNvPr id="30" name="Rectangle 29">
            <a:extLst>
              <a:ext uri="{FF2B5EF4-FFF2-40B4-BE49-F238E27FC236}">
                <a16:creationId xmlns:a16="http://schemas.microsoft.com/office/drawing/2014/main" id="{580D9911-7C48-4A41-8140-899AFDF6DC44}"/>
              </a:ext>
            </a:extLst>
          </p:cNvPr>
          <p:cNvSpPr/>
          <p:nvPr/>
        </p:nvSpPr>
        <p:spPr>
          <a:xfrm>
            <a:off x="1808749" y="1616316"/>
            <a:ext cx="4962002" cy="1331134"/>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7" name="Image 6">
            <a:extLst>
              <a:ext uri="{FF2B5EF4-FFF2-40B4-BE49-F238E27FC236}">
                <a16:creationId xmlns:a16="http://schemas.microsoft.com/office/drawing/2014/main" id="{E9C3CC19-263B-41AB-94D1-189A33597FD8}"/>
              </a:ext>
            </a:extLst>
          </p:cNvPr>
          <p:cNvPicPr>
            <a:picLocks noChangeAspect="1"/>
          </p:cNvPicPr>
          <p:nvPr/>
        </p:nvPicPr>
        <p:blipFill>
          <a:blip r:embed="rId2"/>
          <a:stretch>
            <a:fillRect/>
          </a:stretch>
        </p:blipFill>
        <p:spPr>
          <a:xfrm>
            <a:off x="3127513" y="0"/>
            <a:ext cx="9064487" cy="1106822"/>
          </a:xfrm>
          <a:prstGeom prst="rect">
            <a:avLst/>
          </a:prstGeom>
        </p:spPr>
      </p:pic>
      <p:pic>
        <p:nvPicPr>
          <p:cNvPr id="8" name="Image 7">
            <a:extLst>
              <a:ext uri="{FF2B5EF4-FFF2-40B4-BE49-F238E27FC236}">
                <a16:creationId xmlns:a16="http://schemas.microsoft.com/office/drawing/2014/main" id="{5382BED6-64E8-46E0-8E22-715219C3B130}"/>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089025" cy="1210945"/>
          </a:xfrm>
          <a:prstGeom prst="rect">
            <a:avLst/>
          </a:prstGeom>
          <a:solidFill>
            <a:srgbClr val="FFFFFF"/>
          </a:solidFill>
          <a:ln>
            <a:noFill/>
          </a:ln>
        </p:spPr>
      </p:pic>
      <p:pic>
        <p:nvPicPr>
          <p:cNvPr id="9" name="Image 8">
            <a:extLst>
              <a:ext uri="{FF2B5EF4-FFF2-40B4-BE49-F238E27FC236}">
                <a16:creationId xmlns:a16="http://schemas.microsoft.com/office/drawing/2014/main" id="{EEEE6150-6E31-4182-96C8-EA809DA060FE}"/>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46561" y="88908"/>
            <a:ext cx="1923415" cy="929005"/>
          </a:xfrm>
          <a:prstGeom prst="rect">
            <a:avLst/>
          </a:prstGeom>
          <a:solidFill>
            <a:srgbClr val="FFFFFF"/>
          </a:solidFill>
          <a:ln>
            <a:noFill/>
          </a:ln>
        </p:spPr>
      </p:pic>
      <p:sp>
        <p:nvSpPr>
          <p:cNvPr id="10" name="Rectangle 9">
            <a:extLst>
              <a:ext uri="{FF2B5EF4-FFF2-40B4-BE49-F238E27FC236}">
                <a16:creationId xmlns:a16="http://schemas.microsoft.com/office/drawing/2014/main" id="{549CD1D3-7865-4736-BDA0-970C7FFB968E}"/>
              </a:ext>
            </a:extLst>
          </p:cNvPr>
          <p:cNvSpPr/>
          <p:nvPr/>
        </p:nvSpPr>
        <p:spPr>
          <a:xfrm>
            <a:off x="0" y="0"/>
            <a:ext cx="12192000" cy="150343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ZoneTexte 10">
            <a:extLst>
              <a:ext uri="{FF2B5EF4-FFF2-40B4-BE49-F238E27FC236}">
                <a16:creationId xmlns:a16="http://schemas.microsoft.com/office/drawing/2014/main" id="{68C7A750-CF7A-47DA-B9D4-1CAB60DCF107}"/>
              </a:ext>
            </a:extLst>
          </p:cNvPr>
          <p:cNvSpPr txBox="1"/>
          <p:nvPr/>
        </p:nvSpPr>
        <p:spPr>
          <a:xfrm>
            <a:off x="116115" y="1025158"/>
            <a:ext cx="12192000" cy="523220"/>
          </a:xfrm>
          <a:prstGeom prst="rect">
            <a:avLst/>
          </a:prstGeom>
          <a:noFill/>
        </p:spPr>
        <p:txBody>
          <a:bodyPr wrap="square" rtlCol="0">
            <a:spAutoFit/>
          </a:bodyPr>
          <a:lstStyle/>
          <a:p>
            <a:pPr algn="ctr"/>
            <a:r>
              <a:rPr lang="fr-FR" sz="2800" b="1" dirty="0"/>
              <a:t>D</a:t>
            </a:r>
            <a:r>
              <a:rPr lang="fr-FR" sz="2000" dirty="0"/>
              <a:t>OCUMENT D’</a:t>
            </a:r>
            <a:r>
              <a:rPr lang="fr-FR" sz="2800" b="1" dirty="0"/>
              <a:t>I</a:t>
            </a:r>
            <a:r>
              <a:rPr lang="fr-FR" sz="2000" dirty="0"/>
              <a:t>NFORMATION </a:t>
            </a:r>
            <a:r>
              <a:rPr lang="fr-FR" sz="2800" b="1" dirty="0"/>
              <a:t>C</a:t>
            </a:r>
            <a:r>
              <a:rPr lang="fr-FR" sz="2000" dirty="0"/>
              <a:t>OMMUNAL SUR LES </a:t>
            </a:r>
            <a:r>
              <a:rPr lang="fr-FR" sz="2800" b="1" dirty="0"/>
              <a:t>RI</a:t>
            </a:r>
            <a:r>
              <a:rPr lang="fr-FR" sz="2000" dirty="0"/>
              <a:t>SQUES </a:t>
            </a:r>
            <a:r>
              <a:rPr lang="fr-FR" sz="2800" b="1" dirty="0"/>
              <a:t>M</a:t>
            </a:r>
            <a:r>
              <a:rPr lang="fr-FR" sz="2000" dirty="0"/>
              <a:t>AJEURS </a:t>
            </a:r>
            <a:r>
              <a:rPr lang="fr-FR" sz="1600" b="1" i="1" dirty="0">
                <a:solidFill>
                  <a:srgbClr val="C00000"/>
                </a:solidFill>
              </a:rPr>
              <a:t>-A CONSERVER -</a:t>
            </a:r>
            <a:endParaRPr lang="fr-FR" sz="2000" b="1" i="1" dirty="0">
              <a:solidFill>
                <a:srgbClr val="C00000"/>
              </a:solidFill>
            </a:endParaRPr>
          </a:p>
        </p:txBody>
      </p:sp>
      <p:sp>
        <p:nvSpPr>
          <p:cNvPr id="13" name="ZoneTexte 12">
            <a:extLst>
              <a:ext uri="{FF2B5EF4-FFF2-40B4-BE49-F238E27FC236}">
                <a16:creationId xmlns:a16="http://schemas.microsoft.com/office/drawing/2014/main" id="{798AF85D-2116-4276-A49C-21CB5B0ADFC8}"/>
              </a:ext>
            </a:extLst>
          </p:cNvPr>
          <p:cNvSpPr txBox="1"/>
          <p:nvPr/>
        </p:nvSpPr>
        <p:spPr>
          <a:xfrm>
            <a:off x="80301" y="1608647"/>
            <a:ext cx="1674108" cy="1331134"/>
          </a:xfrm>
          <a:prstGeom prst="rect">
            <a:avLst/>
          </a:prstGeom>
          <a:solidFill>
            <a:srgbClr val="FFFF00"/>
          </a:solidFill>
        </p:spPr>
        <p:txBody>
          <a:bodyPr wrap="square">
            <a:spAutoFit/>
          </a:bodyPr>
          <a:lstStyle/>
          <a:p>
            <a:pPr algn="ctr"/>
            <a:r>
              <a:rPr lang="fr-FR" sz="1150" b="1" dirty="0"/>
              <a:t>Ce document vous informe des risques majeurs qui touchent notre commune et des consignes de sécurité à respecter en cas d’événements graves.</a:t>
            </a:r>
          </a:p>
        </p:txBody>
      </p:sp>
      <p:sp>
        <p:nvSpPr>
          <p:cNvPr id="15" name="ZoneTexte 14">
            <a:extLst>
              <a:ext uri="{FF2B5EF4-FFF2-40B4-BE49-F238E27FC236}">
                <a16:creationId xmlns:a16="http://schemas.microsoft.com/office/drawing/2014/main" id="{CC3E126F-A445-415F-81C7-2F5588E9AE98}"/>
              </a:ext>
            </a:extLst>
          </p:cNvPr>
          <p:cNvSpPr txBox="1"/>
          <p:nvPr/>
        </p:nvSpPr>
        <p:spPr>
          <a:xfrm>
            <a:off x="121779" y="2956113"/>
            <a:ext cx="4176417" cy="1569660"/>
          </a:xfrm>
          <a:prstGeom prst="rect">
            <a:avLst/>
          </a:prstGeom>
          <a:noFill/>
        </p:spPr>
        <p:txBody>
          <a:bodyPr wrap="square">
            <a:spAutoFit/>
          </a:bodyPr>
          <a:lstStyle/>
          <a:p>
            <a:r>
              <a:rPr lang="fr-FR" sz="1400" b="1" u="sng" dirty="0">
                <a:solidFill>
                  <a:srgbClr val="C00000"/>
                </a:solidFill>
              </a:rPr>
              <a:t>EN CAS DE DANGER OU D’ALERTE : </a:t>
            </a:r>
          </a:p>
          <a:p>
            <a:endParaRPr lang="fr-FR" sz="200" b="1" u="sng" dirty="0"/>
          </a:p>
          <a:p>
            <a:pPr marL="285750" indent="-285750">
              <a:buFont typeface="Wingdings" panose="05000000000000000000" pitchFamily="2" charset="2"/>
              <a:buChar char="q"/>
            </a:pPr>
            <a:r>
              <a:rPr lang="fr-FR" sz="1000" dirty="0"/>
              <a:t>Mettez-vous à l’abri, coupez le gaz et l’électricité</a:t>
            </a:r>
          </a:p>
          <a:p>
            <a:pPr marL="285750" indent="-285750">
              <a:buFont typeface="Wingdings" panose="05000000000000000000" pitchFamily="2" charset="2"/>
              <a:buChar char="q"/>
            </a:pPr>
            <a:r>
              <a:rPr lang="fr-FR" sz="1000" dirty="0"/>
              <a:t>Ne téléphonez pas, n’encombrez pas les lignes téléphoniques sauf en cas de danger vital</a:t>
            </a:r>
          </a:p>
          <a:p>
            <a:pPr marL="285750" indent="-285750">
              <a:buFont typeface="Wingdings" panose="05000000000000000000" pitchFamily="2" charset="2"/>
              <a:buChar char="q"/>
            </a:pPr>
            <a:r>
              <a:rPr lang="fr-FR" sz="1000" dirty="0"/>
              <a:t>N’allez pas chercher vos enfants à l’école pour ne pas vous exposer au danger et les exposer. L’école se chargera de les mettre en sécurité</a:t>
            </a:r>
          </a:p>
          <a:p>
            <a:pPr marL="285750" indent="-285750">
              <a:buFont typeface="Wingdings" panose="05000000000000000000" pitchFamily="2" charset="2"/>
              <a:buChar char="q"/>
            </a:pPr>
            <a:r>
              <a:rPr lang="fr-FR" sz="1000" dirty="0"/>
              <a:t>Écoutez la radio, France Inter </a:t>
            </a:r>
            <a:r>
              <a:rPr lang="fr-FR" sz="1000" i="1" dirty="0"/>
              <a:t>(101.1 ou 99.8 FM) </a:t>
            </a:r>
            <a:r>
              <a:rPr lang="fr-FR" sz="1000" dirty="0"/>
              <a:t>France Info </a:t>
            </a:r>
            <a:r>
              <a:rPr lang="fr-FR" sz="1000" i="1" dirty="0"/>
              <a:t>(105.4 ou 103.4 FM)</a:t>
            </a:r>
          </a:p>
          <a:p>
            <a:pPr marL="285750" indent="-285750">
              <a:buFont typeface="Wingdings" panose="05000000000000000000" pitchFamily="2" charset="2"/>
              <a:buChar char="q"/>
            </a:pPr>
            <a:r>
              <a:rPr lang="fr-FR" sz="1000" dirty="0"/>
              <a:t>Attendez l’ordre de confinement ou d’évacuation émis par les pompiers</a:t>
            </a:r>
          </a:p>
        </p:txBody>
      </p:sp>
      <p:sp>
        <p:nvSpPr>
          <p:cNvPr id="17" name="ZoneTexte 16">
            <a:extLst>
              <a:ext uri="{FF2B5EF4-FFF2-40B4-BE49-F238E27FC236}">
                <a16:creationId xmlns:a16="http://schemas.microsoft.com/office/drawing/2014/main" id="{98928A55-51FC-4E8F-91DD-46688B70245F}"/>
              </a:ext>
            </a:extLst>
          </p:cNvPr>
          <p:cNvSpPr txBox="1"/>
          <p:nvPr/>
        </p:nvSpPr>
        <p:spPr>
          <a:xfrm>
            <a:off x="6825091" y="1777893"/>
            <a:ext cx="3215127" cy="1169551"/>
          </a:xfrm>
          <a:prstGeom prst="rect">
            <a:avLst/>
          </a:prstGeom>
          <a:noFill/>
        </p:spPr>
        <p:txBody>
          <a:bodyPr wrap="square">
            <a:spAutoFit/>
          </a:bodyPr>
          <a:lstStyle/>
          <a:p>
            <a:pPr marL="171450" indent="-171450">
              <a:buFont typeface="Arial" panose="020B0604020202020204" pitchFamily="34" charset="0"/>
              <a:buChar char="•"/>
            </a:pPr>
            <a:r>
              <a:rPr lang="fr-FR" sz="1400" b="1" dirty="0"/>
              <a:t>112 </a:t>
            </a:r>
            <a:r>
              <a:rPr lang="fr-FR" sz="1100" dirty="0"/>
              <a:t>Numéro unique gratuit pour tous les services d’urgence </a:t>
            </a:r>
            <a:r>
              <a:rPr lang="fr-FR" sz="1100" i="1" dirty="0"/>
              <a:t>(</a:t>
            </a:r>
            <a:r>
              <a:rPr lang="fr-FR" sz="1400" b="1" i="1" dirty="0"/>
              <a:t>114 </a:t>
            </a:r>
            <a:r>
              <a:rPr lang="fr-FR" sz="1100" i="1" dirty="0"/>
              <a:t>pour les sourds &amp; malentendants)</a:t>
            </a:r>
          </a:p>
          <a:p>
            <a:pPr marL="171450" indent="-171450">
              <a:buFont typeface="Arial" panose="020B0604020202020204" pitchFamily="34" charset="0"/>
              <a:buChar char="•"/>
            </a:pPr>
            <a:r>
              <a:rPr lang="fr-FR" sz="1400" b="1" dirty="0"/>
              <a:t>18 </a:t>
            </a:r>
            <a:r>
              <a:rPr lang="fr-FR" sz="1100" dirty="0"/>
              <a:t>POMPIERS</a:t>
            </a:r>
          </a:p>
          <a:p>
            <a:pPr marL="171450" indent="-171450">
              <a:buFont typeface="Arial" panose="020B0604020202020204" pitchFamily="34" charset="0"/>
              <a:buChar char="•"/>
            </a:pPr>
            <a:r>
              <a:rPr lang="fr-FR" sz="1400" b="1" dirty="0"/>
              <a:t>17 </a:t>
            </a:r>
            <a:r>
              <a:rPr lang="fr-FR" sz="1100" dirty="0"/>
              <a:t>POLICE Nationale ou Gendarmerie</a:t>
            </a:r>
          </a:p>
          <a:p>
            <a:pPr marL="171450" indent="-171450">
              <a:buFont typeface="Arial" panose="020B0604020202020204" pitchFamily="34" charset="0"/>
              <a:buChar char="•"/>
            </a:pPr>
            <a:r>
              <a:rPr lang="fr-FR" sz="1400" b="1" dirty="0"/>
              <a:t>15</a:t>
            </a:r>
            <a:r>
              <a:rPr lang="fr-FR" sz="1100" dirty="0"/>
              <a:t> SAMU</a:t>
            </a:r>
          </a:p>
        </p:txBody>
      </p:sp>
      <p:sp>
        <p:nvSpPr>
          <p:cNvPr id="19" name="ZoneTexte 18">
            <a:extLst>
              <a:ext uri="{FF2B5EF4-FFF2-40B4-BE49-F238E27FC236}">
                <a16:creationId xmlns:a16="http://schemas.microsoft.com/office/drawing/2014/main" id="{401C6D2C-7849-4B54-8234-62C7B5EB7EEE}"/>
              </a:ext>
            </a:extLst>
          </p:cNvPr>
          <p:cNvSpPr txBox="1"/>
          <p:nvPr/>
        </p:nvSpPr>
        <p:spPr>
          <a:xfrm>
            <a:off x="10094558" y="1598314"/>
            <a:ext cx="2092861" cy="1338828"/>
          </a:xfrm>
          <a:prstGeom prst="rect">
            <a:avLst/>
          </a:prstGeom>
          <a:solidFill>
            <a:schemeClr val="accent3">
              <a:lumMod val="20000"/>
              <a:lumOff val="80000"/>
            </a:schemeClr>
          </a:solidFill>
        </p:spPr>
        <p:txBody>
          <a:bodyPr wrap="square">
            <a:spAutoFit/>
          </a:bodyPr>
          <a:lstStyle/>
          <a:p>
            <a:pPr algn="ctr"/>
            <a:endParaRPr lang="fr-FR" sz="500" dirty="0"/>
          </a:p>
          <a:p>
            <a:pPr algn="ctr"/>
            <a:r>
              <a:rPr lang="fr-FR" sz="1100" dirty="0"/>
              <a:t>La mairie a opté pour un système externalisé d’alerte par téléphone fixe, mobile, SMS ou courriel. Il est nécessaire que chacun veille </a:t>
            </a:r>
            <a:r>
              <a:rPr lang="fr-FR" sz="1100" dirty="0">
                <a:hlinkClick r:id="rId5"/>
              </a:rPr>
              <a:t>à mettre à jour ses coordonnées</a:t>
            </a:r>
            <a:r>
              <a:rPr lang="fr-FR" sz="1100" dirty="0"/>
              <a:t> sur GEDICOM.</a:t>
            </a:r>
            <a:endParaRPr lang="fr-FR" sz="350" dirty="0"/>
          </a:p>
          <a:p>
            <a:pPr algn="ctr"/>
            <a:endParaRPr lang="fr-FR" sz="350" dirty="0"/>
          </a:p>
          <a:p>
            <a:pPr algn="ctr"/>
            <a:r>
              <a:rPr lang="fr-FR" sz="350" dirty="0"/>
              <a:t> </a:t>
            </a:r>
          </a:p>
        </p:txBody>
      </p:sp>
      <p:pic>
        <p:nvPicPr>
          <p:cNvPr id="25" name="Image 24">
            <a:extLst>
              <a:ext uri="{FF2B5EF4-FFF2-40B4-BE49-F238E27FC236}">
                <a16:creationId xmlns:a16="http://schemas.microsoft.com/office/drawing/2014/main" id="{D5E31F55-DE50-45B5-B885-0CEAFDCCAA70}"/>
              </a:ext>
            </a:extLst>
          </p:cNvPr>
          <p:cNvPicPr>
            <a:picLocks noChangeAspect="1"/>
          </p:cNvPicPr>
          <p:nvPr/>
        </p:nvPicPr>
        <p:blipFill>
          <a:blip r:embed="rId6"/>
          <a:stretch>
            <a:fillRect/>
          </a:stretch>
        </p:blipFill>
        <p:spPr>
          <a:xfrm>
            <a:off x="2053106" y="1857682"/>
            <a:ext cx="4585017" cy="828290"/>
          </a:xfrm>
          <a:prstGeom prst="rect">
            <a:avLst/>
          </a:prstGeom>
        </p:spPr>
      </p:pic>
      <p:sp>
        <p:nvSpPr>
          <p:cNvPr id="28" name="ZoneTexte 27">
            <a:extLst>
              <a:ext uri="{FF2B5EF4-FFF2-40B4-BE49-F238E27FC236}">
                <a16:creationId xmlns:a16="http://schemas.microsoft.com/office/drawing/2014/main" id="{372C7C3E-39C4-4EB1-8F4A-8CB644E4CCE6}"/>
              </a:ext>
            </a:extLst>
          </p:cNvPr>
          <p:cNvSpPr txBox="1"/>
          <p:nvPr/>
        </p:nvSpPr>
        <p:spPr>
          <a:xfrm>
            <a:off x="2161785" y="2648889"/>
            <a:ext cx="4835809" cy="261610"/>
          </a:xfrm>
          <a:prstGeom prst="rect">
            <a:avLst/>
          </a:prstGeom>
          <a:noFill/>
        </p:spPr>
        <p:txBody>
          <a:bodyPr wrap="square">
            <a:spAutoFit/>
          </a:bodyPr>
          <a:lstStyle/>
          <a:p>
            <a:r>
              <a:rPr lang="fr-FR" sz="1100" b="0" i="0" dirty="0">
                <a:solidFill>
                  <a:srgbClr val="424242"/>
                </a:solidFill>
                <a:effectLst/>
                <a:latin typeface="Arial" panose="020B0604020202020204" pitchFamily="34" charset="0"/>
              </a:rPr>
              <a:t>La fin de l’alerte est annoncée par un signal continu de 30 secondes.</a:t>
            </a:r>
            <a:endParaRPr lang="fr-FR" sz="1100" dirty="0"/>
          </a:p>
        </p:txBody>
      </p:sp>
      <p:sp>
        <p:nvSpPr>
          <p:cNvPr id="29" name="ZoneTexte 28">
            <a:extLst>
              <a:ext uri="{FF2B5EF4-FFF2-40B4-BE49-F238E27FC236}">
                <a16:creationId xmlns:a16="http://schemas.microsoft.com/office/drawing/2014/main" id="{E107AF97-E48B-49E0-AC05-2F23146D13DC}"/>
              </a:ext>
            </a:extLst>
          </p:cNvPr>
          <p:cNvSpPr txBox="1"/>
          <p:nvPr/>
        </p:nvSpPr>
        <p:spPr>
          <a:xfrm>
            <a:off x="2662652" y="1595845"/>
            <a:ext cx="2853473" cy="276999"/>
          </a:xfrm>
          <a:prstGeom prst="rect">
            <a:avLst/>
          </a:prstGeom>
          <a:noFill/>
        </p:spPr>
        <p:txBody>
          <a:bodyPr wrap="square">
            <a:spAutoFit/>
          </a:bodyPr>
          <a:lstStyle/>
          <a:p>
            <a:r>
              <a:rPr lang="fr-FR" sz="1200" b="1" i="0" u="sng" dirty="0">
                <a:solidFill>
                  <a:srgbClr val="424242"/>
                </a:solidFill>
                <a:effectLst/>
                <a:latin typeface="Arial" panose="020B0604020202020204" pitchFamily="34" charset="0"/>
              </a:rPr>
              <a:t>Reconnaitre le </a:t>
            </a:r>
            <a:r>
              <a:rPr lang="fr-FR" sz="1200" b="1" i="0" u="sng" dirty="0">
                <a:solidFill>
                  <a:srgbClr val="424242"/>
                </a:solidFill>
                <a:effectLst/>
                <a:latin typeface="Arial" panose="020B0604020202020204" pitchFamily="34" charset="0"/>
                <a:hlinkClick r:id="rId7"/>
              </a:rPr>
              <a:t>signal d’alerte </a:t>
            </a:r>
            <a:r>
              <a:rPr lang="fr-FR" sz="1200" b="1" i="0" u="sng" dirty="0">
                <a:solidFill>
                  <a:srgbClr val="424242"/>
                </a:solidFill>
                <a:effectLst/>
                <a:latin typeface="Arial" panose="020B0604020202020204" pitchFamily="34" charset="0"/>
              </a:rPr>
              <a:t>:</a:t>
            </a:r>
            <a:endParaRPr lang="fr-FR" sz="1200" b="1" u="sng" dirty="0"/>
          </a:p>
        </p:txBody>
      </p:sp>
      <p:sp>
        <p:nvSpPr>
          <p:cNvPr id="34" name="ZoneTexte 33">
            <a:extLst>
              <a:ext uri="{FF2B5EF4-FFF2-40B4-BE49-F238E27FC236}">
                <a16:creationId xmlns:a16="http://schemas.microsoft.com/office/drawing/2014/main" id="{0088410D-D503-4670-8F8A-B409B9DAC627}"/>
              </a:ext>
            </a:extLst>
          </p:cNvPr>
          <p:cNvSpPr txBox="1"/>
          <p:nvPr/>
        </p:nvSpPr>
        <p:spPr>
          <a:xfrm>
            <a:off x="7294123" y="1609266"/>
            <a:ext cx="2397535" cy="276999"/>
          </a:xfrm>
          <a:prstGeom prst="rect">
            <a:avLst/>
          </a:prstGeom>
          <a:noFill/>
        </p:spPr>
        <p:txBody>
          <a:bodyPr wrap="square">
            <a:spAutoFit/>
          </a:bodyPr>
          <a:lstStyle/>
          <a:p>
            <a:r>
              <a:rPr lang="fr-FR" sz="1200" b="1" u="sng" dirty="0">
                <a:solidFill>
                  <a:srgbClr val="424242"/>
                </a:solidFill>
                <a:latin typeface="Arial" panose="020B0604020202020204" pitchFamily="34" charset="0"/>
              </a:rPr>
              <a:t>Les numéros d’urgence :</a:t>
            </a:r>
          </a:p>
        </p:txBody>
      </p:sp>
      <p:sp>
        <p:nvSpPr>
          <p:cNvPr id="38" name="ZoneTexte 37">
            <a:extLst>
              <a:ext uri="{FF2B5EF4-FFF2-40B4-BE49-F238E27FC236}">
                <a16:creationId xmlns:a16="http://schemas.microsoft.com/office/drawing/2014/main" id="{C4CA4096-97E9-4C93-A2B7-095D4B51446A}"/>
              </a:ext>
            </a:extLst>
          </p:cNvPr>
          <p:cNvSpPr txBox="1"/>
          <p:nvPr/>
        </p:nvSpPr>
        <p:spPr>
          <a:xfrm>
            <a:off x="4543042" y="2967921"/>
            <a:ext cx="7765073" cy="3247043"/>
          </a:xfrm>
          <a:prstGeom prst="rect">
            <a:avLst/>
          </a:prstGeom>
          <a:noFill/>
        </p:spPr>
        <p:txBody>
          <a:bodyPr wrap="square">
            <a:spAutoFit/>
          </a:bodyPr>
          <a:lstStyle/>
          <a:p>
            <a:r>
              <a:rPr lang="fr-FR" sz="1400" b="1" dirty="0">
                <a:solidFill>
                  <a:srgbClr val="C00000"/>
                </a:solidFill>
              </a:rPr>
              <a:t>EN CAS D’ORDRE DE CONFINEMENT : </a:t>
            </a:r>
          </a:p>
          <a:p>
            <a:pPr marL="285750" indent="-285750">
              <a:buFont typeface="Arial" panose="020B0604020202020204" pitchFamily="34" charset="0"/>
              <a:buChar char="•"/>
            </a:pPr>
            <a:r>
              <a:rPr lang="fr-FR" sz="1000" dirty="0"/>
              <a:t>Rejoindre immédiatement un local clos en respirant si possible à travers un linge humide. </a:t>
            </a:r>
          </a:p>
          <a:p>
            <a:pPr marL="285750" indent="-285750">
              <a:buFont typeface="Arial" panose="020B0604020202020204" pitchFamily="34" charset="0"/>
              <a:buChar char="•"/>
            </a:pPr>
            <a:r>
              <a:rPr lang="fr-FR" sz="1000" dirty="0"/>
              <a:t>Se confiner en bouchant toutes les entrées </a:t>
            </a:r>
            <a:r>
              <a:rPr lang="fr-FR" sz="1000" i="1" dirty="0"/>
              <a:t>d’air (portes, fenêtres, aérations, cheminées,…), </a:t>
            </a:r>
            <a:r>
              <a:rPr lang="fr-FR" sz="1000" dirty="0"/>
              <a:t>arrêtez ventilation et climatisation et placer des serpillères mouillées sur les portes donnant vers l’extérieur</a:t>
            </a:r>
          </a:p>
          <a:p>
            <a:pPr marL="285750" indent="-285750">
              <a:buFont typeface="Arial" panose="020B0604020202020204" pitchFamily="34" charset="0"/>
              <a:buChar char="•"/>
            </a:pPr>
            <a:r>
              <a:rPr lang="fr-FR" sz="1000" dirty="0"/>
              <a:t>S’éloigner des portes et fenêtres</a:t>
            </a:r>
          </a:p>
          <a:p>
            <a:pPr marL="285750" indent="-285750">
              <a:buFont typeface="Arial" panose="020B0604020202020204" pitchFamily="34" charset="0"/>
              <a:buChar char="•"/>
            </a:pPr>
            <a:r>
              <a:rPr lang="fr-FR" sz="1000" dirty="0"/>
              <a:t>Ne pas fumer et ne pas utiliser des appareils à gaz afin d’éviter la raréfaction de l’oxygène dans les locaux et un risque d’asphyxie en cas de confinement prolongé</a:t>
            </a:r>
          </a:p>
          <a:p>
            <a:pPr marL="285750" indent="-285750">
              <a:buFont typeface="Arial" panose="020B0604020202020204" pitchFamily="34" charset="0"/>
              <a:buChar char="•"/>
            </a:pPr>
            <a:r>
              <a:rPr lang="fr-FR" sz="1000" dirty="0"/>
              <a:t>Se laver en cas d’irritation et si possible se changer</a:t>
            </a:r>
          </a:p>
          <a:p>
            <a:pPr marL="285750" indent="-285750">
              <a:buFont typeface="Arial" panose="020B0604020202020204" pitchFamily="34" charset="0"/>
              <a:buChar char="•"/>
            </a:pPr>
            <a:r>
              <a:rPr lang="fr-FR" sz="1000" dirty="0"/>
              <a:t>Ne sortir qu’en fin d’alerte ou sur ordre d’évacuation</a:t>
            </a:r>
          </a:p>
          <a:p>
            <a:pPr marL="285750" indent="-285750">
              <a:buFont typeface="Arial" panose="020B0604020202020204" pitchFamily="34" charset="0"/>
              <a:buChar char="•"/>
            </a:pPr>
            <a:r>
              <a:rPr lang="fr-FR" sz="1000" dirty="0"/>
              <a:t>Aérer le local de confinement dès la fin de l’alerte annoncée par téléphone, ou SMS ou Courriel, par la police municipale ou les pompiers.</a:t>
            </a:r>
          </a:p>
          <a:p>
            <a:endParaRPr lang="fr-FR" sz="500" dirty="0"/>
          </a:p>
          <a:p>
            <a:r>
              <a:rPr lang="fr-FR" sz="1400" b="1" dirty="0">
                <a:solidFill>
                  <a:srgbClr val="C00000"/>
                </a:solidFill>
              </a:rPr>
              <a:t>EN CAS D’ÉVACUATION : </a:t>
            </a:r>
            <a:r>
              <a:rPr lang="fr-FR" sz="1400" b="1" dirty="0"/>
              <a:t>les lieux d’accueil sont la salle polyvalente et l’école. </a:t>
            </a:r>
          </a:p>
          <a:p>
            <a:pPr marL="171450" indent="-171450">
              <a:buFont typeface="Arial" panose="020B0604020202020204" pitchFamily="34" charset="0"/>
              <a:buChar char="•"/>
            </a:pPr>
            <a:r>
              <a:rPr lang="fr-FR" sz="1000" dirty="0"/>
              <a:t>Suivre les consignes transmises par les pompiers et la police municipale (voies, moyens d’évacuation, lieux d’accueil et d’hébergement des personnes,…)</a:t>
            </a:r>
          </a:p>
          <a:p>
            <a:pPr marL="171450" indent="-171450">
              <a:buFont typeface="Arial" panose="020B0604020202020204" pitchFamily="34" charset="0"/>
              <a:buChar char="•"/>
            </a:pPr>
            <a:r>
              <a:rPr lang="fr-FR" sz="1000" dirty="0"/>
              <a:t>Prendre ses médicaments et ordonnances si possible, des habits de rechange et ses papiers d’identité</a:t>
            </a:r>
          </a:p>
          <a:p>
            <a:pPr marL="171450" indent="-171450">
              <a:buFont typeface="Arial" panose="020B0604020202020204" pitchFamily="34" charset="0"/>
              <a:buChar char="•"/>
            </a:pPr>
            <a:r>
              <a:rPr lang="fr-FR" sz="1000" dirty="0"/>
              <a:t>Fermer portes et fenêtres, se diriger vers le lieu d’accueil</a:t>
            </a:r>
          </a:p>
          <a:p>
            <a:pPr marL="171450" indent="-171450">
              <a:buFont typeface="Arial" panose="020B0604020202020204" pitchFamily="34" charset="0"/>
              <a:buChar char="•"/>
            </a:pPr>
            <a:r>
              <a:rPr lang="fr-FR" sz="1000" dirty="0"/>
              <a:t>En cas de crainte d’avoir été exposé à des poussières radioactives, se débarrasser des vêtements contaminés et se doucher.</a:t>
            </a:r>
          </a:p>
          <a:p>
            <a:endParaRPr lang="fr-FR" sz="500" b="1" dirty="0"/>
          </a:p>
          <a:p>
            <a:r>
              <a:rPr lang="fr-FR" sz="1100" b="1" dirty="0"/>
              <a:t>Important : Pompiers et police municipale s’assureront aussi de l’évacuation des personnes à mobilité réduite et/ou isolées que vous leur indiquerez</a:t>
            </a:r>
            <a:endParaRPr lang="fr-FR" sz="1400" dirty="0"/>
          </a:p>
        </p:txBody>
      </p:sp>
      <p:sp>
        <p:nvSpPr>
          <p:cNvPr id="40" name="Rectangle 39">
            <a:extLst>
              <a:ext uri="{FF2B5EF4-FFF2-40B4-BE49-F238E27FC236}">
                <a16:creationId xmlns:a16="http://schemas.microsoft.com/office/drawing/2014/main" id="{248F0409-5B2F-48A9-B336-EE26B4049A41}"/>
              </a:ext>
            </a:extLst>
          </p:cNvPr>
          <p:cNvSpPr/>
          <p:nvPr/>
        </p:nvSpPr>
        <p:spPr>
          <a:xfrm>
            <a:off x="80301" y="2986551"/>
            <a:ext cx="4197475" cy="154752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1" name="Rectangle 40">
            <a:extLst>
              <a:ext uri="{FF2B5EF4-FFF2-40B4-BE49-F238E27FC236}">
                <a16:creationId xmlns:a16="http://schemas.microsoft.com/office/drawing/2014/main" id="{2C11AEA0-6FF0-4519-97C7-869DF9C8806E}"/>
              </a:ext>
            </a:extLst>
          </p:cNvPr>
          <p:cNvSpPr/>
          <p:nvPr/>
        </p:nvSpPr>
        <p:spPr>
          <a:xfrm>
            <a:off x="4460153" y="2967922"/>
            <a:ext cx="7765073" cy="316577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ZoneTexte 41">
            <a:extLst>
              <a:ext uri="{FF2B5EF4-FFF2-40B4-BE49-F238E27FC236}">
                <a16:creationId xmlns:a16="http://schemas.microsoft.com/office/drawing/2014/main" id="{A882FEC6-F55C-49CC-8320-BAA5B975254D}"/>
              </a:ext>
            </a:extLst>
          </p:cNvPr>
          <p:cNvSpPr txBox="1"/>
          <p:nvPr/>
        </p:nvSpPr>
        <p:spPr>
          <a:xfrm>
            <a:off x="146561" y="4772850"/>
            <a:ext cx="4176417" cy="1292662"/>
          </a:xfrm>
          <a:prstGeom prst="rect">
            <a:avLst/>
          </a:prstGeom>
          <a:noFill/>
        </p:spPr>
        <p:txBody>
          <a:bodyPr wrap="square">
            <a:spAutoFit/>
          </a:bodyPr>
          <a:lstStyle/>
          <a:p>
            <a:r>
              <a:rPr lang="fr-FR" sz="1400" b="1" u="sng" dirty="0">
                <a:solidFill>
                  <a:srgbClr val="C00000"/>
                </a:solidFill>
              </a:rPr>
              <a:t>Conseils pour votre Plan Familial de Mise en Sûreté : </a:t>
            </a:r>
          </a:p>
          <a:p>
            <a:endParaRPr lang="fr-FR" sz="400" b="1" u="sng" dirty="0">
              <a:solidFill>
                <a:srgbClr val="C00000"/>
              </a:solidFill>
            </a:endParaRPr>
          </a:p>
          <a:p>
            <a:r>
              <a:rPr lang="fr-FR" sz="1000" dirty="0"/>
              <a:t>Prenez ce document, faites une fiche avec les numéros de téléphones &amp; adresses utiles, vos références d’assurances, prévoyez des outils de premières nécessité </a:t>
            </a:r>
            <a:r>
              <a:rPr lang="fr-FR" sz="1000" i="1" dirty="0"/>
              <a:t>(pinces, marteau, cisailles, scie, jeu de tournevis, etc…), regroupez u</a:t>
            </a:r>
            <a:r>
              <a:rPr lang="fr-FR" sz="1000" dirty="0"/>
              <a:t>ne radio avec piles, une lampe torche et des piles, vos ordonnances et médicaments, vos papiers personnels, des habits de rechange, des couvertures et de l’eau potable.</a:t>
            </a:r>
          </a:p>
        </p:txBody>
      </p:sp>
      <p:sp>
        <p:nvSpPr>
          <p:cNvPr id="44" name="Rectangle 43">
            <a:extLst>
              <a:ext uri="{FF2B5EF4-FFF2-40B4-BE49-F238E27FC236}">
                <a16:creationId xmlns:a16="http://schemas.microsoft.com/office/drawing/2014/main" id="{F7498DAB-74C2-4878-B04F-EBA36CC9782F}"/>
              </a:ext>
            </a:extLst>
          </p:cNvPr>
          <p:cNvSpPr/>
          <p:nvPr/>
        </p:nvSpPr>
        <p:spPr>
          <a:xfrm>
            <a:off x="83083" y="4727841"/>
            <a:ext cx="4176416" cy="138499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 name="Flèche : droite 46">
            <a:extLst>
              <a:ext uri="{FF2B5EF4-FFF2-40B4-BE49-F238E27FC236}">
                <a16:creationId xmlns:a16="http://schemas.microsoft.com/office/drawing/2014/main" id="{6C5EA322-EC16-4B67-8AF7-79B058A7E1DC}"/>
              </a:ext>
            </a:extLst>
          </p:cNvPr>
          <p:cNvSpPr/>
          <p:nvPr/>
        </p:nvSpPr>
        <p:spPr>
          <a:xfrm rot="5400000">
            <a:off x="2046886" y="3369172"/>
            <a:ext cx="375765" cy="2569028"/>
          </a:xfrm>
          <a:prstGeom prst="right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8" name="Flèche : droite 47">
            <a:extLst>
              <a:ext uri="{FF2B5EF4-FFF2-40B4-BE49-F238E27FC236}">
                <a16:creationId xmlns:a16="http://schemas.microsoft.com/office/drawing/2014/main" id="{4EB4013C-F64A-4BEB-8E45-07550AE767AE}"/>
              </a:ext>
            </a:extLst>
          </p:cNvPr>
          <p:cNvSpPr/>
          <p:nvPr/>
        </p:nvSpPr>
        <p:spPr>
          <a:xfrm>
            <a:off x="4136240" y="2863262"/>
            <a:ext cx="375765" cy="2569028"/>
          </a:xfrm>
          <a:prstGeom prst="right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 name="ZoneTexte 48">
            <a:extLst>
              <a:ext uri="{FF2B5EF4-FFF2-40B4-BE49-F238E27FC236}">
                <a16:creationId xmlns:a16="http://schemas.microsoft.com/office/drawing/2014/main" id="{A2E70594-2A0B-4620-97D5-5AC29DB9AE6F}"/>
              </a:ext>
            </a:extLst>
          </p:cNvPr>
          <p:cNvSpPr txBox="1"/>
          <p:nvPr/>
        </p:nvSpPr>
        <p:spPr>
          <a:xfrm>
            <a:off x="116115" y="6186636"/>
            <a:ext cx="12225226" cy="707886"/>
          </a:xfrm>
          <a:prstGeom prst="rect">
            <a:avLst/>
          </a:prstGeom>
          <a:noFill/>
        </p:spPr>
        <p:txBody>
          <a:bodyPr wrap="square">
            <a:spAutoFit/>
          </a:bodyPr>
          <a:lstStyle/>
          <a:p>
            <a:r>
              <a:rPr lang="fr-FR" sz="1000" dirty="0"/>
              <a:t>Afin de se préparer à la survenance d’un événements majeurs et à d’autres plus courants </a:t>
            </a:r>
            <a:r>
              <a:rPr lang="fr-FR" sz="1000" i="1" dirty="0"/>
              <a:t>(canicule, épidémie, accident de car, neige, explosion,…) l</a:t>
            </a:r>
            <a:r>
              <a:rPr lang="fr-FR" sz="1000" dirty="0"/>
              <a:t>a commune a réalisé un Plan Communal de Sauvegarde (PCS) qui intègre une organisation de gestion de crise communale, des missions d’alerte, de protection et de soutien de la population en cas de survenance d’événements graves. Les documents sont consultables en Mairie. </a:t>
            </a:r>
          </a:p>
          <a:p>
            <a:r>
              <a:rPr lang="fr-FR" sz="1000" b="1" dirty="0"/>
              <a:t>Par ailleurs, en cas de rigueur climatique la mairie invite les personnes âgées de plus de 65 ans, sous appareil respiratoire et/ou isolées, désireuses d’être prises en charge à venir s’inscrire, tous les ans, dans les registres prévus à ces effets, en mairie.</a:t>
            </a:r>
          </a:p>
        </p:txBody>
      </p:sp>
    </p:spTree>
    <p:extLst>
      <p:ext uri="{BB962C8B-B14F-4D97-AF65-F5344CB8AC3E}">
        <p14:creationId xmlns:p14="http://schemas.microsoft.com/office/powerpoint/2010/main" val="9544805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54">
            <a:extLst>
              <a:ext uri="{FF2B5EF4-FFF2-40B4-BE49-F238E27FC236}">
                <a16:creationId xmlns:a16="http://schemas.microsoft.com/office/drawing/2014/main" id="{E2652DEC-9DA7-4780-8DB6-202137B17274}"/>
              </a:ext>
            </a:extLst>
          </p:cNvPr>
          <p:cNvSpPr/>
          <p:nvPr/>
        </p:nvSpPr>
        <p:spPr>
          <a:xfrm>
            <a:off x="4850" y="-22935"/>
            <a:ext cx="12182300" cy="57358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a:extLst>
              <a:ext uri="{FF2B5EF4-FFF2-40B4-BE49-F238E27FC236}">
                <a16:creationId xmlns:a16="http://schemas.microsoft.com/office/drawing/2014/main" id="{C51E31CE-EDA9-4031-B967-BEBD37758FF2}"/>
              </a:ext>
            </a:extLst>
          </p:cNvPr>
          <p:cNvSpPr/>
          <p:nvPr/>
        </p:nvSpPr>
        <p:spPr>
          <a:xfrm>
            <a:off x="27776" y="612070"/>
            <a:ext cx="5211881" cy="283420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9">
            <a:extLst>
              <a:ext uri="{FF2B5EF4-FFF2-40B4-BE49-F238E27FC236}">
                <a16:creationId xmlns:a16="http://schemas.microsoft.com/office/drawing/2014/main" id="{D0A8E4C2-C07B-453F-833C-81F87408B77F}"/>
              </a:ext>
            </a:extLst>
          </p:cNvPr>
          <p:cNvSpPr/>
          <p:nvPr/>
        </p:nvSpPr>
        <p:spPr>
          <a:xfrm>
            <a:off x="26503" y="3490512"/>
            <a:ext cx="5213153" cy="188459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ZoneTexte 15">
            <a:extLst>
              <a:ext uri="{FF2B5EF4-FFF2-40B4-BE49-F238E27FC236}">
                <a16:creationId xmlns:a16="http://schemas.microsoft.com/office/drawing/2014/main" id="{F223AC4D-4E7C-46B9-BE14-2FDC4641493B}"/>
              </a:ext>
            </a:extLst>
          </p:cNvPr>
          <p:cNvSpPr txBox="1"/>
          <p:nvPr/>
        </p:nvSpPr>
        <p:spPr>
          <a:xfrm>
            <a:off x="761914" y="651389"/>
            <a:ext cx="1284600" cy="307777"/>
          </a:xfrm>
          <a:prstGeom prst="rect">
            <a:avLst/>
          </a:prstGeom>
          <a:noFill/>
        </p:spPr>
        <p:txBody>
          <a:bodyPr wrap="square">
            <a:spAutoFit/>
          </a:bodyPr>
          <a:lstStyle/>
          <a:p>
            <a:r>
              <a:rPr lang="fr-FR" sz="1400" b="1" dirty="0">
                <a:solidFill>
                  <a:srgbClr val="C00000"/>
                </a:solidFill>
              </a:rPr>
              <a:t>Tempête</a:t>
            </a:r>
          </a:p>
        </p:txBody>
      </p:sp>
      <p:sp>
        <p:nvSpPr>
          <p:cNvPr id="20" name="ZoneTexte 19">
            <a:extLst>
              <a:ext uri="{FF2B5EF4-FFF2-40B4-BE49-F238E27FC236}">
                <a16:creationId xmlns:a16="http://schemas.microsoft.com/office/drawing/2014/main" id="{FD5D9D37-92F5-489F-A33C-41C4617057AE}"/>
              </a:ext>
            </a:extLst>
          </p:cNvPr>
          <p:cNvSpPr txBox="1"/>
          <p:nvPr/>
        </p:nvSpPr>
        <p:spPr>
          <a:xfrm>
            <a:off x="771072" y="3530234"/>
            <a:ext cx="4682647" cy="307777"/>
          </a:xfrm>
          <a:prstGeom prst="rect">
            <a:avLst/>
          </a:prstGeom>
          <a:noFill/>
        </p:spPr>
        <p:txBody>
          <a:bodyPr wrap="square">
            <a:spAutoFit/>
          </a:bodyPr>
          <a:lstStyle/>
          <a:p>
            <a:r>
              <a:rPr lang="fr-FR" sz="1400" b="1" dirty="0">
                <a:solidFill>
                  <a:srgbClr val="C00000"/>
                </a:solidFill>
              </a:rPr>
              <a:t>Transport de matières dangereuses par route</a:t>
            </a:r>
          </a:p>
        </p:txBody>
      </p:sp>
      <p:sp>
        <p:nvSpPr>
          <p:cNvPr id="22" name="ZoneTexte 21">
            <a:extLst>
              <a:ext uri="{FF2B5EF4-FFF2-40B4-BE49-F238E27FC236}">
                <a16:creationId xmlns:a16="http://schemas.microsoft.com/office/drawing/2014/main" id="{48963251-648D-49AF-AB13-D660170AE490}"/>
              </a:ext>
            </a:extLst>
          </p:cNvPr>
          <p:cNvSpPr txBox="1"/>
          <p:nvPr/>
        </p:nvSpPr>
        <p:spPr>
          <a:xfrm>
            <a:off x="717316" y="5472085"/>
            <a:ext cx="4290113" cy="307777"/>
          </a:xfrm>
          <a:prstGeom prst="rect">
            <a:avLst/>
          </a:prstGeom>
          <a:noFill/>
        </p:spPr>
        <p:txBody>
          <a:bodyPr wrap="square">
            <a:spAutoFit/>
          </a:bodyPr>
          <a:lstStyle/>
          <a:p>
            <a:r>
              <a:rPr lang="fr-FR" sz="1400" b="1" dirty="0">
                <a:solidFill>
                  <a:srgbClr val="C00000"/>
                </a:solidFill>
              </a:rPr>
              <a:t>Transport de matières dangereuses par canalisations</a:t>
            </a:r>
          </a:p>
        </p:txBody>
      </p:sp>
      <p:pic>
        <p:nvPicPr>
          <p:cNvPr id="30" name="Image 29">
            <a:extLst>
              <a:ext uri="{FF2B5EF4-FFF2-40B4-BE49-F238E27FC236}">
                <a16:creationId xmlns:a16="http://schemas.microsoft.com/office/drawing/2014/main" id="{E2F29D6C-A719-497E-A40F-6DE630663816}"/>
              </a:ext>
            </a:extLst>
          </p:cNvPr>
          <p:cNvPicPr>
            <a:picLocks noChangeAspect="1"/>
          </p:cNvPicPr>
          <p:nvPr/>
        </p:nvPicPr>
        <p:blipFill>
          <a:blip r:embed="rId2"/>
          <a:stretch>
            <a:fillRect/>
          </a:stretch>
        </p:blipFill>
        <p:spPr>
          <a:xfrm>
            <a:off x="81355" y="3539422"/>
            <a:ext cx="622121" cy="827539"/>
          </a:xfrm>
          <a:prstGeom prst="rect">
            <a:avLst/>
          </a:prstGeom>
        </p:spPr>
      </p:pic>
      <p:pic>
        <p:nvPicPr>
          <p:cNvPr id="32" name="Image 31">
            <a:extLst>
              <a:ext uri="{FF2B5EF4-FFF2-40B4-BE49-F238E27FC236}">
                <a16:creationId xmlns:a16="http://schemas.microsoft.com/office/drawing/2014/main" id="{BE031FA1-75A1-44A1-BE02-0C3D715E2D96}"/>
              </a:ext>
            </a:extLst>
          </p:cNvPr>
          <p:cNvPicPr>
            <a:picLocks noChangeAspect="1"/>
          </p:cNvPicPr>
          <p:nvPr/>
        </p:nvPicPr>
        <p:blipFill>
          <a:blip r:embed="rId3"/>
          <a:stretch>
            <a:fillRect/>
          </a:stretch>
        </p:blipFill>
        <p:spPr>
          <a:xfrm>
            <a:off x="76108" y="5500140"/>
            <a:ext cx="567889" cy="750239"/>
          </a:xfrm>
          <a:prstGeom prst="rect">
            <a:avLst/>
          </a:prstGeom>
        </p:spPr>
      </p:pic>
      <p:pic>
        <p:nvPicPr>
          <p:cNvPr id="42" name="Image 41">
            <a:extLst>
              <a:ext uri="{FF2B5EF4-FFF2-40B4-BE49-F238E27FC236}">
                <a16:creationId xmlns:a16="http://schemas.microsoft.com/office/drawing/2014/main" id="{6D218E18-EA0A-4F9A-A443-543C37CBD157}"/>
              </a:ext>
            </a:extLst>
          </p:cNvPr>
          <p:cNvPicPr>
            <a:picLocks noChangeAspect="1"/>
          </p:cNvPicPr>
          <p:nvPr/>
        </p:nvPicPr>
        <p:blipFill>
          <a:blip r:embed="rId4"/>
          <a:stretch>
            <a:fillRect/>
          </a:stretch>
        </p:blipFill>
        <p:spPr>
          <a:xfrm>
            <a:off x="116414" y="633585"/>
            <a:ext cx="572351" cy="709218"/>
          </a:xfrm>
          <a:prstGeom prst="rect">
            <a:avLst/>
          </a:prstGeom>
        </p:spPr>
      </p:pic>
      <p:sp>
        <p:nvSpPr>
          <p:cNvPr id="46" name="ZoneTexte 45">
            <a:extLst>
              <a:ext uri="{FF2B5EF4-FFF2-40B4-BE49-F238E27FC236}">
                <a16:creationId xmlns:a16="http://schemas.microsoft.com/office/drawing/2014/main" id="{3D3B806E-9B16-4FE6-9AE6-6379D0F1E046}"/>
              </a:ext>
            </a:extLst>
          </p:cNvPr>
          <p:cNvSpPr txBox="1"/>
          <p:nvPr/>
        </p:nvSpPr>
        <p:spPr>
          <a:xfrm>
            <a:off x="59006" y="1357860"/>
            <a:ext cx="5082732" cy="1092607"/>
          </a:xfrm>
          <a:prstGeom prst="rect">
            <a:avLst/>
          </a:prstGeom>
          <a:noFill/>
        </p:spPr>
        <p:txBody>
          <a:bodyPr wrap="square">
            <a:spAutoFit/>
          </a:bodyPr>
          <a:lstStyle/>
          <a:p>
            <a:r>
              <a:rPr lang="fr-FR" sz="1000" dirty="0"/>
              <a:t>Les mesures préventives sont essentielles aux abords des constructions comme l’élagage ou l’abattage des arbres les plus proches, la fixation ou la suppression d’objets susceptibles d’être projetés, etc… </a:t>
            </a:r>
          </a:p>
          <a:p>
            <a:endParaRPr lang="fr-FR" sz="500" dirty="0"/>
          </a:p>
          <a:p>
            <a:r>
              <a:rPr lang="fr-FR" sz="1000" dirty="0"/>
              <a:t>En cas de fortes précipitations, des inondations sont aussi possibles, y compris dans des zones rarement </a:t>
            </a:r>
            <a:r>
              <a:rPr lang="fr-FR" sz="1000" i="1" dirty="0"/>
              <a:t>inondables (débordement des réseaux d’assainissement, refoulement des égouts, fossés en crue, rues et routes inondées, coupure d’électricité et téléphone, etc…)</a:t>
            </a:r>
          </a:p>
        </p:txBody>
      </p:sp>
      <p:sp>
        <p:nvSpPr>
          <p:cNvPr id="48" name="ZoneTexte 47">
            <a:extLst>
              <a:ext uri="{FF2B5EF4-FFF2-40B4-BE49-F238E27FC236}">
                <a16:creationId xmlns:a16="http://schemas.microsoft.com/office/drawing/2014/main" id="{5F5E7BCE-727E-4A10-9B62-C870C1C9340E}"/>
              </a:ext>
            </a:extLst>
          </p:cNvPr>
          <p:cNvSpPr txBox="1"/>
          <p:nvPr/>
        </p:nvSpPr>
        <p:spPr>
          <a:xfrm>
            <a:off x="54973" y="2392216"/>
            <a:ext cx="5463512" cy="1092607"/>
          </a:xfrm>
          <a:prstGeom prst="rect">
            <a:avLst/>
          </a:prstGeom>
          <a:noFill/>
        </p:spPr>
        <p:txBody>
          <a:bodyPr wrap="square">
            <a:spAutoFit/>
          </a:bodyPr>
          <a:lstStyle/>
          <a:p>
            <a:r>
              <a:rPr lang="fr-FR" sz="1000" dirty="0"/>
              <a:t>Une  carte de vigilance mise à jour deux fois par jour par Météo France est consultable sur le site </a:t>
            </a:r>
            <a:r>
              <a:rPr lang="fr-FR" sz="1000" dirty="0">
                <a:hlinkClick r:id="rId5"/>
              </a:rPr>
              <a:t>http://france.meteofrance.com</a:t>
            </a:r>
            <a:r>
              <a:rPr lang="fr-FR" sz="1000" dirty="0"/>
              <a:t>. </a:t>
            </a:r>
          </a:p>
          <a:p>
            <a:endParaRPr lang="fr-FR" sz="500" u="sng" dirty="0"/>
          </a:p>
          <a:p>
            <a:r>
              <a:rPr lang="fr-FR" sz="1000" b="1" u="sng" dirty="0">
                <a:solidFill>
                  <a:srgbClr val="00B050"/>
                </a:solidFill>
              </a:rPr>
              <a:t>En cas d’alerte orange ou rouge, r</a:t>
            </a:r>
            <a:r>
              <a:rPr lang="fr-FR" sz="1000" b="1" dirty="0">
                <a:solidFill>
                  <a:srgbClr val="00B050"/>
                </a:solidFill>
              </a:rPr>
              <a:t>estez chez vous et appliquez les conseils de sécurité suivants : </a:t>
            </a:r>
          </a:p>
          <a:p>
            <a:r>
              <a:rPr lang="fr-FR" sz="1000" b="1" dirty="0">
                <a:solidFill>
                  <a:srgbClr val="00B050"/>
                </a:solidFill>
              </a:rPr>
              <a:t>• N’intervenez en aucun cas sur les toitures en cas de vents violents,</a:t>
            </a:r>
          </a:p>
          <a:p>
            <a:r>
              <a:rPr lang="fr-FR" sz="1000" b="1" dirty="0">
                <a:solidFill>
                  <a:srgbClr val="00B050"/>
                </a:solidFill>
              </a:rPr>
              <a:t>• Ne vous approchez pas des pylônes et des lignes électriques,</a:t>
            </a:r>
          </a:p>
          <a:p>
            <a:r>
              <a:rPr lang="fr-FR" sz="1000" b="1" dirty="0">
                <a:solidFill>
                  <a:srgbClr val="00B050"/>
                </a:solidFill>
              </a:rPr>
              <a:t>• Ne touchez pas à des fils électriques ou téléphoniques tombés au sol. </a:t>
            </a:r>
          </a:p>
        </p:txBody>
      </p:sp>
      <p:sp>
        <p:nvSpPr>
          <p:cNvPr id="51" name="ZoneTexte 50">
            <a:extLst>
              <a:ext uri="{FF2B5EF4-FFF2-40B4-BE49-F238E27FC236}">
                <a16:creationId xmlns:a16="http://schemas.microsoft.com/office/drawing/2014/main" id="{3F897CB0-36A4-4C0E-BAD8-2873C8D6187D}"/>
              </a:ext>
            </a:extLst>
          </p:cNvPr>
          <p:cNvSpPr txBox="1"/>
          <p:nvPr/>
        </p:nvSpPr>
        <p:spPr>
          <a:xfrm>
            <a:off x="-464158" y="50561"/>
            <a:ext cx="12192000" cy="523220"/>
          </a:xfrm>
          <a:prstGeom prst="rect">
            <a:avLst/>
          </a:prstGeom>
          <a:noFill/>
        </p:spPr>
        <p:txBody>
          <a:bodyPr wrap="square" rtlCol="0">
            <a:spAutoFit/>
          </a:bodyPr>
          <a:lstStyle/>
          <a:p>
            <a:pPr algn="ctr"/>
            <a:r>
              <a:rPr lang="fr-FR" sz="2800" b="1" dirty="0"/>
              <a:t>Les RISQUES MAJEURS sur la commune</a:t>
            </a:r>
          </a:p>
        </p:txBody>
      </p:sp>
      <p:pic>
        <p:nvPicPr>
          <p:cNvPr id="52" name="Image 51">
            <a:extLst>
              <a:ext uri="{FF2B5EF4-FFF2-40B4-BE49-F238E27FC236}">
                <a16:creationId xmlns:a16="http://schemas.microsoft.com/office/drawing/2014/main" id="{FA393ABE-1727-4392-9295-EF3ABCF2EB9A}"/>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172502" y="70861"/>
            <a:ext cx="435103" cy="447883"/>
          </a:xfrm>
          <a:prstGeom prst="rect">
            <a:avLst/>
          </a:prstGeom>
          <a:solidFill>
            <a:srgbClr val="FFFFFF"/>
          </a:solidFill>
          <a:ln>
            <a:noFill/>
          </a:ln>
        </p:spPr>
      </p:pic>
      <p:pic>
        <p:nvPicPr>
          <p:cNvPr id="54" name="Image 53">
            <a:extLst>
              <a:ext uri="{FF2B5EF4-FFF2-40B4-BE49-F238E27FC236}">
                <a16:creationId xmlns:a16="http://schemas.microsoft.com/office/drawing/2014/main" id="{7987474B-DAF4-46C3-B676-EFAE2052811B}"/>
              </a:ext>
            </a:extLst>
          </p:cNvPr>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694293" y="12272"/>
            <a:ext cx="1509014" cy="507342"/>
          </a:xfrm>
          <a:prstGeom prst="rect">
            <a:avLst/>
          </a:prstGeom>
          <a:solidFill>
            <a:srgbClr val="FFFFFF"/>
          </a:solidFill>
          <a:ln>
            <a:noFill/>
          </a:ln>
        </p:spPr>
      </p:pic>
      <p:sp>
        <p:nvSpPr>
          <p:cNvPr id="59" name="ZoneTexte 58">
            <a:extLst>
              <a:ext uri="{FF2B5EF4-FFF2-40B4-BE49-F238E27FC236}">
                <a16:creationId xmlns:a16="http://schemas.microsoft.com/office/drawing/2014/main" id="{DB213BFB-DE2D-4C72-9A4E-7102853FCAD7}"/>
              </a:ext>
            </a:extLst>
          </p:cNvPr>
          <p:cNvSpPr txBox="1"/>
          <p:nvPr/>
        </p:nvSpPr>
        <p:spPr>
          <a:xfrm>
            <a:off x="761914" y="890229"/>
            <a:ext cx="4477743" cy="553998"/>
          </a:xfrm>
          <a:prstGeom prst="rect">
            <a:avLst/>
          </a:prstGeom>
          <a:noFill/>
        </p:spPr>
        <p:txBody>
          <a:bodyPr wrap="square">
            <a:spAutoFit/>
          </a:bodyPr>
          <a:lstStyle/>
          <a:p>
            <a:r>
              <a:rPr lang="fr-FR" sz="1000" dirty="0"/>
              <a:t>Toute la commune peut être impactée par une tempête, en particulier </a:t>
            </a:r>
            <a:r>
              <a:rPr lang="fr-FR" sz="1000" b="1" dirty="0"/>
              <a:t>les points hauts comme le groupe scolaire du Chêne, le quartier du Poteau, la rue du Grand Cerisier, etc…</a:t>
            </a:r>
            <a:endParaRPr lang="fr-FR" sz="1000" dirty="0"/>
          </a:p>
        </p:txBody>
      </p:sp>
      <p:sp>
        <p:nvSpPr>
          <p:cNvPr id="62" name="ZoneTexte 61">
            <a:extLst>
              <a:ext uri="{FF2B5EF4-FFF2-40B4-BE49-F238E27FC236}">
                <a16:creationId xmlns:a16="http://schemas.microsoft.com/office/drawing/2014/main" id="{8C9DB06F-C614-4913-B6AE-D173082E82D3}"/>
              </a:ext>
            </a:extLst>
          </p:cNvPr>
          <p:cNvSpPr txBox="1"/>
          <p:nvPr/>
        </p:nvSpPr>
        <p:spPr>
          <a:xfrm>
            <a:off x="762020" y="3806960"/>
            <a:ext cx="4504019" cy="553998"/>
          </a:xfrm>
          <a:prstGeom prst="rect">
            <a:avLst/>
          </a:prstGeom>
          <a:noFill/>
        </p:spPr>
        <p:txBody>
          <a:bodyPr wrap="square">
            <a:spAutoFit/>
          </a:bodyPr>
          <a:lstStyle/>
          <a:p>
            <a:pPr algn="just"/>
            <a:r>
              <a:rPr lang="fr-FR" sz="1000" dirty="0"/>
              <a:t>La commune est desservie par 6 grands axes à hauts risques d’accidents </a:t>
            </a:r>
            <a:r>
              <a:rPr lang="fr-FR" sz="1000" i="1" dirty="0"/>
              <a:t>(la RN7, la RD160, la RD70A, la RD70, la RD596 et l’autoroute A89). </a:t>
            </a:r>
          </a:p>
          <a:p>
            <a:pPr algn="just"/>
            <a:r>
              <a:rPr lang="fr-FR" sz="1000" dirty="0"/>
              <a:t>En cas d’accident lors du transport de produits hautement toxiques, explosifs, </a:t>
            </a:r>
          </a:p>
        </p:txBody>
      </p:sp>
      <p:sp>
        <p:nvSpPr>
          <p:cNvPr id="64" name="ZoneTexte 63">
            <a:extLst>
              <a:ext uri="{FF2B5EF4-FFF2-40B4-BE49-F238E27FC236}">
                <a16:creationId xmlns:a16="http://schemas.microsoft.com/office/drawing/2014/main" id="{7ED85E93-6BD0-4D89-9B5D-61D5F24F41FA}"/>
              </a:ext>
            </a:extLst>
          </p:cNvPr>
          <p:cNvSpPr txBox="1"/>
          <p:nvPr/>
        </p:nvSpPr>
        <p:spPr>
          <a:xfrm>
            <a:off x="54973" y="4331410"/>
            <a:ext cx="5184684" cy="861774"/>
          </a:xfrm>
          <a:prstGeom prst="rect">
            <a:avLst/>
          </a:prstGeom>
          <a:noFill/>
        </p:spPr>
        <p:txBody>
          <a:bodyPr wrap="square">
            <a:spAutoFit/>
          </a:bodyPr>
          <a:lstStyle/>
          <a:p>
            <a:pPr algn="just"/>
            <a:r>
              <a:rPr lang="fr-FR" sz="1000" dirty="0"/>
              <a:t>polluants ou domestiques </a:t>
            </a:r>
            <a:r>
              <a:rPr lang="fr-FR" sz="1000" i="1" dirty="0"/>
              <a:t>(fioul, gaz, engrais,…), </a:t>
            </a:r>
            <a:r>
              <a:rPr lang="fr-FR" sz="1000" dirty="0"/>
              <a:t>selon la nature des produits transportés , un accident peut provoquer ou cumuler divers effets : l’explosion, le dégagement de gaz toxique, la corrosion, la radioactivité, l’incendie, la pollution…  avec un périmètre de sécurité variable </a:t>
            </a:r>
            <a:r>
              <a:rPr lang="fr-FR" sz="1000" i="1" dirty="0"/>
              <a:t>(300 à 500 mètres minimum). </a:t>
            </a:r>
            <a:endParaRPr lang="fr-FR" sz="1000" dirty="0"/>
          </a:p>
          <a:p>
            <a:pPr algn="just"/>
            <a:endParaRPr lang="fr-FR" sz="1000" i="1" u="sng" dirty="0"/>
          </a:p>
        </p:txBody>
      </p:sp>
      <p:sp>
        <p:nvSpPr>
          <p:cNvPr id="68" name="ZoneTexte 67">
            <a:extLst>
              <a:ext uri="{FF2B5EF4-FFF2-40B4-BE49-F238E27FC236}">
                <a16:creationId xmlns:a16="http://schemas.microsoft.com/office/drawing/2014/main" id="{95A9D717-E768-4757-9FEC-80CDE02D97FF}"/>
              </a:ext>
            </a:extLst>
          </p:cNvPr>
          <p:cNvSpPr txBox="1"/>
          <p:nvPr/>
        </p:nvSpPr>
        <p:spPr>
          <a:xfrm>
            <a:off x="692017" y="5716031"/>
            <a:ext cx="4547640" cy="707886"/>
          </a:xfrm>
          <a:prstGeom prst="rect">
            <a:avLst/>
          </a:prstGeom>
          <a:noFill/>
        </p:spPr>
        <p:txBody>
          <a:bodyPr wrap="square">
            <a:spAutoFit/>
          </a:bodyPr>
          <a:lstStyle/>
          <a:p>
            <a:r>
              <a:rPr lang="fr-FR" sz="1000" dirty="0"/>
              <a:t>La commune est concernée par deux canalisations haute pression exploitées par GRTgaz :  la DN200 </a:t>
            </a:r>
            <a:r>
              <a:rPr lang="fr-FR" sz="1000" i="1" dirty="0"/>
              <a:t>(traverse la commune, en direction Nord-Est, sur 2,55 km), </a:t>
            </a:r>
            <a:r>
              <a:rPr lang="fr-FR" sz="1000" dirty="0"/>
              <a:t>et la DN 100 </a:t>
            </a:r>
            <a:r>
              <a:rPr lang="fr-FR" sz="1000" i="1" dirty="0"/>
              <a:t>(située sur LOZANNE et CHATILLON, avec une bande de sécurité sur la commune).</a:t>
            </a:r>
            <a:endParaRPr lang="fr-FR" sz="1000" dirty="0"/>
          </a:p>
        </p:txBody>
      </p:sp>
      <p:sp>
        <p:nvSpPr>
          <p:cNvPr id="70" name="ZoneTexte 69">
            <a:extLst>
              <a:ext uri="{FF2B5EF4-FFF2-40B4-BE49-F238E27FC236}">
                <a16:creationId xmlns:a16="http://schemas.microsoft.com/office/drawing/2014/main" id="{7587E914-56A1-4EB1-9EF1-4528AA888066}"/>
              </a:ext>
            </a:extLst>
          </p:cNvPr>
          <p:cNvSpPr txBox="1"/>
          <p:nvPr/>
        </p:nvSpPr>
        <p:spPr>
          <a:xfrm>
            <a:off x="14494" y="4947859"/>
            <a:ext cx="5184684" cy="400110"/>
          </a:xfrm>
          <a:prstGeom prst="rect">
            <a:avLst/>
          </a:prstGeom>
          <a:noFill/>
        </p:spPr>
        <p:txBody>
          <a:bodyPr wrap="square">
            <a:spAutoFit/>
          </a:bodyPr>
          <a:lstStyle/>
          <a:p>
            <a:r>
              <a:rPr lang="fr-FR" sz="1000" b="1" u="sng" dirty="0">
                <a:solidFill>
                  <a:srgbClr val="00B050"/>
                </a:solidFill>
              </a:rPr>
              <a:t>En cas d’accident : </a:t>
            </a:r>
            <a:r>
              <a:rPr lang="fr-FR" sz="1000" b="1" dirty="0">
                <a:solidFill>
                  <a:srgbClr val="00B050"/>
                </a:solidFill>
              </a:rPr>
              <a:t>abritez-vous et écoutez les consignes de confinement ou d’évacuation transmises par radio ou par les pompiers ou par téléphone, SMS ou courriel.</a:t>
            </a:r>
          </a:p>
        </p:txBody>
      </p:sp>
      <p:sp>
        <p:nvSpPr>
          <p:cNvPr id="72" name="ZoneTexte 71">
            <a:extLst>
              <a:ext uri="{FF2B5EF4-FFF2-40B4-BE49-F238E27FC236}">
                <a16:creationId xmlns:a16="http://schemas.microsoft.com/office/drawing/2014/main" id="{787D6F3B-A5A7-4717-A84A-9573B18DBFA9}"/>
              </a:ext>
            </a:extLst>
          </p:cNvPr>
          <p:cNvSpPr txBox="1"/>
          <p:nvPr/>
        </p:nvSpPr>
        <p:spPr>
          <a:xfrm>
            <a:off x="33614" y="6419320"/>
            <a:ext cx="5086765" cy="400110"/>
          </a:xfrm>
          <a:prstGeom prst="rect">
            <a:avLst/>
          </a:prstGeom>
          <a:noFill/>
        </p:spPr>
        <p:txBody>
          <a:bodyPr wrap="square">
            <a:spAutoFit/>
          </a:bodyPr>
          <a:lstStyle/>
          <a:p>
            <a:r>
              <a:rPr lang="fr-FR" sz="1000" b="1" dirty="0">
                <a:solidFill>
                  <a:srgbClr val="00B050"/>
                </a:solidFill>
              </a:rPr>
              <a:t>NUMÉRO VERT : 0 800 24 61 02 ou 04 72 31 36 00 </a:t>
            </a:r>
            <a:r>
              <a:rPr lang="fr-FR" sz="1000" i="1" dirty="0">
                <a:solidFill>
                  <a:srgbClr val="00B050"/>
                </a:solidFill>
              </a:rPr>
              <a:t>(réservés aux incidents sur canalisations de gaz haute pression - Appel gratuit à partir d’un fixe)</a:t>
            </a:r>
          </a:p>
        </p:txBody>
      </p:sp>
      <p:sp>
        <p:nvSpPr>
          <p:cNvPr id="73" name="Rectangle 72">
            <a:extLst>
              <a:ext uri="{FF2B5EF4-FFF2-40B4-BE49-F238E27FC236}">
                <a16:creationId xmlns:a16="http://schemas.microsoft.com/office/drawing/2014/main" id="{E23DA018-D821-4544-8772-5E7C1DB8D902}"/>
              </a:ext>
            </a:extLst>
          </p:cNvPr>
          <p:cNvSpPr/>
          <p:nvPr/>
        </p:nvSpPr>
        <p:spPr>
          <a:xfrm>
            <a:off x="27776" y="5429710"/>
            <a:ext cx="5211881" cy="142829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ZoneTexte 36">
            <a:extLst>
              <a:ext uri="{FF2B5EF4-FFF2-40B4-BE49-F238E27FC236}">
                <a16:creationId xmlns:a16="http://schemas.microsoft.com/office/drawing/2014/main" id="{D0855FD3-CADC-484D-AB6B-74B0401355DF}"/>
              </a:ext>
            </a:extLst>
          </p:cNvPr>
          <p:cNvSpPr txBox="1"/>
          <p:nvPr/>
        </p:nvSpPr>
        <p:spPr>
          <a:xfrm>
            <a:off x="5889166" y="633146"/>
            <a:ext cx="1331685" cy="307777"/>
          </a:xfrm>
          <a:prstGeom prst="rect">
            <a:avLst/>
          </a:prstGeom>
          <a:noFill/>
        </p:spPr>
        <p:txBody>
          <a:bodyPr wrap="square">
            <a:spAutoFit/>
          </a:bodyPr>
          <a:lstStyle/>
          <a:p>
            <a:r>
              <a:rPr lang="fr-FR" sz="1400" b="1" dirty="0">
                <a:solidFill>
                  <a:srgbClr val="C00000"/>
                </a:solidFill>
              </a:rPr>
              <a:t>Inondations</a:t>
            </a:r>
          </a:p>
        </p:txBody>
      </p:sp>
      <p:pic>
        <p:nvPicPr>
          <p:cNvPr id="39" name="Image 38">
            <a:extLst>
              <a:ext uri="{FF2B5EF4-FFF2-40B4-BE49-F238E27FC236}">
                <a16:creationId xmlns:a16="http://schemas.microsoft.com/office/drawing/2014/main" id="{C8D238E1-9BDF-46BA-8636-A718B9CC826A}"/>
              </a:ext>
            </a:extLst>
          </p:cNvPr>
          <p:cNvPicPr>
            <a:picLocks noChangeAspect="1"/>
          </p:cNvPicPr>
          <p:nvPr/>
        </p:nvPicPr>
        <p:blipFill>
          <a:blip r:embed="rId8"/>
          <a:stretch>
            <a:fillRect/>
          </a:stretch>
        </p:blipFill>
        <p:spPr>
          <a:xfrm>
            <a:off x="5372693" y="656473"/>
            <a:ext cx="514743" cy="580347"/>
          </a:xfrm>
          <a:prstGeom prst="rect">
            <a:avLst/>
          </a:prstGeom>
        </p:spPr>
      </p:pic>
      <p:sp>
        <p:nvSpPr>
          <p:cNvPr id="41" name="ZoneTexte 40">
            <a:extLst>
              <a:ext uri="{FF2B5EF4-FFF2-40B4-BE49-F238E27FC236}">
                <a16:creationId xmlns:a16="http://schemas.microsoft.com/office/drawing/2014/main" id="{70855430-1F4E-467E-892F-183C8360EC16}"/>
              </a:ext>
            </a:extLst>
          </p:cNvPr>
          <p:cNvSpPr txBox="1"/>
          <p:nvPr/>
        </p:nvSpPr>
        <p:spPr>
          <a:xfrm>
            <a:off x="5341560" y="1308878"/>
            <a:ext cx="2886883" cy="1785104"/>
          </a:xfrm>
          <a:prstGeom prst="rect">
            <a:avLst/>
          </a:prstGeom>
          <a:noFill/>
        </p:spPr>
        <p:txBody>
          <a:bodyPr wrap="square">
            <a:spAutoFit/>
          </a:bodyPr>
          <a:lstStyle/>
          <a:p>
            <a:pPr algn="just"/>
            <a:r>
              <a:rPr lang="fr-FR" sz="1000" b="1" dirty="0"/>
              <a:t>zone du Pont de DORIEUX</a:t>
            </a:r>
            <a:r>
              <a:rPr lang="fr-FR" sz="1000" dirty="0"/>
              <a:t>. Le risque est dorénavant encadré par le Plan de Prévention des Risques d’Inondations (PPRI), qui réglemente l’utilisation des sols en fonction des risques connus (de l’interdiction de construire à la possibilité de construire sous conditions). </a:t>
            </a:r>
          </a:p>
          <a:p>
            <a:pPr algn="just"/>
            <a:r>
              <a:rPr lang="fr-FR" sz="1000" b="1" u="sng" dirty="0">
                <a:solidFill>
                  <a:srgbClr val="00B050"/>
                </a:solidFill>
              </a:rPr>
              <a:t>En cas d’alerte :</a:t>
            </a:r>
            <a:r>
              <a:rPr lang="fr-FR" sz="1000" dirty="0">
                <a:solidFill>
                  <a:srgbClr val="00B050"/>
                </a:solidFill>
              </a:rPr>
              <a:t> </a:t>
            </a:r>
            <a:r>
              <a:rPr lang="fr-FR" sz="1000" b="1" dirty="0">
                <a:solidFill>
                  <a:srgbClr val="00B050"/>
                </a:solidFill>
              </a:rPr>
              <a:t>suivre les consignes de sécurité (</a:t>
            </a:r>
            <a:r>
              <a:rPr lang="fr-FR" sz="1000" b="1" i="1" dirty="0">
                <a:solidFill>
                  <a:srgbClr val="00B050"/>
                </a:solidFill>
              </a:rPr>
              <a:t>confinement ou évacuation</a:t>
            </a:r>
            <a:r>
              <a:rPr lang="fr-FR" sz="1000" b="1" dirty="0">
                <a:solidFill>
                  <a:srgbClr val="00B050"/>
                </a:solidFill>
              </a:rPr>
              <a:t>) transmises par hauts parleurs depuis un des véhicules sillonnant les quartiers concernés ou par téléphone, SMS ou courriel.</a:t>
            </a:r>
          </a:p>
        </p:txBody>
      </p:sp>
      <p:sp>
        <p:nvSpPr>
          <p:cNvPr id="43" name="ZoneTexte 42">
            <a:extLst>
              <a:ext uri="{FF2B5EF4-FFF2-40B4-BE49-F238E27FC236}">
                <a16:creationId xmlns:a16="http://schemas.microsoft.com/office/drawing/2014/main" id="{A48143F1-BB97-49F0-95B4-83C5BE5D5F71}"/>
              </a:ext>
            </a:extLst>
          </p:cNvPr>
          <p:cNvSpPr txBox="1"/>
          <p:nvPr/>
        </p:nvSpPr>
        <p:spPr>
          <a:xfrm>
            <a:off x="5887436" y="811440"/>
            <a:ext cx="2368036" cy="553998"/>
          </a:xfrm>
          <a:prstGeom prst="rect">
            <a:avLst/>
          </a:prstGeom>
          <a:noFill/>
        </p:spPr>
        <p:txBody>
          <a:bodyPr wrap="square">
            <a:spAutoFit/>
          </a:bodyPr>
          <a:lstStyle/>
          <a:p>
            <a:pPr algn="just"/>
            <a:r>
              <a:rPr lang="fr-FR" sz="1000" dirty="0"/>
              <a:t>La commune a déjà été affectée par des débordements de la BREVENNE en rive droite : </a:t>
            </a:r>
            <a:r>
              <a:rPr lang="fr-FR" sz="1000" b="1" dirty="0"/>
              <a:t>zone commerciale du CORNU et</a:t>
            </a:r>
            <a:endParaRPr lang="fr-FR" sz="1000" dirty="0"/>
          </a:p>
        </p:txBody>
      </p:sp>
      <p:sp>
        <p:nvSpPr>
          <p:cNvPr id="45" name="Rectangle 44">
            <a:extLst>
              <a:ext uri="{FF2B5EF4-FFF2-40B4-BE49-F238E27FC236}">
                <a16:creationId xmlns:a16="http://schemas.microsoft.com/office/drawing/2014/main" id="{825D6DC2-A8E5-42D9-8E49-1F6FD17335E9}"/>
              </a:ext>
            </a:extLst>
          </p:cNvPr>
          <p:cNvSpPr/>
          <p:nvPr/>
        </p:nvSpPr>
        <p:spPr>
          <a:xfrm>
            <a:off x="5298294" y="608939"/>
            <a:ext cx="2971247" cy="245035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 name="Rectangle 46">
            <a:extLst>
              <a:ext uri="{FF2B5EF4-FFF2-40B4-BE49-F238E27FC236}">
                <a16:creationId xmlns:a16="http://schemas.microsoft.com/office/drawing/2014/main" id="{B0121DFE-82DA-4678-B023-5592F2019304}"/>
              </a:ext>
            </a:extLst>
          </p:cNvPr>
          <p:cNvSpPr/>
          <p:nvPr/>
        </p:nvSpPr>
        <p:spPr>
          <a:xfrm>
            <a:off x="8326495" y="612070"/>
            <a:ext cx="3801723" cy="245035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 name="ZoneTexte 48">
            <a:extLst>
              <a:ext uri="{FF2B5EF4-FFF2-40B4-BE49-F238E27FC236}">
                <a16:creationId xmlns:a16="http://schemas.microsoft.com/office/drawing/2014/main" id="{04C6FA0C-6655-412F-9BAD-7F44E499CDF6}"/>
              </a:ext>
            </a:extLst>
          </p:cNvPr>
          <p:cNvSpPr txBox="1"/>
          <p:nvPr/>
        </p:nvSpPr>
        <p:spPr>
          <a:xfrm>
            <a:off x="8966318" y="3091653"/>
            <a:ext cx="2039257" cy="307777"/>
          </a:xfrm>
          <a:prstGeom prst="rect">
            <a:avLst/>
          </a:prstGeom>
          <a:noFill/>
        </p:spPr>
        <p:txBody>
          <a:bodyPr wrap="square">
            <a:spAutoFit/>
          </a:bodyPr>
          <a:lstStyle/>
          <a:p>
            <a:r>
              <a:rPr lang="fr-FR" sz="1400" b="1" dirty="0">
                <a:solidFill>
                  <a:srgbClr val="C00000"/>
                </a:solidFill>
              </a:rPr>
              <a:t>Risques nucléaires</a:t>
            </a:r>
          </a:p>
        </p:txBody>
      </p:sp>
      <p:pic>
        <p:nvPicPr>
          <p:cNvPr id="50" name="Image 49">
            <a:extLst>
              <a:ext uri="{FF2B5EF4-FFF2-40B4-BE49-F238E27FC236}">
                <a16:creationId xmlns:a16="http://schemas.microsoft.com/office/drawing/2014/main" id="{C4E16DFD-6450-4CEF-83A7-AE07E616EF9A}"/>
              </a:ext>
            </a:extLst>
          </p:cNvPr>
          <p:cNvPicPr>
            <a:picLocks noChangeAspect="1"/>
          </p:cNvPicPr>
          <p:nvPr/>
        </p:nvPicPr>
        <p:blipFill>
          <a:blip r:embed="rId9"/>
          <a:stretch>
            <a:fillRect/>
          </a:stretch>
        </p:blipFill>
        <p:spPr>
          <a:xfrm>
            <a:off x="8385990" y="3156190"/>
            <a:ext cx="554915" cy="640287"/>
          </a:xfrm>
          <a:prstGeom prst="rect">
            <a:avLst/>
          </a:prstGeom>
        </p:spPr>
      </p:pic>
      <p:sp>
        <p:nvSpPr>
          <p:cNvPr id="53" name="Rectangle 52">
            <a:extLst>
              <a:ext uri="{FF2B5EF4-FFF2-40B4-BE49-F238E27FC236}">
                <a16:creationId xmlns:a16="http://schemas.microsoft.com/office/drawing/2014/main" id="{3DD07903-B336-47B3-82ED-B752F9DD40E7}"/>
              </a:ext>
            </a:extLst>
          </p:cNvPr>
          <p:cNvSpPr/>
          <p:nvPr/>
        </p:nvSpPr>
        <p:spPr>
          <a:xfrm>
            <a:off x="5296543" y="3106828"/>
            <a:ext cx="2979127" cy="37511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6" name="Rectangle 55">
            <a:extLst>
              <a:ext uri="{FF2B5EF4-FFF2-40B4-BE49-F238E27FC236}">
                <a16:creationId xmlns:a16="http://schemas.microsoft.com/office/drawing/2014/main" id="{7A5597E2-F755-4316-97E7-102AE2BB61D3}"/>
              </a:ext>
            </a:extLst>
          </p:cNvPr>
          <p:cNvSpPr/>
          <p:nvPr/>
        </p:nvSpPr>
        <p:spPr>
          <a:xfrm>
            <a:off x="8326495" y="3117166"/>
            <a:ext cx="3806499" cy="37285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8" name="ZoneTexte 57">
            <a:extLst>
              <a:ext uri="{FF2B5EF4-FFF2-40B4-BE49-F238E27FC236}">
                <a16:creationId xmlns:a16="http://schemas.microsoft.com/office/drawing/2014/main" id="{FB364EE0-C5E9-4522-8CF3-6682A1031EAC}"/>
              </a:ext>
            </a:extLst>
          </p:cNvPr>
          <p:cNvSpPr txBox="1"/>
          <p:nvPr/>
        </p:nvSpPr>
        <p:spPr>
          <a:xfrm>
            <a:off x="8925562" y="647277"/>
            <a:ext cx="2010943" cy="307777"/>
          </a:xfrm>
          <a:prstGeom prst="rect">
            <a:avLst/>
          </a:prstGeom>
          <a:noFill/>
        </p:spPr>
        <p:txBody>
          <a:bodyPr wrap="square">
            <a:spAutoFit/>
          </a:bodyPr>
          <a:lstStyle/>
          <a:p>
            <a:r>
              <a:rPr lang="fr-FR" sz="1400" b="1" dirty="0">
                <a:solidFill>
                  <a:srgbClr val="C00000"/>
                </a:solidFill>
              </a:rPr>
              <a:t>Mouvements de terrain</a:t>
            </a:r>
          </a:p>
        </p:txBody>
      </p:sp>
      <p:sp>
        <p:nvSpPr>
          <p:cNvPr id="60" name="ZoneTexte 59">
            <a:extLst>
              <a:ext uri="{FF2B5EF4-FFF2-40B4-BE49-F238E27FC236}">
                <a16:creationId xmlns:a16="http://schemas.microsoft.com/office/drawing/2014/main" id="{1444DFCA-0F8B-48DD-9D2F-D09013278103}"/>
              </a:ext>
            </a:extLst>
          </p:cNvPr>
          <p:cNvSpPr txBox="1"/>
          <p:nvPr/>
        </p:nvSpPr>
        <p:spPr>
          <a:xfrm>
            <a:off x="5952531" y="3122450"/>
            <a:ext cx="1611084" cy="307777"/>
          </a:xfrm>
          <a:prstGeom prst="rect">
            <a:avLst/>
          </a:prstGeom>
          <a:noFill/>
        </p:spPr>
        <p:txBody>
          <a:bodyPr wrap="square">
            <a:spAutoFit/>
          </a:bodyPr>
          <a:lstStyle/>
          <a:p>
            <a:r>
              <a:rPr lang="fr-FR" sz="1400" b="1" dirty="0">
                <a:solidFill>
                  <a:srgbClr val="C00000"/>
                </a:solidFill>
              </a:rPr>
              <a:t>Risques sismiques</a:t>
            </a:r>
          </a:p>
        </p:txBody>
      </p:sp>
      <p:pic>
        <p:nvPicPr>
          <p:cNvPr id="61" name="Image 60">
            <a:extLst>
              <a:ext uri="{FF2B5EF4-FFF2-40B4-BE49-F238E27FC236}">
                <a16:creationId xmlns:a16="http://schemas.microsoft.com/office/drawing/2014/main" id="{850493D5-5332-4553-8BD4-9B9AEA19BE24}"/>
              </a:ext>
            </a:extLst>
          </p:cNvPr>
          <p:cNvPicPr>
            <a:picLocks noChangeAspect="1"/>
          </p:cNvPicPr>
          <p:nvPr/>
        </p:nvPicPr>
        <p:blipFill>
          <a:blip r:embed="rId10"/>
          <a:stretch>
            <a:fillRect/>
          </a:stretch>
        </p:blipFill>
        <p:spPr>
          <a:xfrm>
            <a:off x="8369202" y="666812"/>
            <a:ext cx="513653" cy="642066"/>
          </a:xfrm>
          <a:prstGeom prst="rect">
            <a:avLst/>
          </a:prstGeom>
        </p:spPr>
      </p:pic>
      <p:pic>
        <p:nvPicPr>
          <p:cNvPr id="63" name="Image 62">
            <a:extLst>
              <a:ext uri="{FF2B5EF4-FFF2-40B4-BE49-F238E27FC236}">
                <a16:creationId xmlns:a16="http://schemas.microsoft.com/office/drawing/2014/main" id="{75AD1FB0-76B4-4C84-A46E-781646BB3C94}"/>
              </a:ext>
            </a:extLst>
          </p:cNvPr>
          <p:cNvPicPr>
            <a:picLocks noChangeAspect="1"/>
          </p:cNvPicPr>
          <p:nvPr/>
        </p:nvPicPr>
        <p:blipFill>
          <a:blip r:embed="rId11"/>
          <a:stretch>
            <a:fillRect/>
          </a:stretch>
        </p:blipFill>
        <p:spPr>
          <a:xfrm>
            <a:off x="5335097" y="3135296"/>
            <a:ext cx="631505" cy="653281"/>
          </a:xfrm>
          <a:prstGeom prst="rect">
            <a:avLst/>
          </a:prstGeom>
        </p:spPr>
      </p:pic>
      <p:sp>
        <p:nvSpPr>
          <p:cNvPr id="65" name="ZoneTexte 64">
            <a:extLst>
              <a:ext uri="{FF2B5EF4-FFF2-40B4-BE49-F238E27FC236}">
                <a16:creationId xmlns:a16="http://schemas.microsoft.com/office/drawing/2014/main" id="{BABFF777-E4F4-44AE-92E0-53B28CF371D7}"/>
              </a:ext>
            </a:extLst>
          </p:cNvPr>
          <p:cNvSpPr txBox="1"/>
          <p:nvPr/>
        </p:nvSpPr>
        <p:spPr>
          <a:xfrm>
            <a:off x="5928877" y="3394497"/>
            <a:ext cx="2279447" cy="553998"/>
          </a:xfrm>
          <a:prstGeom prst="rect">
            <a:avLst/>
          </a:prstGeom>
          <a:noFill/>
        </p:spPr>
        <p:txBody>
          <a:bodyPr wrap="square">
            <a:spAutoFit/>
          </a:bodyPr>
          <a:lstStyle/>
          <a:p>
            <a:pPr algn="just"/>
            <a:r>
              <a:rPr lang="fr-FR" sz="1000" dirty="0"/>
              <a:t>La commune est classée en zone de sismicité faible </a:t>
            </a:r>
            <a:r>
              <a:rPr lang="fr-FR" sz="1000" i="1" dirty="0"/>
              <a:t>(zone2). </a:t>
            </a:r>
            <a:r>
              <a:rPr lang="fr-FR" sz="1000" dirty="0"/>
              <a:t>Une secousse principale peut être suivie de répliques, </a:t>
            </a:r>
          </a:p>
        </p:txBody>
      </p:sp>
      <p:sp>
        <p:nvSpPr>
          <p:cNvPr id="66" name="ZoneTexte 65">
            <a:extLst>
              <a:ext uri="{FF2B5EF4-FFF2-40B4-BE49-F238E27FC236}">
                <a16:creationId xmlns:a16="http://schemas.microsoft.com/office/drawing/2014/main" id="{BA17188E-BFD2-4A00-A3D5-8B41378C2562}"/>
              </a:ext>
            </a:extLst>
          </p:cNvPr>
          <p:cNvSpPr txBox="1"/>
          <p:nvPr/>
        </p:nvSpPr>
        <p:spPr>
          <a:xfrm>
            <a:off x="5244693" y="4097915"/>
            <a:ext cx="2979127" cy="1169551"/>
          </a:xfrm>
          <a:prstGeom prst="rect">
            <a:avLst/>
          </a:prstGeom>
          <a:noFill/>
        </p:spPr>
        <p:txBody>
          <a:bodyPr wrap="square">
            <a:spAutoFit/>
          </a:bodyPr>
          <a:lstStyle/>
          <a:p>
            <a:pPr algn="just"/>
            <a:r>
              <a:rPr lang="fr-FR" sz="1000" b="1" u="sng" dirty="0">
                <a:solidFill>
                  <a:srgbClr val="00B050"/>
                </a:solidFill>
              </a:rPr>
              <a:t>PENDANT la secousse : </a:t>
            </a:r>
          </a:p>
          <a:p>
            <a:pPr marL="171450" indent="-171450" algn="just">
              <a:buFont typeface="Arial" panose="020B0604020202020204" pitchFamily="34" charset="0"/>
              <a:buChar char="•"/>
            </a:pPr>
            <a:r>
              <a:rPr lang="fr-FR" sz="1000" b="1" dirty="0">
                <a:solidFill>
                  <a:srgbClr val="00B050"/>
                </a:solidFill>
              </a:rPr>
              <a:t>Si vous êtes à l’intérieur, placez vous près d’un mur, d’une colonne porteuse ou sous un meuble solide &amp; éloignez-vous des fenêtres. </a:t>
            </a:r>
          </a:p>
          <a:p>
            <a:pPr marL="171450" indent="-171450" algn="just">
              <a:buFont typeface="Arial" panose="020B0604020202020204" pitchFamily="34" charset="0"/>
              <a:buChar char="•"/>
            </a:pPr>
            <a:r>
              <a:rPr lang="fr-FR" sz="1000" b="1" dirty="0">
                <a:solidFill>
                  <a:srgbClr val="00B050"/>
                </a:solidFill>
              </a:rPr>
              <a:t>Si vous êtes à l’extérieur, éloignez-vous des bâtiments, des arbres &amp; des lignes à haute tension. Accroupissez-vous &amp; protégez votre tête. </a:t>
            </a:r>
          </a:p>
        </p:txBody>
      </p:sp>
      <p:sp>
        <p:nvSpPr>
          <p:cNvPr id="67" name="ZoneTexte 66">
            <a:extLst>
              <a:ext uri="{FF2B5EF4-FFF2-40B4-BE49-F238E27FC236}">
                <a16:creationId xmlns:a16="http://schemas.microsoft.com/office/drawing/2014/main" id="{F492FC9E-1890-44C6-8926-CAA51ABCD378}"/>
              </a:ext>
            </a:extLst>
          </p:cNvPr>
          <p:cNvSpPr txBox="1"/>
          <p:nvPr/>
        </p:nvSpPr>
        <p:spPr>
          <a:xfrm>
            <a:off x="5255430" y="5202620"/>
            <a:ext cx="3138594" cy="1661993"/>
          </a:xfrm>
          <a:prstGeom prst="rect">
            <a:avLst/>
          </a:prstGeom>
          <a:noFill/>
        </p:spPr>
        <p:txBody>
          <a:bodyPr wrap="square">
            <a:spAutoFit/>
          </a:bodyPr>
          <a:lstStyle/>
          <a:p>
            <a:r>
              <a:rPr lang="fr-FR" sz="1000" b="1" u="sng" dirty="0">
                <a:solidFill>
                  <a:srgbClr val="00B050"/>
                </a:solidFill>
              </a:rPr>
              <a:t>APRES la secousse : </a:t>
            </a:r>
          </a:p>
          <a:p>
            <a:r>
              <a:rPr lang="fr-FR" sz="1000" b="1" dirty="0">
                <a:solidFill>
                  <a:srgbClr val="00B050"/>
                </a:solidFill>
              </a:rPr>
              <a:t>En cas de séisme de </a:t>
            </a:r>
            <a:r>
              <a:rPr lang="fr-FR" sz="1000" b="1" u="sng" dirty="0">
                <a:solidFill>
                  <a:srgbClr val="00B050"/>
                </a:solidFill>
              </a:rPr>
              <a:t>faible intensité </a:t>
            </a:r>
            <a:r>
              <a:rPr lang="fr-FR" sz="1000" b="1" dirty="0">
                <a:solidFill>
                  <a:srgbClr val="00B050"/>
                </a:solidFill>
              </a:rPr>
              <a:t>:  Rentrez chez vous avec précaution, aérez, n’allumez pas de flamme sans vérifier qu’il n’y a pas de fuite de gaz </a:t>
            </a:r>
            <a:r>
              <a:rPr lang="fr-FR" sz="800" i="1" dirty="0">
                <a:solidFill>
                  <a:srgbClr val="00B050"/>
                </a:solidFill>
              </a:rPr>
              <a:t>(vérifiez que personne n’est coincé dans l’ascenseur et prévenez les secours en cas de besoin). </a:t>
            </a:r>
          </a:p>
          <a:p>
            <a:r>
              <a:rPr lang="fr-FR" sz="1000" b="1" dirty="0">
                <a:solidFill>
                  <a:srgbClr val="00B050"/>
                </a:solidFill>
              </a:rPr>
              <a:t>En cas de </a:t>
            </a:r>
            <a:r>
              <a:rPr lang="fr-FR" sz="1000" b="1" u="sng" dirty="0">
                <a:solidFill>
                  <a:srgbClr val="00B050"/>
                </a:solidFill>
              </a:rPr>
              <a:t>séisme important : </a:t>
            </a:r>
          </a:p>
          <a:p>
            <a:r>
              <a:rPr lang="fr-FR" sz="1000" b="1" dirty="0">
                <a:solidFill>
                  <a:srgbClr val="00B050"/>
                </a:solidFill>
              </a:rPr>
              <a:t>Evacuez le bâtiment dès l’arrêt des secousses, n’utilisez pas les ascenseurs, éloignez-vous du bâtiment </a:t>
            </a:r>
            <a:r>
              <a:rPr lang="fr-FR" sz="800" i="1" dirty="0">
                <a:solidFill>
                  <a:srgbClr val="00B050"/>
                </a:solidFill>
              </a:rPr>
              <a:t>(Emportez les objets de première nécessité, coupez les réseaux, méfiez-vous des répliques et ne rentrez pas chez vous sans l’autorisation des autorités compétentes. </a:t>
            </a:r>
          </a:p>
        </p:txBody>
      </p:sp>
      <p:sp>
        <p:nvSpPr>
          <p:cNvPr id="69" name="ZoneTexte 68">
            <a:extLst>
              <a:ext uri="{FF2B5EF4-FFF2-40B4-BE49-F238E27FC236}">
                <a16:creationId xmlns:a16="http://schemas.microsoft.com/office/drawing/2014/main" id="{132FA9BD-37E2-426B-85FE-60D09B202F8C}"/>
              </a:ext>
            </a:extLst>
          </p:cNvPr>
          <p:cNvSpPr txBox="1"/>
          <p:nvPr/>
        </p:nvSpPr>
        <p:spPr>
          <a:xfrm>
            <a:off x="5280176" y="3901675"/>
            <a:ext cx="3015815" cy="246221"/>
          </a:xfrm>
          <a:prstGeom prst="rect">
            <a:avLst/>
          </a:prstGeom>
          <a:noFill/>
        </p:spPr>
        <p:txBody>
          <a:bodyPr wrap="square">
            <a:spAutoFit/>
          </a:bodyPr>
          <a:lstStyle/>
          <a:p>
            <a:r>
              <a:rPr lang="fr-FR" sz="1000" dirty="0"/>
              <a:t>souvent plus dévastatrices  </a:t>
            </a:r>
            <a:r>
              <a:rPr lang="fr-FR" sz="1000" i="1" dirty="0"/>
              <a:t>(bâtiments déjà fragilisés). </a:t>
            </a:r>
            <a:endParaRPr lang="fr-FR" sz="1000" dirty="0"/>
          </a:p>
        </p:txBody>
      </p:sp>
      <p:sp>
        <p:nvSpPr>
          <p:cNvPr id="71" name="ZoneTexte 70">
            <a:extLst>
              <a:ext uri="{FF2B5EF4-FFF2-40B4-BE49-F238E27FC236}">
                <a16:creationId xmlns:a16="http://schemas.microsoft.com/office/drawing/2014/main" id="{B485D1C9-C149-47CF-BBC0-6C1FBACDE5E9}"/>
              </a:ext>
            </a:extLst>
          </p:cNvPr>
          <p:cNvSpPr txBox="1"/>
          <p:nvPr/>
        </p:nvSpPr>
        <p:spPr>
          <a:xfrm>
            <a:off x="8882855" y="851972"/>
            <a:ext cx="3250139" cy="553998"/>
          </a:xfrm>
          <a:prstGeom prst="rect">
            <a:avLst/>
          </a:prstGeom>
          <a:noFill/>
        </p:spPr>
        <p:txBody>
          <a:bodyPr wrap="square">
            <a:spAutoFit/>
          </a:bodyPr>
          <a:lstStyle/>
          <a:p>
            <a:r>
              <a:rPr lang="fr-FR" sz="1000" dirty="0"/>
              <a:t>La carte des zones de la commune concernée par les risques géologiques est à votre disposition en mairie. Deux mouvements de terrain </a:t>
            </a:r>
            <a:r>
              <a:rPr lang="fr-FR" sz="1000" i="1" dirty="0"/>
              <a:t>(chutes de blocs/éboulement </a:t>
            </a:r>
            <a:endParaRPr lang="fr-FR" sz="1000" dirty="0"/>
          </a:p>
        </p:txBody>
      </p:sp>
      <p:sp>
        <p:nvSpPr>
          <p:cNvPr id="74" name="ZoneTexte 73">
            <a:extLst>
              <a:ext uri="{FF2B5EF4-FFF2-40B4-BE49-F238E27FC236}">
                <a16:creationId xmlns:a16="http://schemas.microsoft.com/office/drawing/2014/main" id="{75B1F8A1-5141-41DF-BCEF-04F25DBBB442}"/>
              </a:ext>
            </a:extLst>
          </p:cNvPr>
          <p:cNvSpPr txBox="1"/>
          <p:nvPr/>
        </p:nvSpPr>
        <p:spPr>
          <a:xfrm>
            <a:off x="8321645" y="1303736"/>
            <a:ext cx="3865505" cy="1785104"/>
          </a:xfrm>
          <a:prstGeom prst="rect">
            <a:avLst/>
          </a:prstGeom>
          <a:noFill/>
        </p:spPr>
        <p:txBody>
          <a:bodyPr wrap="square">
            <a:spAutoFit/>
          </a:bodyPr>
          <a:lstStyle/>
          <a:p>
            <a:pPr algn="just"/>
            <a:r>
              <a:rPr lang="fr-FR" sz="1000" i="1" dirty="0"/>
              <a:t>sans dommage) </a:t>
            </a:r>
            <a:r>
              <a:rPr lang="fr-FR" sz="1000" dirty="0"/>
              <a:t>sont signalés sur la commune par le Service Géologique National sur </a:t>
            </a:r>
            <a:r>
              <a:rPr lang="fr-FR" sz="1000" dirty="0">
                <a:hlinkClick r:id="rId12"/>
              </a:rPr>
              <a:t>www.mouvementsdeterrain.fr </a:t>
            </a:r>
            <a:r>
              <a:rPr lang="fr-FR" sz="1000" dirty="0"/>
              <a:t>: </a:t>
            </a:r>
          </a:p>
          <a:p>
            <a:pPr marL="285750" indent="-285750" algn="just">
              <a:buFont typeface="Arial" panose="020B0604020202020204" pitchFamily="34" charset="0"/>
              <a:buChar char="•"/>
            </a:pPr>
            <a:r>
              <a:rPr lang="fr-FR" sz="1000" dirty="0"/>
              <a:t>Le 01/06/1972, RN7 à hauteur du chemin de SERVY, </a:t>
            </a:r>
          </a:p>
          <a:p>
            <a:pPr marL="285750" indent="-285750" algn="just">
              <a:buFont typeface="Arial" panose="020B0604020202020204" pitchFamily="34" charset="0"/>
              <a:buChar char="•"/>
            </a:pPr>
            <a:r>
              <a:rPr lang="fr-FR" sz="1000" dirty="0"/>
              <a:t>Le 01/01/1990, route NAPOLÉON entre le viaduc SNCF et le pont sur le BUVET</a:t>
            </a:r>
          </a:p>
          <a:p>
            <a:pPr algn="just"/>
            <a:r>
              <a:rPr lang="fr-FR" sz="1000" b="1" u="sng" dirty="0">
                <a:solidFill>
                  <a:srgbClr val="00B050"/>
                </a:solidFill>
              </a:rPr>
              <a:t>Conduite à tenir AVANT la crise :</a:t>
            </a:r>
            <a:r>
              <a:rPr lang="fr-FR" sz="1000" b="1" dirty="0">
                <a:solidFill>
                  <a:srgbClr val="00B050"/>
                </a:solidFill>
              </a:rPr>
              <a:t> Détecter les signes précurseurs </a:t>
            </a:r>
            <a:r>
              <a:rPr lang="fr-FR" sz="1000" i="1" dirty="0">
                <a:solidFill>
                  <a:srgbClr val="00B050"/>
                </a:solidFill>
              </a:rPr>
              <a:t>(fissures dans les murs, poteaux et/ou barrières penchés, terrains ondulés, fissurés) </a:t>
            </a:r>
            <a:r>
              <a:rPr lang="fr-FR" sz="1000" b="1" dirty="0">
                <a:solidFill>
                  <a:srgbClr val="00B050"/>
                </a:solidFill>
              </a:rPr>
              <a:t>et  Informer les autorités. </a:t>
            </a:r>
          </a:p>
          <a:p>
            <a:pPr algn="just"/>
            <a:r>
              <a:rPr lang="fr-FR" sz="1000" b="1" u="sng" dirty="0">
                <a:solidFill>
                  <a:srgbClr val="00B050"/>
                </a:solidFill>
              </a:rPr>
              <a:t>Conduite à tenir PENDANT la crise :</a:t>
            </a:r>
            <a:r>
              <a:rPr lang="fr-FR" sz="1000" b="1" dirty="0">
                <a:solidFill>
                  <a:srgbClr val="00B050"/>
                </a:solidFill>
              </a:rPr>
              <a:t> Fuir latéralement la zone dangereuse sans revenir sur ses pas et ne pas entrer dans un bâtiment endommagé</a:t>
            </a:r>
          </a:p>
        </p:txBody>
      </p:sp>
      <p:sp>
        <p:nvSpPr>
          <p:cNvPr id="75" name="ZoneTexte 74">
            <a:extLst>
              <a:ext uri="{FF2B5EF4-FFF2-40B4-BE49-F238E27FC236}">
                <a16:creationId xmlns:a16="http://schemas.microsoft.com/office/drawing/2014/main" id="{7182804E-620B-4825-B853-D707FD85CCCE}"/>
              </a:ext>
            </a:extLst>
          </p:cNvPr>
          <p:cNvSpPr txBox="1"/>
          <p:nvPr/>
        </p:nvSpPr>
        <p:spPr>
          <a:xfrm>
            <a:off x="8966318" y="3276338"/>
            <a:ext cx="3251936" cy="553998"/>
          </a:xfrm>
          <a:prstGeom prst="rect">
            <a:avLst/>
          </a:prstGeom>
          <a:noFill/>
        </p:spPr>
        <p:txBody>
          <a:bodyPr wrap="square">
            <a:spAutoFit/>
          </a:bodyPr>
          <a:lstStyle/>
          <a:p>
            <a:pPr algn="just"/>
            <a:r>
              <a:rPr lang="fr-FR" sz="1000" dirty="0"/>
              <a:t>Le risque nucléaire peut survenir lors d’accidents de transports, d’utilisations médicales ou industrielles de radioéléments ou de disfonctionnement grave d’une</a:t>
            </a:r>
          </a:p>
        </p:txBody>
      </p:sp>
      <p:sp>
        <p:nvSpPr>
          <p:cNvPr id="77" name="ZoneTexte 76">
            <a:extLst>
              <a:ext uri="{FF2B5EF4-FFF2-40B4-BE49-F238E27FC236}">
                <a16:creationId xmlns:a16="http://schemas.microsoft.com/office/drawing/2014/main" id="{39C6082F-42FE-486D-AF52-E73439B66407}"/>
              </a:ext>
            </a:extLst>
          </p:cNvPr>
          <p:cNvSpPr txBox="1"/>
          <p:nvPr/>
        </p:nvSpPr>
        <p:spPr>
          <a:xfrm>
            <a:off x="8321645" y="3914971"/>
            <a:ext cx="3846715" cy="707886"/>
          </a:xfrm>
          <a:prstGeom prst="rect">
            <a:avLst/>
          </a:prstGeom>
          <a:noFill/>
        </p:spPr>
        <p:txBody>
          <a:bodyPr wrap="square">
            <a:spAutoFit/>
          </a:bodyPr>
          <a:lstStyle/>
          <a:p>
            <a:pPr algn="just"/>
            <a:r>
              <a:rPr lang="fr-FR" sz="1000" b="1" dirty="0">
                <a:solidFill>
                  <a:srgbClr val="00B050"/>
                </a:solidFill>
              </a:rPr>
              <a:t>Selon la gravité de l’accident, des consignes de mise à l’abri ou d’évacuation </a:t>
            </a:r>
            <a:r>
              <a:rPr lang="fr-FR" sz="1000" b="1" i="1" dirty="0">
                <a:solidFill>
                  <a:srgbClr val="00B050"/>
                </a:solidFill>
              </a:rPr>
              <a:t>seront données </a:t>
            </a:r>
            <a:r>
              <a:rPr lang="fr-FR" sz="1000" i="1" dirty="0">
                <a:solidFill>
                  <a:srgbClr val="00B050"/>
                </a:solidFill>
              </a:rPr>
              <a:t>(par les pompiers ou la police municipale). </a:t>
            </a:r>
            <a:r>
              <a:rPr lang="fr-FR" sz="1000" b="1" dirty="0">
                <a:solidFill>
                  <a:srgbClr val="00B050"/>
                </a:solidFill>
              </a:rPr>
              <a:t>En cas de distribution de pastilles d’iode ordonnée par le préfet, Les points de distribution selon votre adresse d’habitation : </a:t>
            </a:r>
            <a:endParaRPr lang="fr-FR" sz="1000" dirty="0"/>
          </a:p>
        </p:txBody>
      </p:sp>
      <p:pic>
        <p:nvPicPr>
          <p:cNvPr id="21" name="Image 20">
            <a:extLst>
              <a:ext uri="{FF2B5EF4-FFF2-40B4-BE49-F238E27FC236}">
                <a16:creationId xmlns:a16="http://schemas.microsoft.com/office/drawing/2014/main" id="{8BC7555F-1353-4CE2-AB1A-96CCEE2C7B5B}"/>
              </a:ext>
            </a:extLst>
          </p:cNvPr>
          <p:cNvPicPr>
            <a:picLocks noChangeAspect="1"/>
          </p:cNvPicPr>
          <p:nvPr/>
        </p:nvPicPr>
        <p:blipFill>
          <a:blip r:embed="rId13"/>
          <a:stretch>
            <a:fillRect/>
          </a:stretch>
        </p:blipFill>
        <p:spPr>
          <a:xfrm>
            <a:off x="8435137" y="4586337"/>
            <a:ext cx="3610286" cy="2241232"/>
          </a:xfrm>
          <a:prstGeom prst="rect">
            <a:avLst/>
          </a:prstGeom>
        </p:spPr>
      </p:pic>
      <p:sp>
        <p:nvSpPr>
          <p:cNvPr id="78" name="ZoneTexte 77">
            <a:extLst>
              <a:ext uri="{FF2B5EF4-FFF2-40B4-BE49-F238E27FC236}">
                <a16:creationId xmlns:a16="http://schemas.microsoft.com/office/drawing/2014/main" id="{290ACA9A-5955-4183-9F38-F1DF8569BB06}"/>
              </a:ext>
            </a:extLst>
          </p:cNvPr>
          <p:cNvSpPr txBox="1"/>
          <p:nvPr/>
        </p:nvSpPr>
        <p:spPr>
          <a:xfrm>
            <a:off x="8314224" y="3732738"/>
            <a:ext cx="6347790" cy="246221"/>
          </a:xfrm>
          <a:prstGeom prst="rect">
            <a:avLst/>
          </a:prstGeom>
          <a:noFill/>
        </p:spPr>
        <p:txBody>
          <a:bodyPr wrap="square">
            <a:spAutoFit/>
          </a:bodyPr>
          <a:lstStyle/>
          <a:p>
            <a:r>
              <a:rPr lang="fr-FR" sz="1000" dirty="0"/>
              <a:t>centrale </a:t>
            </a:r>
            <a:r>
              <a:rPr lang="fr-FR" sz="1000" i="1" dirty="0"/>
              <a:t>(proximité des centrales de l’Ain, la Drôme, l’Ardèche et l’Isère). </a:t>
            </a:r>
            <a:endParaRPr lang="fr-FR" sz="1000" dirty="0"/>
          </a:p>
        </p:txBody>
      </p:sp>
    </p:spTree>
    <p:extLst>
      <p:ext uri="{BB962C8B-B14F-4D97-AF65-F5344CB8AC3E}">
        <p14:creationId xmlns:p14="http://schemas.microsoft.com/office/powerpoint/2010/main" val="55638608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1548</TotalTime>
  <Words>1592</Words>
  <Application>Microsoft Office PowerPoint</Application>
  <PresentationFormat>Grand écran</PresentationFormat>
  <Paragraphs>86</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Calibri</vt:lpstr>
      <vt:lpstr>Calibri Light</vt:lpstr>
      <vt:lpstr>Wingdings</vt:lpstr>
      <vt:lpstr>Thème Office</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frederique mouligneau</dc:creator>
  <cp:lastModifiedBy>frederique mouligneau</cp:lastModifiedBy>
  <cp:revision>55</cp:revision>
  <dcterms:created xsi:type="dcterms:W3CDTF">2021-04-04T05:36:50Z</dcterms:created>
  <dcterms:modified xsi:type="dcterms:W3CDTF">2021-12-16T18:45:12Z</dcterms:modified>
</cp:coreProperties>
</file>