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2F1C3F-80E2-4AFE-BBD8-3B1D70EA5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2CA710-2015-426D-93A5-8078B0EDE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1F3270-10C8-4668-BEE5-4EF830A95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8714FD-65DB-4F6A-BA5C-22E4DB870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22B04B-4BCF-497A-BCB3-596360B19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7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F49D9-E394-46B4-8D0F-CB08636E2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14D589-A6F6-41CA-ACF4-CFB1320CD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658DA8-C892-43A8-A4D4-58AEBA0EF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BB2109-3B99-40D8-9244-81590B279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561629-4DD5-4B6A-B5F9-EF257528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38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06194C-593A-4462-B27F-EE923B1346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195BAE4-DBAD-4948-949B-07E203AE8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5C3199-CA68-4E9E-8629-65AD7061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6DF67D-2FE6-4898-85CB-BE97CE89C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D3DCA5-2570-493F-8BCA-710DFA7C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2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138E8-AE77-4BDD-9854-2DAAA1671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2A71C3-DB53-44AE-A38C-1EBEE31AE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1AB5D8-E18A-4AC3-8574-40206B18D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B7562A-5304-4772-9295-4F55A7689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115292-B8F2-4731-B404-364DF043F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26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10D4A-CA98-456F-BD71-D64AEBB8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92CC7A-0939-407A-97CF-AA34BC91A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4DDCA6-FAB8-41FB-9578-958EFC4E1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7AB5B3-5420-4DD7-B89C-C73825FA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F4CC7B-5C90-4BF6-B46A-986B224E9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13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6F1F92-5B47-4C57-B0CA-0F1509DB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C7A56-B995-4056-83FB-395798BC0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92CA49F-F23F-42BD-B3A5-A3EA95F0D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CEEB93-AC7C-462A-99D1-E76044B56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1E94BC-1345-4688-B937-890EAE8A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BB8DFF-2F81-4D58-A7B7-4F6F8F04A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454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3E5C10-DA12-4E02-A4F8-4BF45A1A8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38793D-8B08-48A4-ABE2-68E94BF9D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D53809-2635-488B-B173-6FB002A5C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8F9C219-E9FC-4665-B200-B6DEC2F07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F40ED91-175F-4FAA-A05F-D88BC9FC15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A9B61F0-7F24-4A11-B09E-9F40813C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37DC602-8D65-4133-8F0A-B11C4C4F5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B4730CD-E294-4D82-8891-8C0A1B03F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056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2FC69F-F7AB-4D81-95D1-8DA8BD402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CE05ED9-E1B8-4D72-A88D-14B905BF9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F1E76D6-1787-4E4E-A720-340DA87A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0A3809-6E80-431F-B098-642E6F38F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0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6E01BF1-BAB4-4ACB-8E24-34770F66E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43559C-4474-4473-8BE3-8960B40A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43BAD7-E42A-45CB-9264-2C44B175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34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E04744-7344-4617-9C32-C5F5A2A54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FD13D0-3598-48B7-859A-91316D017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BB4731-9D8F-4ABC-99D4-1EF5A9720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58B190-BEB5-4551-8A6E-5C80C61CE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257C69-B37A-464A-BF3E-D335C19FE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75A64A-119D-40DF-B000-1C2892DA2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B4E50E-9487-4852-97BE-33D88BCE7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B9D115-49EC-4F9D-BE67-CF24A0EB4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156B7E-D526-4BB5-B5F9-7EA685588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B06C41-345E-4373-B086-F217A0455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95AD56-82C2-4B21-A6D8-0F8E60B2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8418F7-6AEC-40F3-B413-D131F329C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81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0C03F1A-6C4F-4C5B-A8C9-00C7C815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894F67-098B-42B9-998F-32B1B2AF7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ED2384-C173-48E4-98F7-EC41029E5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29DF8-334D-4F4A-AFD6-782DA7A5F64E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718B30-5D28-4463-9555-54A0AFB2C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76DD1D-F0F5-4C17-88BB-C299CA62C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0B07E-BE09-4CE0-9E3A-6ABA4DA54D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26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r-fr.facebook.com/lafermedesgones" TargetMode="External"/><Relationship Id="rId13" Type="http://schemas.openxmlformats.org/officeDocument/2006/relationships/hyperlink" Target="http://au-cambodge-gourmand.fr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saveurs-limousines.com/" TargetMode="External"/><Relationship Id="rId12" Type="http://schemas.openxmlformats.org/officeDocument/2006/relationships/hyperlink" Target="https://lafermedessources.jimdo.com/" TargetMode="External"/><Relationship Id="rId17" Type="http://schemas.openxmlformats.org/officeDocument/2006/relationships/hyperlink" Target="https://www.macameli.fr/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tel:0487624328" TargetMode="External"/><Relationship Id="rId11" Type="http://schemas.openxmlformats.org/officeDocument/2006/relationships/hyperlink" Target="https://fr-fr.facebook.com/pages/category/Cheese-Shop/Fromagerie-levynoise-335403497196257/" TargetMode="External"/><Relationship Id="rId5" Type="http://schemas.openxmlformats.org/officeDocument/2006/relationships/hyperlink" Target="https://le-ptit-clin-doeil-restaurant-fleurieux-sur-larbresle.eatbu.com/?lang=fr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www.lejardinfleurinois.fr/" TargetMode="External"/><Relationship Id="rId4" Type="http://schemas.openxmlformats.org/officeDocument/2006/relationships/hyperlink" Target="https://www.pagesjaunes.fr/pros/54094076" TargetMode="External"/><Relationship Id="rId9" Type="http://schemas.openxmlformats.org/officeDocument/2006/relationships/hyperlink" Target="https://www.bienvenue-a-la-ferme.com/auvergnerhonealpes/rhone/fleurieux-sur-l-arbresle/ferme/cueillette-a-la-ferme/65023" TargetMode="External"/><Relationship Id="rId14" Type="http://schemas.openxmlformats.org/officeDocument/2006/relationships/hyperlink" Target="https://www.rhonetourisme.com/les-visites-de-caves/caveau-jomard-groupe-549175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 43">
            <a:extLst>
              <a:ext uri="{FF2B5EF4-FFF2-40B4-BE49-F238E27FC236}">
                <a16:creationId xmlns:a16="http://schemas.microsoft.com/office/drawing/2014/main" id="{5C55FE08-7FC7-4D5D-AA73-09447950A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714" y="1714"/>
            <a:ext cx="9739086" cy="121939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7094E3E-8389-4C38-8E37-7D15F8E1C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2855" y="1247104"/>
            <a:ext cx="6687096" cy="5608532"/>
          </a:xfrm>
          <a:prstGeom prst="rect">
            <a:avLst/>
          </a:prstGeom>
        </p:spPr>
      </p:pic>
      <p:sp>
        <p:nvSpPr>
          <p:cNvPr id="7" name="Ellipse 6">
            <a:hlinkClick r:id="rId4"/>
            <a:extLst>
              <a:ext uri="{FF2B5EF4-FFF2-40B4-BE49-F238E27FC236}">
                <a16:creationId xmlns:a16="http://schemas.microsoft.com/office/drawing/2014/main" id="{3C50719B-2676-4D6E-93CE-78F003D6B4A5}"/>
              </a:ext>
            </a:extLst>
          </p:cNvPr>
          <p:cNvSpPr/>
          <p:nvPr/>
        </p:nvSpPr>
        <p:spPr>
          <a:xfrm>
            <a:off x="233193" y="1710029"/>
            <a:ext cx="225287" cy="232125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14317C1-DF92-4C24-98AE-01F216A82FF4}"/>
              </a:ext>
            </a:extLst>
          </p:cNvPr>
          <p:cNvSpPr txBox="1"/>
          <p:nvPr/>
        </p:nvSpPr>
        <p:spPr>
          <a:xfrm>
            <a:off x="630758" y="1638948"/>
            <a:ext cx="2756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Paradis Des Gourmands</a:t>
            </a:r>
          </a:p>
          <a:p>
            <a:r>
              <a:rPr lang="fr-FR" sz="1200" dirty="0"/>
              <a:t>Boulangerie Pâtisserie 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04/74/26/73/24</a:t>
            </a:r>
          </a:p>
          <a:p>
            <a:endParaRPr lang="fr-FR" sz="1400" dirty="0"/>
          </a:p>
        </p:txBody>
      </p:sp>
      <p:sp>
        <p:nvSpPr>
          <p:cNvPr id="9" name="Ellipse 8">
            <a:hlinkClick r:id="rId5"/>
            <a:extLst>
              <a:ext uri="{FF2B5EF4-FFF2-40B4-BE49-F238E27FC236}">
                <a16:creationId xmlns:a16="http://schemas.microsoft.com/office/drawing/2014/main" id="{C296D32F-6F45-4F58-91AE-E2CC47D7D98B}"/>
              </a:ext>
            </a:extLst>
          </p:cNvPr>
          <p:cNvSpPr/>
          <p:nvPr/>
        </p:nvSpPr>
        <p:spPr>
          <a:xfrm>
            <a:off x="9561441" y="5312555"/>
            <a:ext cx="225287" cy="232125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F29193C-FACB-417F-97ED-B71DE4E7A7EC}"/>
              </a:ext>
            </a:extLst>
          </p:cNvPr>
          <p:cNvSpPr txBox="1"/>
          <p:nvPr/>
        </p:nvSpPr>
        <p:spPr>
          <a:xfrm>
            <a:off x="10018642" y="5193045"/>
            <a:ext cx="2756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Le P’tit clin d’</a:t>
            </a:r>
            <a:r>
              <a:rPr lang="fr-FR" sz="1400" b="1" dirty="0" err="1"/>
              <a:t>oeil</a:t>
            </a:r>
            <a:endParaRPr lang="fr-FR" sz="1400" b="1" dirty="0"/>
          </a:p>
          <a:p>
            <a:r>
              <a:rPr lang="fr-FR" sz="1200" dirty="0"/>
              <a:t>Bar Restaurant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06/81/65/50/67 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80DB2A4-C004-4BC9-BC33-D6E2C8B6F422}"/>
              </a:ext>
            </a:extLst>
          </p:cNvPr>
          <p:cNvSpPr txBox="1"/>
          <p:nvPr/>
        </p:nvSpPr>
        <p:spPr>
          <a:xfrm>
            <a:off x="10025270" y="6071986"/>
            <a:ext cx="2087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Au Cambodge Gourmand</a:t>
            </a:r>
          </a:p>
          <a:p>
            <a:r>
              <a:rPr lang="fr-FR" sz="1200" dirty="0"/>
              <a:t>Restaurant</a:t>
            </a:r>
          </a:p>
          <a:p>
            <a:r>
              <a:rPr lang="fr-FR" sz="1400" i="1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04/87/62/43/28</a:t>
            </a:r>
            <a:endParaRPr lang="fr-FR" sz="1400" i="1" dirty="0">
              <a:solidFill>
                <a:schemeClr val="accent2"/>
              </a:solidFill>
            </a:endParaRPr>
          </a:p>
        </p:txBody>
      </p:sp>
      <p:sp>
        <p:nvSpPr>
          <p:cNvPr id="13" name="Ellipse 12">
            <a:hlinkClick r:id="rId7"/>
            <a:extLst>
              <a:ext uri="{FF2B5EF4-FFF2-40B4-BE49-F238E27FC236}">
                <a16:creationId xmlns:a16="http://schemas.microsoft.com/office/drawing/2014/main" id="{C1D79FC9-9B3E-46FB-9900-08BE90507895}"/>
              </a:ext>
            </a:extLst>
          </p:cNvPr>
          <p:cNvSpPr/>
          <p:nvPr/>
        </p:nvSpPr>
        <p:spPr>
          <a:xfrm>
            <a:off x="226569" y="2538087"/>
            <a:ext cx="225287" cy="23212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D464D17-8BB0-4FA2-9453-C3203461B84B}"/>
              </a:ext>
            </a:extLst>
          </p:cNvPr>
          <p:cNvSpPr txBox="1"/>
          <p:nvPr/>
        </p:nvSpPr>
        <p:spPr>
          <a:xfrm>
            <a:off x="650638" y="2427250"/>
            <a:ext cx="2756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Saveurs Limousines</a:t>
            </a:r>
          </a:p>
          <a:p>
            <a:r>
              <a:rPr lang="fr-FR" sz="1200" dirty="0"/>
              <a:t>Vente directe de viande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04/72/54/62/74</a:t>
            </a:r>
          </a:p>
          <a:p>
            <a:endParaRPr lang="fr-FR" sz="1400" i="1" dirty="0"/>
          </a:p>
        </p:txBody>
      </p:sp>
      <p:sp>
        <p:nvSpPr>
          <p:cNvPr id="15" name="Ellipse 14">
            <a:hlinkClick r:id="rId8"/>
            <a:extLst>
              <a:ext uri="{FF2B5EF4-FFF2-40B4-BE49-F238E27FC236}">
                <a16:creationId xmlns:a16="http://schemas.microsoft.com/office/drawing/2014/main" id="{287B6EF3-14BB-4700-B592-2C0FCA36621B}"/>
              </a:ext>
            </a:extLst>
          </p:cNvPr>
          <p:cNvSpPr/>
          <p:nvPr/>
        </p:nvSpPr>
        <p:spPr>
          <a:xfrm>
            <a:off x="226569" y="3356935"/>
            <a:ext cx="225287" cy="23212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5895502-1FF8-4C5C-937A-AB12455A689C}"/>
              </a:ext>
            </a:extLst>
          </p:cNvPr>
          <p:cNvSpPr txBox="1"/>
          <p:nvPr/>
        </p:nvSpPr>
        <p:spPr>
          <a:xfrm>
            <a:off x="650638" y="3246098"/>
            <a:ext cx="2756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La Ferme des Gones</a:t>
            </a:r>
          </a:p>
          <a:p>
            <a:r>
              <a:rPr lang="fr-FR" sz="1200" dirty="0"/>
              <a:t>Ferme pédagogique &amp; découverte. Vente directe de viande.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04/72/54/60/04 </a:t>
            </a:r>
          </a:p>
        </p:txBody>
      </p:sp>
      <p:sp>
        <p:nvSpPr>
          <p:cNvPr id="17" name="Ellipse 16">
            <a:hlinkClick r:id="rId9"/>
            <a:extLst>
              <a:ext uri="{FF2B5EF4-FFF2-40B4-BE49-F238E27FC236}">
                <a16:creationId xmlns:a16="http://schemas.microsoft.com/office/drawing/2014/main" id="{779CA42B-A5AE-4E20-81EA-E5F0AF3312F9}"/>
              </a:ext>
            </a:extLst>
          </p:cNvPr>
          <p:cNvSpPr/>
          <p:nvPr/>
        </p:nvSpPr>
        <p:spPr>
          <a:xfrm>
            <a:off x="225286" y="5128641"/>
            <a:ext cx="225287" cy="2321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E5179E7-10FA-4AC6-84CB-76059E438614}"/>
              </a:ext>
            </a:extLst>
          </p:cNvPr>
          <p:cNvSpPr txBox="1"/>
          <p:nvPr/>
        </p:nvSpPr>
        <p:spPr>
          <a:xfrm>
            <a:off x="636103" y="5097316"/>
            <a:ext cx="27034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Le Marché à la Ferme</a:t>
            </a:r>
          </a:p>
          <a:p>
            <a:r>
              <a:rPr lang="fr-FR" sz="1400" b="1" dirty="0"/>
              <a:t>&amp; La cueillette à la Ferme</a:t>
            </a:r>
          </a:p>
          <a:p>
            <a:r>
              <a:rPr lang="fr-FR" sz="1200" dirty="0"/>
              <a:t>Fruits &amp; légumes et produits locaux 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04/74/01/25/99 </a:t>
            </a:r>
          </a:p>
        </p:txBody>
      </p:sp>
      <p:sp>
        <p:nvSpPr>
          <p:cNvPr id="20" name="Ellipse 19">
            <a:hlinkClick r:id="rId10"/>
            <a:extLst>
              <a:ext uri="{FF2B5EF4-FFF2-40B4-BE49-F238E27FC236}">
                <a16:creationId xmlns:a16="http://schemas.microsoft.com/office/drawing/2014/main" id="{33A85057-5B83-4480-AE45-27E84D03E98C}"/>
              </a:ext>
            </a:extLst>
          </p:cNvPr>
          <p:cNvSpPr/>
          <p:nvPr/>
        </p:nvSpPr>
        <p:spPr>
          <a:xfrm>
            <a:off x="218661" y="6114036"/>
            <a:ext cx="225287" cy="2321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6FC724E-58FB-4BE5-80E3-DFF12C5251D2}"/>
              </a:ext>
            </a:extLst>
          </p:cNvPr>
          <p:cNvSpPr txBox="1"/>
          <p:nvPr/>
        </p:nvSpPr>
        <p:spPr>
          <a:xfrm>
            <a:off x="576470" y="6082711"/>
            <a:ext cx="2756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Le Jardin Fleurinois</a:t>
            </a:r>
          </a:p>
          <a:p>
            <a:r>
              <a:rPr lang="fr-FR" sz="1200" dirty="0"/>
              <a:t>Fruits &amp; légumes, volailles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04/74/01/25/99 </a:t>
            </a:r>
          </a:p>
        </p:txBody>
      </p:sp>
      <p:sp>
        <p:nvSpPr>
          <p:cNvPr id="22" name="Ellipse 21">
            <a:hlinkClick r:id="rId11"/>
            <a:extLst>
              <a:ext uri="{FF2B5EF4-FFF2-40B4-BE49-F238E27FC236}">
                <a16:creationId xmlns:a16="http://schemas.microsoft.com/office/drawing/2014/main" id="{30EA62A8-71B4-492D-B3F6-DDE79F0804A6}"/>
              </a:ext>
            </a:extLst>
          </p:cNvPr>
          <p:cNvSpPr/>
          <p:nvPr/>
        </p:nvSpPr>
        <p:spPr>
          <a:xfrm>
            <a:off x="9604980" y="3257693"/>
            <a:ext cx="225287" cy="2321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C11348C-D533-416E-9B17-6226181A1AC7}"/>
              </a:ext>
            </a:extLst>
          </p:cNvPr>
          <p:cNvSpPr txBox="1"/>
          <p:nvPr/>
        </p:nvSpPr>
        <p:spPr>
          <a:xfrm>
            <a:off x="10062181" y="3138183"/>
            <a:ext cx="18685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La Fromagerie </a:t>
            </a:r>
          </a:p>
          <a:p>
            <a:r>
              <a:rPr lang="fr-FR" sz="1400" b="1" dirty="0" err="1"/>
              <a:t>Levynoise</a:t>
            </a:r>
            <a:endParaRPr lang="fr-FR" sz="1400" b="1" dirty="0"/>
          </a:p>
          <a:p>
            <a:r>
              <a:rPr lang="fr-FR" sz="1200" dirty="0"/>
              <a:t>Fromage &amp; laitages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04/74/72/51/13 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4" name="Ellipse 23">
            <a:hlinkClick r:id="rId12"/>
            <a:extLst>
              <a:ext uri="{FF2B5EF4-FFF2-40B4-BE49-F238E27FC236}">
                <a16:creationId xmlns:a16="http://schemas.microsoft.com/office/drawing/2014/main" id="{55282C25-723D-46F8-B9B0-05739C42F531}"/>
              </a:ext>
            </a:extLst>
          </p:cNvPr>
          <p:cNvSpPr/>
          <p:nvPr/>
        </p:nvSpPr>
        <p:spPr>
          <a:xfrm>
            <a:off x="9582587" y="4364876"/>
            <a:ext cx="225287" cy="2321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88C5BC6-2ACA-4568-9A4C-065B805AEBF6}"/>
              </a:ext>
            </a:extLst>
          </p:cNvPr>
          <p:cNvSpPr txBox="1"/>
          <p:nvPr/>
        </p:nvSpPr>
        <p:spPr>
          <a:xfrm>
            <a:off x="10039788" y="4245366"/>
            <a:ext cx="1861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La Ferme des sources</a:t>
            </a:r>
          </a:p>
          <a:p>
            <a:r>
              <a:rPr lang="fr-FR" sz="1200" dirty="0"/>
              <a:t>Ferme auberge, fromages de chèvre et charcuterie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04/74/01/47/20 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6" name="Ellipse 25">
            <a:hlinkClick r:id="rId13"/>
            <a:extLst>
              <a:ext uri="{FF2B5EF4-FFF2-40B4-BE49-F238E27FC236}">
                <a16:creationId xmlns:a16="http://schemas.microsoft.com/office/drawing/2014/main" id="{3327F8C2-C729-499E-ADE0-2C5BA0B7EFDF}"/>
              </a:ext>
            </a:extLst>
          </p:cNvPr>
          <p:cNvSpPr/>
          <p:nvPr/>
        </p:nvSpPr>
        <p:spPr>
          <a:xfrm>
            <a:off x="9554812" y="6192061"/>
            <a:ext cx="225287" cy="232125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8" name="Ellipse 27">
            <a:hlinkClick r:id="rId14"/>
            <a:extLst>
              <a:ext uri="{FF2B5EF4-FFF2-40B4-BE49-F238E27FC236}">
                <a16:creationId xmlns:a16="http://schemas.microsoft.com/office/drawing/2014/main" id="{1C00C098-0B19-4FF5-8A91-3A626DFB1BD1}"/>
              </a:ext>
            </a:extLst>
          </p:cNvPr>
          <p:cNvSpPr/>
          <p:nvPr/>
        </p:nvSpPr>
        <p:spPr>
          <a:xfrm>
            <a:off x="9608137" y="1868488"/>
            <a:ext cx="225287" cy="2321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99EB52E-F793-4834-8150-0F73C4318C48}"/>
              </a:ext>
            </a:extLst>
          </p:cNvPr>
          <p:cNvSpPr txBox="1"/>
          <p:nvPr/>
        </p:nvSpPr>
        <p:spPr>
          <a:xfrm>
            <a:off x="9927437" y="1819615"/>
            <a:ext cx="18685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Le Caveau Jomard</a:t>
            </a:r>
          </a:p>
          <a:p>
            <a:r>
              <a:rPr lang="fr-FR" sz="1200" dirty="0"/>
              <a:t>Coteaux du Lyonnais, Beaujolais, jus de poire, jus de raison, et eaux de vie.</a:t>
            </a:r>
            <a:endParaRPr lang="fr-FR" sz="1400" dirty="0"/>
          </a:p>
          <a:p>
            <a:r>
              <a:rPr lang="fr-FR" sz="1400" i="1" dirty="0">
                <a:solidFill>
                  <a:schemeClr val="accent2"/>
                </a:solidFill>
              </a:rPr>
              <a:t>04/74/01/02/27 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0" name="Ellipse 29">
            <a:hlinkClick r:id="rId14"/>
            <a:extLst>
              <a:ext uri="{FF2B5EF4-FFF2-40B4-BE49-F238E27FC236}">
                <a16:creationId xmlns:a16="http://schemas.microsoft.com/office/drawing/2014/main" id="{3DDE64BC-62D9-485C-B256-86D4E14932FC}"/>
              </a:ext>
            </a:extLst>
          </p:cNvPr>
          <p:cNvSpPr/>
          <p:nvPr/>
        </p:nvSpPr>
        <p:spPr>
          <a:xfrm>
            <a:off x="5451901" y="5988513"/>
            <a:ext cx="225287" cy="2321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" name="Ellipse 31">
            <a:hlinkClick r:id="rId11"/>
            <a:extLst>
              <a:ext uri="{FF2B5EF4-FFF2-40B4-BE49-F238E27FC236}">
                <a16:creationId xmlns:a16="http://schemas.microsoft.com/office/drawing/2014/main" id="{4CD5CEA8-6BC1-434D-BB40-2AC585C1D7CB}"/>
              </a:ext>
            </a:extLst>
          </p:cNvPr>
          <p:cNvSpPr/>
          <p:nvPr/>
        </p:nvSpPr>
        <p:spPr>
          <a:xfrm>
            <a:off x="5707626" y="5931612"/>
            <a:ext cx="225287" cy="2321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4" name="Ellipse 33">
            <a:hlinkClick r:id="rId10"/>
            <a:extLst>
              <a:ext uri="{FF2B5EF4-FFF2-40B4-BE49-F238E27FC236}">
                <a16:creationId xmlns:a16="http://schemas.microsoft.com/office/drawing/2014/main" id="{99782017-373A-4480-B8A0-276BCF455B8A}"/>
              </a:ext>
            </a:extLst>
          </p:cNvPr>
          <p:cNvSpPr/>
          <p:nvPr/>
        </p:nvSpPr>
        <p:spPr>
          <a:xfrm>
            <a:off x="5870713" y="5704164"/>
            <a:ext cx="225287" cy="2321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" name="Ellipse 34">
            <a:hlinkClick r:id="rId9"/>
            <a:extLst>
              <a:ext uri="{FF2B5EF4-FFF2-40B4-BE49-F238E27FC236}">
                <a16:creationId xmlns:a16="http://schemas.microsoft.com/office/drawing/2014/main" id="{62E10F44-3B8A-4D04-9598-2E0179B7C660}"/>
              </a:ext>
            </a:extLst>
          </p:cNvPr>
          <p:cNvSpPr/>
          <p:nvPr/>
        </p:nvSpPr>
        <p:spPr>
          <a:xfrm>
            <a:off x="6447182" y="5223655"/>
            <a:ext cx="225287" cy="2321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36" name="Ellipse 35">
            <a:hlinkClick r:id="rId8"/>
            <a:extLst>
              <a:ext uri="{FF2B5EF4-FFF2-40B4-BE49-F238E27FC236}">
                <a16:creationId xmlns:a16="http://schemas.microsoft.com/office/drawing/2014/main" id="{50B71DCC-CF64-46EC-BC4B-866E551A0514}"/>
              </a:ext>
            </a:extLst>
          </p:cNvPr>
          <p:cNvSpPr/>
          <p:nvPr/>
        </p:nvSpPr>
        <p:spPr>
          <a:xfrm>
            <a:off x="8362123" y="4213923"/>
            <a:ext cx="225287" cy="23212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Ellipse 36">
            <a:hlinkClick r:id="rId7"/>
            <a:extLst>
              <a:ext uri="{FF2B5EF4-FFF2-40B4-BE49-F238E27FC236}">
                <a16:creationId xmlns:a16="http://schemas.microsoft.com/office/drawing/2014/main" id="{B7151B5B-9640-4CC1-9A51-6C52E182CBB2}"/>
              </a:ext>
            </a:extLst>
          </p:cNvPr>
          <p:cNvSpPr/>
          <p:nvPr/>
        </p:nvSpPr>
        <p:spPr>
          <a:xfrm>
            <a:off x="8594038" y="4118354"/>
            <a:ext cx="225287" cy="23212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8" name="Ellipse 37">
            <a:hlinkClick r:id="rId4"/>
            <a:extLst>
              <a:ext uri="{FF2B5EF4-FFF2-40B4-BE49-F238E27FC236}">
                <a16:creationId xmlns:a16="http://schemas.microsoft.com/office/drawing/2014/main" id="{4542C4F5-4393-494C-BFE1-0F64C1A511A0}"/>
              </a:ext>
            </a:extLst>
          </p:cNvPr>
          <p:cNvSpPr/>
          <p:nvPr/>
        </p:nvSpPr>
        <p:spPr>
          <a:xfrm>
            <a:off x="6334538" y="3951652"/>
            <a:ext cx="225287" cy="232125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9" name="Ellipse 38">
            <a:hlinkClick r:id="rId5"/>
            <a:extLst>
              <a:ext uri="{FF2B5EF4-FFF2-40B4-BE49-F238E27FC236}">
                <a16:creationId xmlns:a16="http://schemas.microsoft.com/office/drawing/2014/main" id="{A6154CFD-5A20-4203-9AC3-057F2F2BD827}"/>
              </a:ext>
            </a:extLst>
          </p:cNvPr>
          <p:cNvSpPr/>
          <p:nvPr/>
        </p:nvSpPr>
        <p:spPr>
          <a:xfrm>
            <a:off x="6600201" y="3915032"/>
            <a:ext cx="225287" cy="232125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0" name="Ellipse 39">
            <a:hlinkClick r:id="rId13"/>
            <a:extLst>
              <a:ext uri="{FF2B5EF4-FFF2-40B4-BE49-F238E27FC236}">
                <a16:creationId xmlns:a16="http://schemas.microsoft.com/office/drawing/2014/main" id="{6013188D-912F-4A31-8307-EF2F08B755CB}"/>
              </a:ext>
            </a:extLst>
          </p:cNvPr>
          <p:cNvSpPr/>
          <p:nvPr/>
        </p:nvSpPr>
        <p:spPr>
          <a:xfrm>
            <a:off x="6539946" y="4088750"/>
            <a:ext cx="225287" cy="232125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1" name="Ellipse 40">
            <a:hlinkClick r:id="rId12"/>
            <a:extLst>
              <a:ext uri="{FF2B5EF4-FFF2-40B4-BE49-F238E27FC236}">
                <a16:creationId xmlns:a16="http://schemas.microsoft.com/office/drawing/2014/main" id="{BE7AC063-04DD-43C1-86D1-CA5669629321}"/>
              </a:ext>
            </a:extLst>
          </p:cNvPr>
          <p:cNvSpPr/>
          <p:nvPr/>
        </p:nvSpPr>
        <p:spPr>
          <a:xfrm>
            <a:off x="4556120" y="5557290"/>
            <a:ext cx="225287" cy="2321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936536C2-1930-40F9-A529-CCC8A6638905}"/>
              </a:ext>
            </a:extLst>
          </p:cNvPr>
          <p:cNvSpPr txBox="1"/>
          <p:nvPr/>
        </p:nvSpPr>
        <p:spPr>
          <a:xfrm>
            <a:off x="2910803" y="-75401"/>
            <a:ext cx="681824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solidFill>
                  <a:schemeClr val="bg1"/>
                </a:solidFill>
                <a:latin typeface="Georgia Pro Cond Semibold" panose="02040706050405020303" pitchFamily="18" charset="0"/>
              </a:rPr>
              <a:t>Bien vivre à </a:t>
            </a:r>
            <a:r>
              <a:rPr lang="fr-FR" sz="4800" dirty="0" err="1">
                <a:solidFill>
                  <a:schemeClr val="bg1"/>
                </a:solidFill>
                <a:latin typeface="Georgia Pro Cond Semibold" panose="02040706050405020303" pitchFamily="18" charset="0"/>
              </a:rPr>
              <a:t>Fleurieux</a:t>
            </a:r>
            <a:r>
              <a:rPr lang="fr-FR" sz="4800" dirty="0">
                <a:solidFill>
                  <a:schemeClr val="bg1"/>
                </a:solidFill>
                <a:latin typeface="Georgia Pro Cond Semibold" panose="02040706050405020303" pitchFamily="18" charset="0"/>
              </a:rPr>
              <a:t> </a:t>
            </a: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Georgia Pro Cond Semibold" panose="02040706050405020303" pitchFamily="18" charset="0"/>
              </a:rPr>
              <a:t>Et consommer local !</a:t>
            </a:r>
          </a:p>
          <a:p>
            <a:pPr algn="ctr"/>
            <a:endParaRPr lang="fr-FR" sz="3600" dirty="0">
              <a:solidFill>
                <a:schemeClr val="bg1"/>
              </a:solidFill>
              <a:latin typeface="Georgia Pro Cond Semibold" panose="02040706050405020303" pitchFamily="18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9A17EDE0-9C0B-4D4D-883C-7D82DF9AEF2D}"/>
              </a:ext>
            </a:extLst>
          </p:cNvPr>
          <p:cNvSpPr txBox="1"/>
          <p:nvPr/>
        </p:nvSpPr>
        <p:spPr>
          <a:xfrm>
            <a:off x="2876673" y="1182618"/>
            <a:ext cx="4950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i="1" dirty="0">
                <a:solidFill>
                  <a:srgbClr val="C00000"/>
                </a:solidFill>
              </a:rPr>
              <a:t>Carte interactive</a:t>
            </a:r>
          </a:p>
          <a:p>
            <a:pPr algn="ctr"/>
            <a:endParaRPr lang="fr-FR" sz="1600" i="1" dirty="0">
              <a:solidFill>
                <a:srgbClr val="C00000"/>
              </a:solidFill>
            </a:endParaRPr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475CBD6A-5497-441B-800B-C96A5D13E22A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1" y="5937"/>
            <a:ext cx="1089025" cy="121094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C6B930C3-FCF7-4DD6-AFDB-49121DAFEEAD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5318" y="0"/>
            <a:ext cx="1089025" cy="121094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4F4DB588-DFD2-4442-90DF-0478C2A037E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5648" y="6398912"/>
            <a:ext cx="271429" cy="333334"/>
          </a:xfrm>
          <a:prstGeom prst="rect">
            <a:avLst/>
          </a:prstGeom>
        </p:spPr>
      </p:pic>
      <p:sp>
        <p:nvSpPr>
          <p:cNvPr id="42" name="Ellipse 41">
            <a:extLst>
              <a:ext uri="{FF2B5EF4-FFF2-40B4-BE49-F238E27FC236}">
                <a16:creationId xmlns:a16="http://schemas.microsoft.com/office/drawing/2014/main" id="{5229A8CF-C506-452D-9D9C-3213ABF4EB76}"/>
              </a:ext>
            </a:extLst>
          </p:cNvPr>
          <p:cNvSpPr/>
          <p:nvPr/>
        </p:nvSpPr>
        <p:spPr>
          <a:xfrm>
            <a:off x="5196049" y="1520043"/>
            <a:ext cx="291548" cy="2375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id="{9D8F66EB-41C9-4BC3-9CF0-D92EAF9784F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8347" y="1985455"/>
            <a:ext cx="271429" cy="333334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048CE2D5-3F7D-42C8-9AF7-538AE015734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8347" y="2822843"/>
            <a:ext cx="271429" cy="333334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3336AD29-FD69-4B79-ACEE-6ED441EEF95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8347" y="3645188"/>
            <a:ext cx="271429" cy="333334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5ED573A5-FD9A-4995-8BC3-934F5597E4F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99020" y="5413397"/>
            <a:ext cx="271429" cy="333334"/>
          </a:xfrm>
          <a:prstGeom prst="rect">
            <a:avLst/>
          </a:prstGeom>
        </p:spPr>
      </p:pic>
      <p:pic>
        <p:nvPicPr>
          <p:cNvPr id="52" name="Image 51">
            <a:extLst>
              <a:ext uri="{FF2B5EF4-FFF2-40B4-BE49-F238E27FC236}">
                <a16:creationId xmlns:a16="http://schemas.microsoft.com/office/drawing/2014/main" id="{2DCEB5F3-B676-4AA6-AF00-1DB3E33A55F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592651" y="2187405"/>
            <a:ext cx="271429" cy="333334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D7966B55-F697-4014-89C0-7D8531A3F03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592651" y="3541185"/>
            <a:ext cx="271429" cy="333334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id="{180940D8-0A1F-4338-9643-208A37156A6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581908" y="4670032"/>
            <a:ext cx="271429" cy="333334"/>
          </a:xfrm>
          <a:prstGeom prst="rect">
            <a:avLst/>
          </a:prstGeom>
        </p:spPr>
      </p:pic>
      <p:pic>
        <p:nvPicPr>
          <p:cNvPr id="55" name="Image 54">
            <a:extLst>
              <a:ext uri="{FF2B5EF4-FFF2-40B4-BE49-F238E27FC236}">
                <a16:creationId xmlns:a16="http://schemas.microsoft.com/office/drawing/2014/main" id="{50B28D15-ED1E-44EB-BA49-7CD96975060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543074" y="5598278"/>
            <a:ext cx="271429" cy="333334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EDC8280B-9104-410E-B50B-67D1BA0C96B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543074" y="6452023"/>
            <a:ext cx="271429" cy="333334"/>
          </a:xfrm>
          <a:prstGeom prst="rect">
            <a:avLst/>
          </a:prstGeom>
        </p:spPr>
      </p:pic>
      <p:sp>
        <p:nvSpPr>
          <p:cNvPr id="58" name="ZoneTexte 57">
            <a:extLst>
              <a:ext uri="{FF2B5EF4-FFF2-40B4-BE49-F238E27FC236}">
                <a16:creationId xmlns:a16="http://schemas.microsoft.com/office/drawing/2014/main" id="{38FFD8AD-CDA9-464E-975C-5A5E550F4E6D}"/>
              </a:ext>
            </a:extLst>
          </p:cNvPr>
          <p:cNvSpPr txBox="1"/>
          <p:nvPr/>
        </p:nvSpPr>
        <p:spPr>
          <a:xfrm>
            <a:off x="650638" y="4195425"/>
            <a:ext cx="27564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Le Rucher de </a:t>
            </a:r>
            <a:r>
              <a:rPr lang="fr-FR" sz="1400" b="1" dirty="0" err="1"/>
              <a:t>Macameli</a:t>
            </a:r>
            <a:endParaRPr lang="fr-FR" sz="1400" b="1" dirty="0"/>
          </a:p>
          <a:p>
            <a:r>
              <a:rPr lang="fr-FR" sz="1200" dirty="0"/>
              <a:t>Apiculteurs récoltants. </a:t>
            </a:r>
          </a:p>
          <a:p>
            <a:r>
              <a:rPr lang="fr-FR" sz="1200" dirty="0"/>
              <a:t>Vente directe de miel.</a:t>
            </a:r>
          </a:p>
          <a:p>
            <a:r>
              <a:rPr lang="fr-FR" sz="1400" i="1" dirty="0">
                <a:solidFill>
                  <a:schemeClr val="accent2"/>
                </a:solidFill>
              </a:rPr>
              <a:t>04/78/20/01/76</a:t>
            </a:r>
          </a:p>
        </p:txBody>
      </p:sp>
      <p:pic>
        <p:nvPicPr>
          <p:cNvPr id="59" name="Image 58">
            <a:extLst>
              <a:ext uri="{FF2B5EF4-FFF2-40B4-BE49-F238E27FC236}">
                <a16:creationId xmlns:a16="http://schemas.microsoft.com/office/drawing/2014/main" id="{B602130C-CF6B-4CC6-81EA-3310CF6B7BD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13555" y="4522311"/>
            <a:ext cx="271429" cy="333334"/>
          </a:xfrm>
          <a:prstGeom prst="rect">
            <a:avLst/>
          </a:prstGeom>
        </p:spPr>
      </p:pic>
      <p:sp>
        <p:nvSpPr>
          <p:cNvPr id="60" name="Ellipse 59">
            <a:hlinkClick r:id="rId17"/>
            <a:extLst>
              <a:ext uri="{FF2B5EF4-FFF2-40B4-BE49-F238E27FC236}">
                <a16:creationId xmlns:a16="http://schemas.microsoft.com/office/drawing/2014/main" id="{B3292DBB-1F04-43D2-9900-B45DE8781A50}"/>
              </a:ext>
            </a:extLst>
          </p:cNvPr>
          <p:cNvSpPr/>
          <p:nvPr/>
        </p:nvSpPr>
        <p:spPr>
          <a:xfrm>
            <a:off x="245162" y="4213922"/>
            <a:ext cx="225287" cy="23212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1" name="Ellipse 60">
            <a:hlinkClick r:id="rId17"/>
            <a:extLst>
              <a:ext uri="{FF2B5EF4-FFF2-40B4-BE49-F238E27FC236}">
                <a16:creationId xmlns:a16="http://schemas.microsoft.com/office/drawing/2014/main" id="{A6B2D411-B9F5-4663-9A7B-B09F97944A8A}"/>
              </a:ext>
            </a:extLst>
          </p:cNvPr>
          <p:cNvSpPr/>
          <p:nvPr/>
        </p:nvSpPr>
        <p:spPr>
          <a:xfrm>
            <a:off x="8481394" y="4981253"/>
            <a:ext cx="225287" cy="23212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650483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160</Words>
  <Application>Microsoft Office PowerPoint</Application>
  <PresentationFormat>Grand écran</PresentationFormat>
  <Paragraphs>65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 Pro Cond Semibold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frederique mouligneau</dc:creator>
  <cp:lastModifiedBy>frederique mouligneau</cp:lastModifiedBy>
  <cp:revision>17</cp:revision>
  <dcterms:created xsi:type="dcterms:W3CDTF">2020-07-19T18:12:09Z</dcterms:created>
  <dcterms:modified xsi:type="dcterms:W3CDTF">2022-08-02T06:50:50Z</dcterms:modified>
</cp:coreProperties>
</file>